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Lst>
  <p:sldSz cy="5143500" cx="9144000"/>
  <p:notesSz cx="6858000" cy="9144000"/>
  <p:embeddedFontLst>
    <p:embeddedFont>
      <p:font typeface="Nunito"/>
      <p:regular r:id="rId207"/>
      <p:bold r:id="rId208"/>
      <p:italic r:id="rId209"/>
      <p:boldItalic r:id="rId2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0" Type="http://schemas.openxmlformats.org/officeDocument/2006/relationships/font" Target="fonts/Nunito-boldItalic.fntdata"/><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font" Target="fonts/Nunito-italic.fntdata"/><Relationship Id="rId208" Type="http://schemas.openxmlformats.org/officeDocument/2006/relationships/font" Target="fonts/Nunito-bold.fntdata"/><Relationship Id="rId207" Type="http://schemas.openxmlformats.org/officeDocument/2006/relationships/font" Target="fonts/Nunito-regular.fntdata"/><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0ea78f682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0ea78f682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2a785043f5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2a785043f5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2a6235b6fc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2a6235b6fc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2a6c0855b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2a6c0855b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2a6c0855b6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2a6c0855b6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2a6c0855b6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2a6c0855b6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2a6c0855b6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2a6c0855b6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2a6c0855b6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2a6c0855b6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a6c0855b6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2a6c0855b6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2a6fe1c4b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2a6fe1c4b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2a6fe1c4bb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2a6fe1c4bb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0ea78f682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0ea78f68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a729f893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2a729f893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2a729f8938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2a729f8938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a729f8938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a729f8938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a729f8938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a729f8938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2a729f8938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2a729f8938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2a785043f5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2a785043f5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2a785043f5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2a785043f5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2a785043f5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2a785043f5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a785043f5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a785043f5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2a785043f5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2a785043f5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0ea78f682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0ea78f68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2a785043f5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2a785043f5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2a785043f5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2a785043f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2a785043f5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2a785043f5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2a785043f5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2a785043f5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2a785043f5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2a785043f5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2a785043f5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2a785043f5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2a785043f5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2a785043f5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a785043f5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2a785043f5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2a785043f5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2a785043f5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a785043f5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a785043f5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0ea78f68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0ea78f68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2a785043f5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2a785043f5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2a785043f5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2a785043f5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2a785043f5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2a785043f5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2a785043f5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2a785043f5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2a785043f5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2a785043f5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2a785043f5a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2a785043f5a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a785043f5a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2a785043f5a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2a785043f5a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2a785043f5a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2a785043f5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2a785043f5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2a7e2bb56a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2a7e2bb56a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0ea78f68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a0ea78f68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2a7e2bb56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2a7e2bb56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2a7e2bb56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2a7e2bb56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2a7e2bb56a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2a7e2bb56a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2a7e2bb56a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2a7e2bb56a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2a7e2bb56a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2a7e2bb56a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2a7e2bb56a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a7e2bb56a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g2a7e2bb56a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3" name="Google Shape;2453;g2a7e2bb56a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2a7e2bb56a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2a7e2bb56a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2a8087592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2a8087592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37aa1e49d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37aa1e49d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ea78f68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0ea78f68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2a8143f58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2a8143f58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2a8143f58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2a8143f58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2a853f065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2a853f065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2a87a0842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2a87a0842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2a87a0842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2a87a0842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348ab866e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348ab866e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348ab866e3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348ab866e3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348ab866e3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348ab866e3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348ab866e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348ab866e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348ab866e3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348ab866e3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0ea78f68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0ea78f68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348ab866e3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348ab866e3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348ab866e3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348ab866e3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348ab866e3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348ab866e3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348ab866e3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348ab866e3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37aa1e49d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37aa1e49d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37aa1e49db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37aa1e49db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37b059862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37b059862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g37b0598629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1" name="Google Shape;2631;g37b0598629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37b0598629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37b0598629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g37b0598629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37b0598629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0ea78f68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0ea78f68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2a98b4fbee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4" name="Google Shape;2654;g2a98b4fbee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2a98b4fbee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2a98b4fbee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2a98b4fbee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2a98b4fbee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2a98b4fbee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2a98b4fbee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2a98b4fbee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2a98b4fbee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37b0598629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37b0598629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g37be9fc6c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9" name="Google Shape;2709;g37be9fc6c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37be9fc6c6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37be9fc6c6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37be9fc6c6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37be9fc6c6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28e6ccd0e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28e6ccd0e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2b9ea74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2b9ea74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37b0598629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37b0598629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2a975a4a1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2a975a4a1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37e56fb2f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3" name="Google Shape;2753;g37e56fb2f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2a98b4fbee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2a98b4fbee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2a98b4fbee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2a98b4fbee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2a98b4fbe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2a98b4fbe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2a98b4fbe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2a98b4fbe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2a98b4fbee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2a98b4fbee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2a98b4fbee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2a98b4fbee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2a98b4fbee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2a98b4fbee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2b9ea74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62b9ea74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2a98b4fbee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2a98b4fbee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2a98b4fbee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2a98b4fbee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37be9fc6c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0" name="Google Shape;2840;g37be9fc6c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2a98b4fbee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2a98b4fbee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g2a98b4fbee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7" name="Google Shape;2857;g2a98b4fbee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37be9fc6c6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37be9fc6c6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g2a98b4fbee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2a98b4fbee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37be9fc6c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37be9fc6c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37be9fc6c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37be9fc6c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8" name="Shape 2888"/>
        <p:cNvGrpSpPr/>
        <p:nvPr/>
      </p:nvGrpSpPr>
      <p:grpSpPr>
        <a:xfrm>
          <a:off x="0" y="0"/>
          <a:ext cx="0" cy="0"/>
          <a:chOff x="0" y="0"/>
          <a:chExt cx="0" cy="0"/>
        </a:xfrm>
      </p:grpSpPr>
      <p:sp>
        <p:nvSpPr>
          <p:cNvPr id="2889" name="Google Shape;2889;g2a98b4fbee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2a98b4fbee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0ea78f68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0ea78f68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2b9ea740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2b9ea740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2a98b4fbee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2a98b4fbee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37be9fc6c6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37be9fc6c6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2b9ea740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2b9ea740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2b9ea740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2b9ea740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2b9ea740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2b9ea740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2b9ea740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2b9ea740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2b9ea740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2b9ea740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2b9ea740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62b9ea740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2c12a53f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2c12a53f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2c12a53f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2c12a53f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2c12a53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2c12a53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0ea78f68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0ea78f68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62c12a53f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62c12a53f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2c12a53f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2c12a53f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62c12a53f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62c12a53f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62c12a53f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62c12a53f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62c12a53f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62c12a53f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62c12a53f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62c12a53f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62c12a53f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62c12a53f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a2a83f4c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a2a83f4c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2a83f4ca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2a83f4ca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a2a83f4ca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a2a83f4ca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0ea78f68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0ea78f68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a2a83f4ca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a2a83f4ca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a2a83f4c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a2a83f4c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a2a83f4c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a2a83f4c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a2a83f4ca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a2a83f4ca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a2a83f4c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a2a83f4c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a2a83f4ca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a2a83f4ca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a2a83f4ca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a2a83f4ca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a2a83f4ca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a2a83f4ca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a2a83f4ca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a2a83f4ca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a2a83f4ca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a2a83f4ca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0ea78f68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0ea78f682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a2a83f4ca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a2a83f4ca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a2a83f4ca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a2a83f4ca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a2a83f4ca9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a2a83f4ca9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a2a83f4ca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a2a83f4ca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a2a83f4ca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a2a83f4ca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a2a83f4ca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a2a83f4ca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a2a83f4ca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a2a83f4ca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a2a83f4ca9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a2a83f4ca9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a2a83f4ca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a2a83f4ca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a2a83f4ca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a2a83f4ca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853f0658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853f0658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6303e00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6303e00b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6303e00b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6303e00b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6303e00b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6303e00b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6303e00b2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6303e00b2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6303e00b2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6303e00b2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6303e00b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6303e00b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6303e00b2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6303e00b2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6303e00b2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6303e00b2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6303e00b2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6303e00b2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6303e00b2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6303e00b2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0ea78f68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0ea78f68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6303e00b2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6303e00b2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6303e00b2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6303e00b2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6303e00b2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6303e00b2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6303e00b2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6303e00b2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6303e00b2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6303e00b2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6303e00b2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6303e00b2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6303e00b2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26303e00b2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6303e00b2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6303e00b2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a391d204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a391d204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a391d2041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a391d2041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8ab866e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48ab866e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a391d2041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a391d2041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a391d2041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a391d2041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a391d2041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2a391d2041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6303e00b2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6303e00b2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6303e00b2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6303e00b2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26303e00b2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26303e00b2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6303e00b2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6303e00b2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6303e00b2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6303e00b2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6303e00b23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6303e00b23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a975a4a1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a975a4a1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0ea78f68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0ea78f68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37e56fb2f0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37e56fb2f0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a400efc5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a400efc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a400efc5c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2a400efc5c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a400efc5c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a400efc5c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a6235b6fc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2a6235b6fc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388507e564f_4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88507e564f_4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2a6235b6fc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2a6235b6fc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2a6235b6fc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2a6235b6fc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a6235b6fc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a6235b6fc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a785043f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2a785043f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81.png"/><Relationship Id="rId4" Type="http://schemas.openxmlformats.org/officeDocument/2006/relationships/image" Target="../media/image286.png"/><Relationship Id="rId5" Type="http://schemas.openxmlformats.org/officeDocument/2006/relationships/image" Target="../media/image310.png"/><Relationship Id="rId6" Type="http://schemas.openxmlformats.org/officeDocument/2006/relationships/image" Target="../media/image290.png"/><Relationship Id="rId7" Type="http://schemas.openxmlformats.org/officeDocument/2006/relationships/image" Target="../media/image29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03.png"/><Relationship Id="rId4" Type="http://schemas.openxmlformats.org/officeDocument/2006/relationships/image" Target="../media/image287.png"/><Relationship Id="rId5" Type="http://schemas.openxmlformats.org/officeDocument/2006/relationships/image" Target="../media/image28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02.png"/><Relationship Id="rId4" Type="http://schemas.openxmlformats.org/officeDocument/2006/relationships/image" Target="../media/image324.png"/><Relationship Id="rId5" Type="http://schemas.openxmlformats.org/officeDocument/2006/relationships/image" Target="../media/image295.png"/><Relationship Id="rId6" Type="http://schemas.openxmlformats.org/officeDocument/2006/relationships/image" Target="../media/image306.png"/><Relationship Id="rId7" Type="http://schemas.openxmlformats.org/officeDocument/2006/relationships/image" Target="../media/image3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97.png"/><Relationship Id="rId4" Type="http://schemas.openxmlformats.org/officeDocument/2006/relationships/image" Target="../media/image308.png"/><Relationship Id="rId5" Type="http://schemas.openxmlformats.org/officeDocument/2006/relationships/image" Target="../media/image2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0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07.png"/><Relationship Id="rId4" Type="http://schemas.openxmlformats.org/officeDocument/2006/relationships/image" Target="../media/image311.png"/><Relationship Id="rId5" Type="http://schemas.openxmlformats.org/officeDocument/2006/relationships/image" Target="../media/image293.png"/><Relationship Id="rId6" Type="http://schemas.openxmlformats.org/officeDocument/2006/relationships/image" Target="../media/image31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05.png"/><Relationship Id="rId4" Type="http://schemas.openxmlformats.org/officeDocument/2006/relationships/image" Target="../media/image323.png"/><Relationship Id="rId11" Type="http://schemas.openxmlformats.org/officeDocument/2006/relationships/image" Target="../media/image328.png"/><Relationship Id="rId10" Type="http://schemas.openxmlformats.org/officeDocument/2006/relationships/image" Target="../media/image320.png"/><Relationship Id="rId9" Type="http://schemas.openxmlformats.org/officeDocument/2006/relationships/image" Target="../media/image338.png"/><Relationship Id="rId5" Type="http://schemas.openxmlformats.org/officeDocument/2006/relationships/image" Target="../media/image321.png"/><Relationship Id="rId6" Type="http://schemas.openxmlformats.org/officeDocument/2006/relationships/image" Target="../media/image330.png"/><Relationship Id="rId7" Type="http://schemas.openxmlformats.org/officeDocument/2006/relationships/image" Target="../media/image335.png"/><Relationship Id="rId8" Type="http://schemas.openxmlformats.org/officeDocument/2006/relationships/image" Target="../media/image31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18.png"/><Relationship Id="rId4" Type="http://schemas.openxmlformats.org/officeDocument/2006/relationships/image" Target="../media/image313.png"/><Relationship Id="rId5" Type="http://schemas.openxmlformats.org/officeDocument/2006/relationships/image" Target="../media/image34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36.png"/><Relationship Id="rId4" Type="http://schemas.openxmlformats.org/officeDocument/2006/relationships/image" Target="../media/image3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1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14.png"/><Relationship Id="rId4" Type="http://schemas.openxmlformats.org/officeDocument/2006/relationships/image" Target="../media/image319.png"/><Relationship Id="rId5" Type="http://schemas.openxmlformats.org/officeDocument/2006/relationships/image" Target="../media/image315.png"/><Relationship Id="rId6" Type="http://schemas.openxmlformats.org/officeDocument/2006/relationships/image" Target="../media/image331.png"/><Relationship Id="rId7" Type="http://schemas.openxmlformats.org/officeDocument/2006/relationships/image" Target="../media/image3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44.png"/><Relationship Id="rId4" Type="http://schemas.openxmlformats.org/officeDocument/2006/relationships/image" Target="../media/image329.png"/><Relationship Id="rId5" Type="http://schemas.openxmlformats.org/officeDocument/2006/relationships/image" Target="../media/image317.png"/><Relationship Id="rId6" Type="http://schemas.openxmlformats.org/officeDocument/2006/relationships/image" Target="../media/image348.png"/><Relationship Id="rId7" Type="http://schemas.openxmlformats.org/officeDocument/2006/relationships/image" Target="../media/image325.png"/><Relationship Id="rId8" Type="http://schemas.openxmlformats.org/officeDocument/2006/relationships/image" Target="../media/image3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27.png"/><Relationship Id="rId4" Type="http://schemas.openxmlformats.org/officeDocument/2006/relationships/image" Target="../media/image352.png"/><Relationship Id="rId5" Type="http://schemas.openxmlformats.org/officeDocument/2006/relationships/image" Target="../media/image363.png"/><Relationship Id="rId6" Type="http://schemas.openxmlformats.org/officeDocument/2006/relationships/image" Target="../media/image333.png"/><Relationship Id="rId7" Type="http://schemas.openxmlformats.org/officeDocument/2006/relationships/image" Target="../media/image364.png"/><Relationship Id="rId8" Type="http://schemas.openxmlformats.org/officeDocument/2006/relationships/image" Target="../media/image3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62.png"/><Relationship Id="rId4" Type="http://schemas.openxmlformats.org/officeDocument/2006/relationships/image" Target="../media/image339.png"/><Relationship Id="rId5" Type="http://schemas.openxmlformats.org/officeDocument/2006/relationships/image" Target="../media/image31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46.png"/><Relationship Id="rId4" Type="http://schemas.openxmlformats.org/officeDocument/2006/relationships/image" Target="../media/image358.png"/><Relationship Id="rId5" Type="http://schemas.openxmlformats.org/officeDocument/2006/relationships/image" Target="../media/image31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340.png"/><Relationship Id="rId4" Type="http://schemas.openxmlformats.org/officeDocument/2006/relationships/image" Target="../media/image351.png"/><Relationship Id="rId5" Type="http://schemas.openxmlformats.org/officeDocument/2006/relationships/image" Target="../media/image35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41.png"/><Relationship Id="rId4" Type="http://schemas.openxmlformats.org/officeDocument/2006/relationships/image" Target="../media/image354.png"/><Relationship Id="rId5" Type="http://schemas.openxmlformats.org/officeDocument/2006/relationships/image" Target="../media/image359.png"/><Relationship Id="rId6" Type="http://schemas.openxmlformats.org/officeDocument/2006/relationships/image" Target="../media/image34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6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57.png"/><Relationship Id="rId4" Type="http://schemas.openxmlformats.org/officeDocument/2006/relationships/image" Target="../media/image3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72.png"/><Relationship Id="rId4" Type="http://schemas.openxmlformats.org/officeDocument/2006/relationships/image" Target="../media/image366.png"/><Relationship Id="rId5" Type="http://schemas.openxmlformats.org/officeDocument/2006/relationships/image" Target="../media/image379.png"/><Relationship Id="rId6" Type="http://schemas.openxmlformats.org/officeDocument/2006/relationships/image" Target="../media/image355.png"/><Relationship Id="rId7" Type="http://schemas.openxmlformats.org/officeDocument/2006/relationships/image" Target="../media/image35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85.png"/><Relationship Id="rId4" Type="http://schemas.openxmlformats.org/officeDocument/2006/relationships/image" Target="../media/image360.png"/><Relationship Id="rId5" Type="http://schemas.openxmlformats.org/officeDocument/2006/relationships/image" Target="../media/image373.png"/><Relationship Id="rId6" Type="http://schemas.openxmlformats.org/officeDocument/2006/relationships/image" Target="../media/image38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95.png"/><Relationship Id="rId4" Type="http://schemas.openxmlformats.org/officeDocument/2006/relationships/image" Target="../media/image375.png"/><Relationship Id="rId5" Type="http://schemas.openxmlformats.org/officeDocument/2006/relationships/image" Target="../media/image367.png"/><Relationship Id="rId6" Type="http://schemas.openxmlformats.org/officeDocument/2006/relationships/image" Target="../media/image377.png"/><Relationship Id="rId7" Type="http://schemas.openxmlformats.org/officeDocument/2006/relationships/image" Target="../media/image370.png"/><Relationship Id="rId8" Type="http://schemas.openxmlformats.org/officeDocument/2006/relationships/image" Target="../media/image38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87.png"/><Relationship Id="rId4" Type="http://schemas.openxmlformats.org/officeDocument/2006/relationships/image" Target="../media/image391.png"/><Relationship Id="rId5" Type="http://schemas.openxmlformats.org/officeDocument/2006/relationships/image" Target="../media/image383.png"/><Relationship Id="rId6" Type="http://schemas.openxmlformats.org/officeDocument/2006/relationships/image" Target="../media/image36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378.png"/><Relationship Id="rId4" Type="http://schemas.openxmlformats.org/officeDocument/2006/relationships/image" Target="../media/image368.png"/><Relationship Id="rId5" Type="http://schemas.openxmlformats.org/officeDocument/2006/relationships/image" Target="../media/image420.png"/><Relationship Id="rId6" Type="http://schemas.openxmlformats.org/officeDocument/2006/relationships/image" Target="../media/image37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7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74.png"/><Relationship Id="rId4" Type="http://schemas.openxmlformats.org/officeDocument/2006/relationships/image" Target="../media/image37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0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93.png"/><Relationship Id="rId4" Type="http://schemas.openxmlformats.org/officeDocument/2006/relationships/image" Target="../media/image38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342.png"/><Relationship Id="rId4" Type="http://schemas.openxmlformats.org/officeDocument/2006/relationships/image" Target="../media/image381.png"/><Relationship Id="rId5" Type="http://schemas.openxmlformats.org/officeDocument/2006/relationships/image" Target="../media/image41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380.png"/><Relationship Id="rId4" Type="http://schemas.openxmlformats.org/officeDocument/2006/relationships/image" Target="../media/image399.png"/><Relationship Id="rId5" Type="http://schemas.openxmlformats.org/officeDocument/2006/relationships/image" Target="../media/image38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01.png"/><Relationship Id="rId4" Type="http://schemas.openxmlformats.org/officeDocument/2006/relationships/image" Target="../media/image407.png"/><Relationship Id="rId5" Type="http://schemas.openxmlformats.org/officeDocument/2006/relationships/image" Target="../media/image39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389.png"/><Relationship Id="rId4" Type="http://schemas.openxmlformats.org/officeDocument/2006/relationships/image" Target="../media/image405.png"/><Relationship Id="rId5" Type="http://schemas.openxmlformats.org/officeDocument/2006/relationships/image" Target="../media/image39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05.png"/><Relationship Id="rId4" Type="http://schemas.openxmlformats.org/officeDocument/2006/relationships/image" Target="../media/image419.png"/><Relationship Id="rId5" Type="http://schemas.openxmlformats.org/officeDocument/2006/relationships/image" Target="../media/image396.png"/><Relationship Id="rId6" Type="http://schemas.openxmlformats.org/officeDocument/2006/relationships/image" Target="../media/image41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39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41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1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0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41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398.png"/><Relationship Id="rId4" Type="http://schemas.openxmlformats.org/officeDocument/2006/relationships/image" Target="../media/image402.png"/><Relationship Id="rId5" Type="http://schemas.openxmlformats.org/officeDocument/2006/relationships/image" Target="../media/image423.png"/><Relationship Id="rId6" Type="http://schemas.openxmlformats.org/officeDocument/2006/relationships/image" Target="../media/image403.png"/><Relationship Id="rId7" Type="http://schemas.openxmlformats.org/officeDocument/2006/relationships/image" Target="../media/image418.png"/><Relationship Id="rId8" Type="http://schemas.openxmlformats.org/officeDocument/2006/relationships/image" Target="../media/image41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40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41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408.png"/><Relationship Id="rId4" Type="http://schemas.openxmlformats.org/officeDocument/2006/relationships/image" Target="../media/image41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hyperlink" Target="https://youtu.be/ZMr6W43V6b8?si=oA-j1BrS5zH3kL-I&amp;t=1087"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430.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440.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443.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4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447.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446.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444.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433.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442.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426.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437.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4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www.youtube.com/watch?v=cXJf_mkNB2g"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425.png"/><Relationship Id="rId4" Type="http://schemas.openxmlformats.org/officeDocument/2006/relationships/image" Target="../media/image43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454.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429.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42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42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42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43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42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44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428.png"/><Relationship Id="rId4" Type="http://schemas.openxmlformats.org/officeDocument/2006/relationships/image" Target="../media/image36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4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445.png"/><Relationship Id="rId4" Type="http://schemas.openxmlformats.org/officeDocument/2006/relationships/image" Target="../media/image450.png"/><Relationship Id="rId5" Type="http://schemas.openxmlformats.org/officeDocument/2006/relationships/image" Target="../media/image44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hyperlink" Target="https://www.youtube.com/watch?v=Hu1fRSwLnnE"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435.png"/><Relationship Id="rId4" Type="http://schemas.openxmlformats.org/officeDocument/2006/relationships/image" Target="../media/image43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hyperlink" Target="https://bulbapedia.bulbagarden.net/wiki/List_of_Shadow_Pok%C3%A9mon"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44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453.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4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45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62.png"/><Relationship Id="rId6"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49.png"/><Relationship Id="rId6" Type="http://schemas.openxmlformats.org/officeDocument/2006/relationships/image" Target="../media/image29.png"/><Relationship Id="rId7"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Admiral-Fish/PokeFinder/releases/download/v4.1.2/PokeFinder-win.zip" TargetMode="External"/><Relationship Id="rId4" Type="http://schemas.openxmlformats.org/officeDocument/2006/relationships/hyperlink" Target="https://gunnermaniac.com/f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36.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112.png"/><Relationship Id="rId7"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image" Target="../media/image45.png"/><Relationship Id="rId5" Type="http://schemas.openxmlformats.org/officeDocument/2006/relationships/image" Target="../media/image52.png"/><Relationship Id="rId6" Type="http://schemas.openxmlformats.org/officeDocument/2006/relationships/image" Target="../media/image58.png"/><Relationship Id="rId7"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hyperlink" Target="https://bulbapedia.bulbagarden.net/wiki/Slateport_City" TargetMode="External"/><Relationship Id="rId5"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2.png"/><Relationship Id="rId4" Type="http://schemas.openxmlformats.org/officeDocument/2006/relationships/image" Target="../media/image95.png"/><Relationship Id="rId5" Type="http://schemas.openxmlformats.org/officeDocument/2006/relationships/image" Target="../media/image50.png"/><Relationship Id="rId6" Type="http://schemas.openxmlformats.org/officeDocument/2006/relationships/image" Target="../media/image57.png"/><Relationship Id="rId7"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106.png"/><Relationship Id="rId5" Type="http://schemas.openxmlformats.org/officeDocument/2006/relationships/image" Target="../media/image77.png"/><Relationship Id="rId6" Type="http://schemas.openxmlformats.org/officeDocument/2006/relationships/image" Target="../media/image56.png"/><Relationship Id="rId7"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4.png"/><Relationship Id="rId4" Type="http://schemas.openxmlformats.org/officeDocument/2006/relationships/image" Target="../media/image55.png"/><Relationship Id="rId5" Type="http://schemas.openxmlformats.org/officeDocument/2006/relationships/image" Target="../media/image84.png"/><Relationship Id="rId6" Type="http://schemas.openxmlformats.org/officeDocument/2006/relationships/image" Target="../media/image81.png"/><Relationship Id="rId7"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3.png"/><Relationship Id="rId4" Type="http://schemas.openxmlformats.org/officeDocument/2006/relationships/image" Target="../media/image93.png"/><Relationship Id="rId5" Type="http://schemas.openxmlformats.org/officeDocument/2006/relationships/image" Target="../media/image64.png"/><Relationship Id="rId6" Type="http://schemas.openxmlformats.org/officeDocument/2006/relationships/image" Target="../media/image67.png"/><Relationship Id="rId7"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9.png"/><Relationship Id="rId4" Type="http://schemas.openxmlformats.org/officeDocument/2006/relationships/image" Target="../media/image82.png"/><Relationship Id="rId5"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1.png"/><Relationship Id="rId4" Type="http://schemas.openxmlformats.org/officeDocument/2006/relationships/image" Target="../media/image118.png"/><Relationship Id="rId5"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6.png"/><Relationship Id="rId4" Type="http://schemas.openxmlformats.org/officeDocument/2006/relationships/image" Target="../media/image74.png"/><Relationship Id="rId5" Type="http://schemas.openxmlformats.org/officeDocument/2006/relationships/image" Target="../media/image147.png"/><Relationship Id="rId6"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9.png"/><Relationship Id="rId6"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3.png"/><Relationship Id="rId4" Type="http://schemas.openxmlformats.org/officeDocument/2006/relationships/image" Target="../media/image1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7.png"/><Relationship Id="rId4" Type="http://schemas.openxmlformats.org/officeDocument/2006/relationships/image" Target="../media/image79.png"/><Relationship Id="rId5" Type="http://schemas.openxmlformats.org/officeDocument/2006/relationships/image" Target="../media/image88.png"/><Relationship Id="rId6"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43.png"/><Relationship Id="rId4" Type="http://schemas.openxmlformats.org/officeDocument/2006/relationships/image" Target="../media/image97.png"/><Relationship Id="rId9" Type="http://schemas.openxmlformats.org/officeDocument/2006/relationships/image" Target="../media/image99.png"/><Relationship Id="rId5" Type="http://schemas.openxmlformats.org/officeDocument/2006/relationships/image" Target="../media/image102.png"/><Relationship Id="rId6" Type="http://schemas.openxmlformats.org/officeDocument/2006/relationships/image" Target="../media/image105.png"/><Relationship Id="rId7" Type="http://schemas.openxmlformats.org/officeDocument/2006/relationships/image" Target="../media/image96.png"/><Relationship Id="rId8" Type="http://schemas.openxmlformats.org/officeDocument/2006/relationships/image" Target="../media/image1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8.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1.png"/><Relationship Id="rId4" Type="http://schemas.openxmlformats.org/officeDocument/2006/relationships/image" Target="../media/image104.png"/><Relationship Id="rId5" Type="http://schemas.openxmlformats.org/officeDocument/2006/relationships/image" Target="../media/image189.png"/><Relationship Id="rId6" Type="http://schemas.openxmlformats.org/officeDocument/2006/relationships/image" Target="../media/image103.png"/><Relationship Id="rId7" Type="http://schemas.openxmlformats.org/officeDocument/2006/relationships/image" Target="../media/image110.png"/><Relationship Id="rId8" Type="http://schemas.openxmlformats.org/officeDocument/2006/relationships/image" Target="../media/image1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1.png"/><Relationship Id="rId4" Type="http://schemas.openxmlformats.org/officeDocument/2006/relationships/image" Target="../media/image101.png"/><Relationship Id="rId5" Type="http://schemas.openxmlformats.org/officeDocument/2006/relationships/image" Target="../media/image10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6.png"/><Relationship Id="rId4" Type="http://schemas.openxmlformats.org/officeDocument/2006/relationships/image" Target="../media/image115.png"/><Relationship Id="rId5" Type="http://schemas.openxmlformats.org/officeDocument/2006/relationships/image" Target="../media/image10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7.png"/><Relationship Id="rId4" Type="http://schemas.openxmlformats.org/officeDocument/2006/relationships/image" Target="../media/image113.png"/><Relationship Id="rId5" Type="http://schemas.openxmlformats.org/officeDocument/2006/relationships/image" Target="../media/image1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73.png"/><Relationship Id="rId4" Type="http://schemas.openxmlformats.org/officeDocument/2006/relationships/image" Target="../media/image120.png"/><Relationship Id="rId5" Type="http://schemas.openxmlformats.org/officeDocument/2006/relationships/image" Target="../media/image1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19.png"/><Relationship Id="rId4" Type="http://schemas.openxmlformats.org/officeDocument/2006/relationships/image" Target="../media/image137.png"/><Relationship Id="rId5" Type="http://schemas.openxmlformats.org/officeDocument/2006/relationships/image" Target="../media/image123.png"/><Relationship Id="rId6" Type="http://schemas.openxmlformats.org/officeDocument/2006/relationships/image" Target="../media/image1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22.png"/><Relationship Id="rId4" Type="http://schemas.openxmlformats.org/officeDocument/2006/relationships/image" Target="../media/image121.png"/><Relationship Id="rId5" Type="http://schemas.openxmlformats.org/officeDocument/2006/relationships/image" Target="../media/image1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25.png"/><Relationship Id="rId4" Type="http://schemas.openxmlformats.org/officeDocument/2006/relationships/image" Target="../media/image134.png"/><Relationship Id="rId5" Type="http://schemas.openxmlformats.org/officeDocument/2006/relationships/image" Target="../media/image127.png"/><Relationship Id="rId6" Type="http://schemas.openxmlformats.org/officeDocument/2006/relationships/image" Target="../media/image140.png"/><Relationship Id="rId7" Type="http://schemas.openxmlformats.org/officeDocument/2006/relationships/image" Target="../media/image1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26.png"/><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6.png"/><Relationship Id="rId4" Type="http://schemas.openxmlformats.org/officeDocument/2006/relationships/image" Target="../media/image162.png"/><Relationship Id="rId10" Type="http://schemas.openxmlformats.org/officeDocument/2006/relationships/image" Target="../media/image149.png"/><Relationship Id="rId9" Type="http://schemas.openxmlformats.org/officeDocument/2006/relationships/image" Target="../media/image141.png"/><Relationship Id="rId5" Type="http://schemas.openxmlformats.org/officeDocument/2006/relationships/image" Target="../media/image133.png"/><Relationship Id="rId6" Type="http://schemas.openxmlformats.org/officeDocument/2006/relationships/image" Target="../media/image138.png"/><Relationship Id="rId7" Type="http://schemas.openxmlformats.org/officeDocument/2006/relationships/image" Target="../media/image142.png"/><Relationship Id="rId8" Type="http://schemas.openxmlformats.org/officeDocument/2006/relationships/image" Target="../media/image1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50.png"/><Relationship Id="rId4" Type="http://schemas.openxmlformats.org/officeDocument/2006/relationships/image" Target="../media/image135.png"/><Relationship Id="rId5"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48.png"/><Relationship Id="rId4" Type="http://schemas.openxmlformats.org/officeDocument/2006/relationships/image" Target="../media/image155.png"/><Relationship Id="rId5" Type="http://schemas.openxmlformats.org/officeDocument/2006/relationships/image" Target="../media/image163.png"/><Relationship Id="rId6" Type="http://schemas.openxmlformats.org/officeDocument/2006/relationships/image" Target="../media/image1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8.png"/><Relationship Id="rId4" Type="http://schemas.openxmlformats.org/officeDocument/2006/relationships/image" Target="../media/image1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45.png"/><Relationship Id="rId4" Type="http://schemas.openxmlformats.org/officeDocument/2006/relationships/image" Target="../media/image1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17.png"/><Relationship Id="rId4" Type="http://schemas.openxmlformats.org/officeDocument/2006/relationships/image" Target="../media/image167.png"/><Relationship Id="rId5" Type="http://schemas.openxmlformats.org/officeDocument/2006/relationships/image" Target="../media/image1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6.png"/><Relationship Id="rId4" Type="http://schemas.openxmlformats.org/officeDocument/2006/relationships/image" Target="../media/image1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1.png"/><Relationship Id="rId4" Type="http://schemas.openxmlformats.org/officeDocument/2006/relationships/image" Target="../media/image1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8.png"/><Relationship Id="rId4" Type="http://schemas.openxmlformats.org/officeDocument/2006/relationships/image" Target="../media/image1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56.png"/><Relationship Id="rId4" Type="http://schemas.openxmlformats.org/officeDocument/2006/relationships/image" Target="../media/image179.png"/><Relationship Id="rId5" Type="http://schemas.openxmlformats.org/officeDocument/2006/relationships/image" Target="../media/image174.png"/><Relationship Id="rId6" Type="http://schemas.openxmlformats.org/officeDocument/2006/relationships/image" Target="../media/image1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8.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70.png"/><Relationship Id="rId4" Type="http://schemas.openxmlformats.org/officeDocument/2006/relationships/image" Target="../media/image176.png"/><Relationship Id="rId5" Type="http://schemas.openxmlformats.org/officeDocument/2006/relationships/image" Target="../media/image199.png"/><Relationship Id="rId6" Type="http://schemas.openxmlformats.org/officeDocument/2006/relationships/image" Target="../media/image1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90.png"/><Relationship Id="rId4" Type="http://schemas.openxmlformats.org/officeDocument/2006/relationships/image" Target="../media/image204.png"/><Relationship Id="rId5" Type="http://schemas.openxmlformats.org/officeDocument/2006/relationships/image" Target="../media/image1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71.png"/><Relationship Id="rId4" Type="http://schemas.openxmlformats.org/officeDocument/2006/relationships/image" Target="../media/image227.png"/><Relationship Id="rId5" Type="http://schemas.openxmlformats.org/officeDocument/2006/relationships/image" Target="../media/image1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01.png"/><Relationship Id="rId4" Type="http://schemas.openxmlformats.org/officeDocument/2006/relationships/image" Target="../media/image1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98.png"/><Relationship Id="rId4" Type="http://schemas.openxmlformats.org/officeDocument/2006/relationships/image" Target="../media/image196.png"/><Relationship Id="rId5" Type="http://schemas.openxmlformats.org/officeDocument/2006/relationships/image" Target="../media/image1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78.png"/><Relationship Id="rId4" Type="http://schemas.openxmlformats.org/officeDocument/2006/relationships/image" Target="../media/image207.png"/><Relationship Id="rId5" Type="http://schemas.openxmlformats.org/officeDocument/2006/relationships/image" Target="../media/image183.png"/><Relationship Id="rId6" Type="http://schemas.openxmlformats.org/officeDocument/2006/relationships/image" Target="../media/image1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85.png"/><Relationship Id="rId4" Type="http://schemas.openxmlformats.org/officeDocument/2006/relationships/image" Target="../media/image182.png"/><Relationship Id="rId5" Type="http://schemas.openxmlformats.org/officeDocument/2006/relationships/image" Target="../media/image1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02.png"/><Relationship Id="rId4" Type="http://schemas.openxmlformats.org/officeDocument/2006/relationships/image" Target="../media/image116.png"/><Relationship Id="rId5" Type="http://schemas.openxmlformats.org/officeDocument/2006/relationships/image" Target="../media/image187.png"/><Relationship Id="rId6" Type="http://schemas.openxmlformats.org/officeDocument/2006/relationships/image" Target="../media/image19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94.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14.png"/><Relationship Id="rId4" Type="http://schemas.openxmlformats.org/officeDocument/2006/relationships/image" Target="../media/image191.png"/><Relationship Id="rId5" Type="http://schemas.openxmlformats.org/officeDocument/2006/relationships/image" Target="../media/image206.png"/><Relationship Id="rId6" Type="http://schemas.openxmlformats.org/officeDocument/2006/relationships/image" Target="../media/image193.png"/><Relationship Id="rId7" Type="http://schemas.openxmlformats.org/officeDocument/2006/relationships/image" Target="../media/image2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22.png"/><Relationship Id="rId4" Type="http://schemas.openxmlformats.org/officeDocument/2006/relationships/image" Target="../media/image2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95.png"/><Relationship Id="rId4" Type="http://schemas.openxmlformats.org/officeDocument/2006/relationships/image" Target="../media/image238.png"/><Relationship Id="rId5" Type="http://schemas.openxmlformats.org/officeDocument/2006/relationships/image" Target="../media/image224.png"/><Relationship Id="rId6" Type="http://schemas.openxmlformats.org/officeDocument/2006/relationships/image" Target="../media/image210.png"/><Relationship Id="rId7" Type="http://schemas.openxmlformats.org/officeDocument/2006/relationships/image" Target="../media/image20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23.png"/><Relationship Id="rId4" Type="http://schemas.openxmlformats.org/officeDocument/2006/relationships/image" Target="../media/image216.png"/><Relationship Id="rId5" Type="http://schemas.openxmlformats.org/officeDocument/2006/relationships/image" Target="../media/image209.png"/><Relationship Id="rId6" Type="http://schemas.openxmlformats.org/officeDocument/2006/relationships/image" Target="../media/image203.png"/><Relationship Id="rId7" Type="http://schemas.openxmlformats.org/officeDocument/2006/relationships/image" Target="../media/image21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28.png"/><Relationship Id="rId4" Type="http://schemas.openxmlformats.org/officeDocument/2006/relationships/image" Target="../media/image240.png"/><Relationship Id="rId5" Type="http://schemas.openxmlformats.org/officeDocument/2006/relationships/image" Target="../media/image220.png"/><Relationship Id="rId6" Type="http://schemas.openxmlformats.org/officeDocument/2006/relationships/image" Target="../media/image2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12.png"/><Relationship Id="rId4" Type="http://schemas.openxmlformats.org/officeDocument/2006/relationships/image" Target="../media/image2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32.png"/><Relationship Id="rId4" Type="http://schemas.openxmlformats.org/officeDocument/2006/relationships/image" Target="../media/image218.png"/><Relationship Id="rId5" Type="http://schemas.openxmlformats.org/officeDocument/2006/relationships/image" Target="../media/image221.png"/><Relationship Id="rId6" Type="http://schemas.openxmlformats.org/officeDocument/2006/relationships/image" Target="../media/image23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33.png"/><Relationship Id="rId4" Type="http://schemas.openxmlformats.org/officeDocument/2006/relationships/image" Target="../media/image225.png"/><Relationship Id="rId5" Type="http://schemas.openxmlformats.org/officeDocument/2006/relationships/image" Target="../media/image2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32.png"/><Relationship Id="rId4" Type="http://schemas.openxmlformats.org/officeDocument/2006/relationships/image" Target="../media/image249.png"/><Relationship Id="rId5" Type="http://schemas.openxmlformats.org/officeDocument/2006/relationships/image" Target="../media/image2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42.png"/><Relationship Id="rId4" Type="http://schemas.openxmlformats.org/officeDocument/2006/relationships/image" Target="../media/image244.png"/><Relationship Id="rId5" Type="http://schemas.openxmlformats.org/officeDocument/2006/relationships/image" Target="../media/image226.png"/><Relationship Id="rId6" Type="http://schemas.openxmlformats.org/officeDocument/2006/relationships/image" Target="../media/image253.png"/><Relationship Id="rId7" Type="http://schemas.openxmlformats.org/officeDocument/2006/relationships/image" Target="../media/image2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46.png"/><Relationship Id="rId4" Type="http://schemas.openxmlformats.org/officeDocument/2006/relationships/image" Target="../media/image252.png"/><Relationship Id="rId5" Type="http://schemas.openxmlformats.org/officeDocument/2006/relationships/image" Target="../media/image2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39.png"/><Relationship Id="rId4" Type="http://schemas.openxmlformats.org/officeDocument/2006/relationships/image" Target="../media/image275.png"/><Relationship Id="rId5" Type="http://schemas.openxmlformats.org/officeDocument/2006/relationships/image" Target="../media/image261.png"/><Relationship Id="rId6" Type="http://schemas.openxmlformats.org/officeDocument/2006/relationships/image" Target="../media/image236.png"/><Relationship Id="rId7" Type="http://schemas.openxmlformats.org/officeDocument/2006/relationships/image" Target="../media/image2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37.png"/><Relationship Id="rId4" Type="http://schemas.openxmlformats.org/officeDocument/2006/relationships/image" Target="../media/image254.png"/><Relationship Id="rId5" Type="http://schemas.openxmlformats.org/officeDocument/2006/relationships/image" Target="../media/image274.png"/><Relationship Id="rId6" Type="http://schemas.openxmlformats.org/officeDocument/2006/relationships/image" Target="../media/image276.png"/><Relationship Id="rId7" Type="http://schemas.openxmlformats.org/officeDocument/2006/relationships/image" Target="../media/image25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48.png"/><Relationship Id="rId4" Type="http://schemas.openxmlformats.org/officeDocument/2006/relationships/image" Target="../media/image243.png"/><Relationship Id="rId11" Type="http://schemas.openxmlformats.org/officeDocument/2006/relationships/image" Target="../media/image247.png"/><Relationship Id="rId10" Type="http://schemas.openxmlformats.org/officeDocument/2006/relationships/image" Target="../media/image266.png"/><Relationship Id="rId12" Type="http://schemas.openxmlformats.org/officeDocument/2006/relationships/image" Target="../media/image251.png"/><Relationship Id="rId9" Type="http://schemas.openxmlformats.org/officeDocument/2006/relationships/image" Target="../media/image291.png"/><Relationship Id="rId5" Type="http://schemas.openxmlformats.org/officeDocument/2006/relationships/image" Target="../media/image241.png"/><Relationship Id="rId6" Type="http://schemas.openxmlformats.org/officeDocument/2006/relationships/image" Target="../media/image278.png"/><Relationship Id="rId7" Type="http://schemas.openxmlformats.org/officeDocument/2006/relationships/image" Target="../media/image250.png"/><Relationship Id="rId8" Type="http://schemas.openxmlformats.org/officeDocument/2006/relationships/image" Target="../media/image2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60.png"/><Relationship Id="rId4" Type="http://schemas.openxmlformats.org/officeDocument/2006/relationships/image" Target="../media/image25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62.png"/><Relationship Id="rId4" Type="http://schemas.openxmlformats.org/officeDocument/2006/relationships/image" Target="../media/image256.png"/><Relationship Id="rId5" Type="http://schemas.openxmlformats.org/officeDocument/2006/relationships/image" Target="../media/image2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72.png"/><Relationship Id="rId4" Type="http://schemas.openxmlformats.org/officeDocument/2006/relationships/image" Target="../media/image283.png"/><Relationship Id="rId5" Type="http://schemas.openxmlformats.org/officeDocument/2006/relationships/image" Target="../media/image29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57.png"/><Relationship Id="rId4" Type="http://schemas.openxmlformats.org/officeDocument/2006/relationships/image" Target="../media/image273.png"/><Relationship Id="rId5" Type="http://schemas.openxmlformats.org/officeDocument/2006/relationships/image" Target="../media/image263.png"/><Relationship Id="rId6" Type="http://schemas.openxmlformats.org/officeDocument/2006/relationships/image" Target="../media/image30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80.png"/><Relationship Id="rId4" Type="http://schemas.openxmlformats.org/officeDocument/2006/relationships/image" Target="../media/image264.png"/><Relationship Id="rId5" Type="http://schemas.openxmlformats.org/officeDocument/2006/relationships/image" Target="../media/image270.png"/><Relationship Id="rId6" Type="http://schemas.openxmlformats.org/officeDocument/2006/relationships/image" Target="../media/image26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292.png"/><Relationship Id="rId6" Type="http://schemas.openxmlformats.org/officeDocument/2006/relationships/image" Target="../media/image288.png"/><Relationship Id="rId7" Type="http://schemas.openxmlformats.org/officeDocument/2006/relationships/image" Target="../media/image29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79.png"/><Relationship Id="rId4" Type="http://schemas.openxmlformats.org/officeDocument/2006/relationships/image" Target="../media/image277.png"/><Relationship Id="rId5" Type="http://schemas.openxmlformats.org/officeDocument/2006/relationships/image" Target="../media/image2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89.png"/><Relationship Id="rId4" Type="http://schemas.openxmlformats.org/officeDocument/2006/relationships/image" Target="../media/image284.png"/><Relationship Id="rId5" Type="http://schemas.openxmlformats.org/officeDocument/2006/relationships/image" Target="../media/image322.png"/><Relationship Id="rId6" Type="http://schemas.openxmlformats.org/officeDocument/2006/relationships/image" Target="../media/image3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Pokemon Emerald: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Gold Trainer Card &amp;</a:t>
            </a:r>
            <a:endParaRPr/>
          </a:p>
          <a:p>
            <a:pPr indent="0" lvl="0" marL="0" rtl="0" algn="ctr">
              <a:spcBef>
                <a:spcPts val="0"/>
              </a:spcBef>
              <a:spcAft>
                <a:spcPts val="0"/>
              </a:spcAft>
              <a:buNone/>
            </a:pPr>
            <a:r>
              <a:rPr lang="en"/>
              <a:t>Complete National Dex </a:t>
            </a:r>
            <a:endParaRPr/>
          </a:p>
          <a:p>
            <a:pPr indent="0" lvl="0" marL="0" rtl="0" algn="ctr">
              <a:spcBef>
                <a:spcPts val="0"/>
              </a:spcBef>
              <a:spcAft>
                <a:spcPts val="0"/>
              </a:spcAft>
              <a:buNone/>
            </a:pPr>
            <a:r>
              <a:rPr lang="en"/>
              <a:t>Guide</a:t>
            </a:r>
            <a:endParaRPr/>
          </a:p>
          <a:p>
            <a:pPr indent="0" lvl="0" marL="0" rtl="0" algn="ctr">
              <a:spcBef>
                <a:spcPts val="0"/>
              </a:spcBef>
              <a:spcAft>
                <a:spcPts val="0"/>
              </a:spcAft>
              <a:buNone/>
            </a:pPr>
            <a:r>
              <a:t/>
            </a:r>
            <a:endParaRPr/>
          </a:p>
        </p:txBody>
      </p:sp>
      <p:sp>
        <p:nvSpPr>
          <p:cNvPr id="129" name="Google Shape;129;p13"/>
          <p:cNvSpPr txBox="1"/>
          <p:nvPr>
            <p:ph idx="1" type="subTitle"/>
          </p:nvPr>
        </p:nvSpPr>
        <p:spPr>
          <a:xfrm>
            <a:off x="1858700" y="3550583"/>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Created by BananaBoatKid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351550" y="367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Mudkip Manip</a:t>
            </a:r>
            <a:endParaRPr/>
          </a:p>
        </p:txBody>
      </p:sp>
      <p:sp>
        <p:nvSpPr>
          <p:cNvPr id="185" name="Google Shape;185;p22"/>
          <p:cNvSpPr txBox="1"/>
          <p:nvPr>
            <p:ph idx="1" type="body"/>
          </p:nvPr>
        </p:nvSpPr>
        <p:spPr>
          <a:xfrm>
            <a:off x="351550" y="1131675"/>
            <a:ext cx="48123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212"/>
              <a:t>Open Flow Timer. It might not let you open it at first but click on “more info” and “run anyway” if you get the screen for it.</a:t>
            </a:r>
            <a:endParaRPr sz="1212"/>
          </a:p>
          <a:p>
            <a:pPr indent="0" lvl="0" marL="0" rtl="0" algn="l">
              <a:lnSpc>
                <a:spcPct val="105000"/>
              </a:lnSpc>
              <a:spcBef>
                <a:spcPts val="1200"/>
              </a:spcBef>
              <a:spcAft>
                <a:spcPts val="0"/>
              </a:spcAft>
              <a:buSzPts val="688"/>
              <a:buNone/>
            </a:pPr>
            <a:r>
              <a:rPr lang="en" sz="1212"/>
              <a:t>This is what you should see. I have some other timers saved, but the Mudkip one should already be on there.</a:t>
            </a:r>
            <a:endParaRPr sz="1312"/>
          </a:p>
          <a:p>
            <a:pPr indent="0" lvl="0" marL="0" rtl="0" algn="l">
              <a:lnSpc>
                <a:spcPct val="105000"/>
              </a:lnSpc>
              <a:spcBef>
                <a:spcPts val="1200"/>
              </a:spcBef>
              <a:spcAft>
                <a:spcPts val="0"/>
              </a:spcAft>
              <a:buSzPts val="688"/>
              <a:buNone/>
            </a:pPr>
            <a:r>
              <a:rPr lang="en" sz="1212"/>
              <a:t>If not, click add, set name to Mudkip, type 17116 in offset, 500 interval, 5 beeps.</a:t>
            </a:r>
            <a:endParaRPr sz="1212"/>
          </a:p>
          <a:p>
            <a:pPr indent="0" lvl="0" marL="0" rtl="0" algn="l">
              <a:lnSpc>
                <a:spcPct val="105000"/>
              </a:lnSpc>
              <a:spcBef>
                <a:spcPts val="1200"/>
              </a:spcBef>
              <a:spcAft>
                <a:spcPts val="0"/>
              </a:spcAft>
              <a:buSzPts val="688"/>
              <a:buNone/>
            </a:pPr>
            <a:r>
              <a:rPr lang="en" sz="1212"/>
              <a:t>Make sure Mudkip is selected. </a:t>
            </a:r>
            <a:endParaRPr sz="1212"/>
          </a:p>
          <a:p>
            <a:pPr indent="0" lvl="0" marL="0" rtl="0" algn="l">
              <a:lnSpc>
                <a:spcPct val="105000"/>
              </a:lnSpc>
              <a:spcBef>
                <a:spcPts val="1200"/>
              </a:spcBef>
              <a:spcAft>
                <a:spcPts val="0"/>
              </a:spcAft>
              <a:buSzPts val="688"/>
              <a:buNone/>
            </a:pPr>
            <a:r>
              <a:rPr lang="en" sz="1212"/>
              <a:t> </a:t>
            </a:r>
            <a:endParaRPr sz="1212"/>
          </a:p>
          <a:p>
            <a:pPr indent="0" lvl="0" marL="0" rtl="0" algn="l">
              <a:lnSpc>
                <a:spcPct val="105000"/>
              </a:lnSpc>
              <a:spcBef>
                <a:spcPts val="1200"/>
              </a:spcBef>
              <a:spcAft>
                <a:spcPts val="0"/>
              </a:spcAft>
              <a:buSzPts val="688"/>
              <a:buNone/>
            </a:pPr>
            <a:r>
              <a:rPr lang="en" sz="1212"/>
              <a:t>*you need to make it so you are able to press “A, B, START, SELECT” on your system to soft reset AND </a:t>
            </a:r>
            <a:endParaRPr sz="1212"/>
          </a:p>
          <a:p>
            <a:pPr indent="0" lvl="0" marL="0" rtl="0" algn="l">
              <a:lnSpc>
                <a:spcPct val="105000"/>
              </a:lnSpc>
              <a:spcBef>
                <a:spcPts val="1200"/>
              </a:spcBef>
              <a:spcAft>
                <a:spcPts val="0"/>
              </a:spcAft>
              <a:buSzPts val="688"/>
              <a:buNone/>
            </a:pPr>
            <a:r>
              <a:rPr lang="en" sz="1212"/>
              <a:t>start the timer at the same time. So go into the settings on flow timer and </a:t>
            </a:r>
            <a:endParaRPr sz="1212"/>
          </a:p>
          <a:p>
            <a:pPr indent="0" lvl="0" marL="0" rtl="0" algn="l">
              <a:lnSpc>
                <a:spcPct val="105000"/>
              </a:lnSpc>
              <a:spcBef>
                <a:spcPts val="1200"/>
              </a:spcBef>
              <a:spcAft>
                <a:spcPts val="1200"/>
              </a:spcAft>
              <a:buSzPts val="688"/>
              <a:buNone/>
            </a:pPr>
            <a:r>
              <a:rPr lang="en" sz="1212"/>
              <a:t>set a hotkey that works for you to start the timer with.</a:t>
            </a:r>
            <a:endParaRPr sz="1212"/>
          </a:p>
        </p:txBody>
      </p:sp>
      <p:pic>
        <p:nvPicPr>
          <p:cNvPr id="186" name="Google Shape;186;p22"/>
          <p:cNvPicPr preferRelativeResize="0"/>
          <p:nvPr/>
        </p:nvPicPr>
        <p:blipFill rotWithShape="1">
          <a:blip r:embed="rId3">
            <a:alphaModFix/>
          </a:blip>
          <a:srcRect b="30058" l="0" r="0" t="30939"/>
          <a:stretch/>
        </p:blipFill>
        <p:spPr>
          <a:xfrm>
            <a:off x="5551950" y="2211800"/>
            <a:ext cx="3170125" cy="16484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12"/>
          <p:cNvSpPr txBox="1"/>
          <p:nvPr>
            <p:ph type="title"/>
          </p:nvPr>
        </p:nvSpPr>
        <p:spPr>
          <a:xfrm>
            <a:off x="146775" y="148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Shoal Cave</a:t>
            </a:r>
            <a:endParaRPr/>
          </a:p>
        </p:txBody>
      </p:sp>
      <p:sp>
        <p:nvSpPr>
          <p:cNvPr id="1756" name="Google Shape;1756;p112"/>
          <p:cNvSpPr txBox="1"/>
          <p:nvPr>
            <p:ph idx="1" type="body"/>
          </p:nvPr>
        </p:nvSpPr>
        <p:spPr>
          <a:xfrm>
            <a:off x="264525" y="763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t>We are unable to get the ingredients to make a Shell Bell. In order to make one of those, you </a:t>
            </a:r>
            <a:r>
              <a:rPr lang="en" sz="1000" u="sng"/>
              <a:t>have</a:t>
            </a:r>
            <a:r>
              <a:rPr lang="en" sz="1000"/>
              <a:t> to visit shoal cave on </a:t>
            </a:r>
            <a:r>
              <a:rPr b="1" lang="en" sz="1000"/>
              <a:t>both tides</a:t>
            </a:r>
            <a:r>
              <a:rPr lang="en" sz="1000"/>
              <a:t> which you can only do with a working clock battery or on emulator. But we have all we need set up for completion because we set our time to 3pm (or 3am) on our room clock at the start of the game. In order to </a:t>
            </a:r>
            <a:r>
              <a:rPr lang="en" sz="1000"/>
              <a:t>catch</a:t>
            </a:r>
            <a:r>
              <a:rPr lang="en" sz="1000"/>
              <a:t> Snorunt, shoal cave must be on low tide to get to the lowest floor of the cave. There’s also good items down there. You can catch Spheal on both tides which is really nice how that works out for dry batteries. Don’t bother wasting </a:t>
            </a:r>
            <a:r>
              <a:rPr lang="en" sz="1000"/>
              <a:t>inventory space picking up shoal salt/shells. You can’t do anything with them with a dry battery.</a:t>
            </a:r>
            <a:endParaRPr sz="1000"/>
          </a:p>
          <a:p>
            <a:pPr indent="0" lvl="0" marL="0" rtl="0" algn="l">
              <a:spcBef>
                <a:spcPts val="1200"/>
              </a:spcBef>
              <a:spcAft>
                <a:spcPts val="1200"/>
              </a:spcAft>
              <a:buNone/>
            </a:pPr>
            <a:r>
              <a:rPr lang="en" sz="1000"/>
              <a:t>When tide is low, it’s very easy to navigate. There’s only one way to go essentially. Just keep going down any ladders you find and don’t jump down any ledges. Once you get to the Black Belt NPC, talk to him for a focus band. Then go east and push the boulder to the wall, go south through the next ladder. You will now be on the ice floor where Snorunt is. I can’t really put how to do the ice room. Just slide until you get it. Just get all the items and look for Snorunt. (cannot encounter wild pokemon on ice tiles). No items are hidden.</a:t>
            </a:r>
            <a:endParaRPr sz="1000"/>
          </a:p>
        </p:txBody>
      </p:sp>
      <p:pic>
        <p:nvPicPr>
          <p:cNvPr id="1757" name="Google Shape;1757;p112"/>
          <p:cNvPicPr preferRelativeResize="0"/>
          <p:nvPr/>
        </p:nvPicPr>
        <p:blipFill>
          <a:blip r:embed="rId3">
            <a:alphaModFix/>
          </a:blip>
          <a:stretch>
            <a:fillRect/>
          </a:stretch>
        </p:blipFill>
        <p:spPr>
          <a:xfrm>
            <a:off x="358550" y="2647575"/>
            <a:ext cx="3217251" cy="1626975"/>
          </a:xfrm>
          <a:prstGeom prst="rect">
            <a:avLst/>
          </a:prstGeom>
          <a:noFill/>
          <a:ln>
            <a:noFill/>
          </a:ln>
        </p:spPr>
      </p:pic>
      <p:pic>
        <p:nvPicPr>
          <p:cNvPr id="1758" name="Google Shape;1758;p112"/>
          <p:cNvPicPr preferRelativeResize="0"/>
          <p:nvPr/>
        </p:nvPicPr>
        <p:blipFill>
          <a:blip r:embed="rId4">
            <a:alphaModFix/>
          </a:blip>
          <a:stretch>
            <a:fillRect/>
          </a:stretch>
        </p:blipFill>
        <p:spPr>
          <a:xfrm>
            <a:off x="3632750" y="2591525"/>
            <a:ext cx="1540175" cy="1540175"/>
          </a:xfrm>
          <a:prstGeom prst="rect">
            <a:avLst/>
          </a:prstGeom>
          <a:noFill/>
          <a:ln>
            <a:noFill/>
          </a:ln>
        </p:spPr>
      </p:pic>
      <p:pic>
        <p:nvPicPr>
          <p:cNvPr id="1759" name="Google Shape;1759;p112"/>
          <p:cNvPicPr preferRelativeResize="0"/>
          <p:nvPr/>
        </p:nvPicPr>
        <p:blipFill>
          <a:blip r:embed="rId5">
            <a:alphaModFix/>
          </a:blip>
          <a:stretch>
            <a:fillRect/>
          </a:stretch>
        </p:blipFill>
        <p:spPr>
          <a:xfrm>
            <a:off x="5325175" y="2647572"/>
            <a:ext cx="1727974" cy="1428078"/>
          </a:xfrm>
          <a:prstGeom prst="rect">
            <a:avLst/>
          </a:prstGeom>
          <a:noFill/>
          <a:ln>
            <a:noFill/>
          </a:ln>
        </p:spPr>
      </p:pic>
      <p:pic>
        <p:nvPicPr>
          <p:cNvPr id="1760" name="Google Shape;1760;p112"/>
          <p:cNvPicPr preferRelativeResize="0"/>
          <p:nvPr/>
        </p:nvPicPr>
        <p:blipFill>
          <a:blip r:embed="rId6">
            <a:alphaModFix/>
          </a:blip>
          <a:stretch>
            <a:fillRect/>
          </a:stretch>
        </p:blipFill>
        <p:spPr>
          <a:xfrm>
            <a:off x="7131167" y="4131700"/>
            <a:ext cx="1727983" cy="780375"/>
          </a:xfrm>
          <a:prstGeom prst="rect">
            <a:avLst/>
          </a:prstGeom>
          <a:noFill/>
          <a:ln>
            <a:noFill/>
          </a:ln>
        </p:spPr>
      </p:pic>
      <p:pic>
        <p:nvPicPr>
          <p:cNvPr id="1761" name="Google Shape;1761;p112"/>
          <p:cNvPicPr preferRelativeResize="0"/>
          <p:nvPr/>
        </p:nvPicPr>
        <p:blipFill>
          <a:blip r:embed="rId7">
            <a:alphaModFix/>
          </a:blip>
          <a:stretch>
            <a:fillRect/>
          </a:stretch>
        </p:blipFill>
        <p:spPr>
          <a:xfrm>
            <a:off x="7205400" y="2842975"/>
            <a:ext cx="1579524" cy="1128225"/>
          </a:xfrm>
          <a:prstGeom prst="rect">
            <a:avLst/>
          </a:prstGeom>
          <a:noFill/>
          <a:ln>
            <a:noFill/>
          </a:ln>
        </p:spPr>
      </p:pic>
      <p:sp>
        <p:nvSpPr>
          <p:cNvPr id="1762" name="Google Shape;1762;p112"/>
          <p:cNvSpPr/>
          <p:nvPr/>
        </p:nvSpPr>
        <p:spPr>
          <a:xfrm>
            <a:off x="4284915" y="2846600"/>
            <a:ext cx="445350" cy="1079725"/>
          </a:xfrm>
          <a:custGeom>
            <a:rect b="b" l="l" r="r" t="t"/>
            <a:pathLst>
              <a:path extrusionOk="0" h="43189" w="17814">
                <a:moveTo>
                  <a:pt x="10000" y="43189"/>
                </a:moveTo>
                <a:cubicBezTo>
                  <a:pt x="13292" y="35510"/>
                  <a:pt x="22189" y="23077"/>
                  <a:pt x="15104" y="18650"/>
                </a:cubicBezTo>
                <a:cubicBezTo>
                  <a:pt x="12873" y="17256"/>
                  <a:pt x="8984" y="15886"/>
                  <a:pt x="7251" y="17865"/>
                </a:cubicBezTo>
                <a:cubicBezTo>
                  <a:pt x="5818" y="19501"/>
                  <a:pt x="7230" y="22306"/>
                  <a:pt x="6466" y="24343"/>
                </a:cubicBezTo>
                <a:cubicBezTo>
                  <a:pt x="5960" y="25691"/>
                  <a:pt x="2910" y="25564"/>
                  <a:pt x="2147" y="24343"/>
                </a:cubicBezTo>
                <a:cubicBezTo>
                  <a:pt x="145" y="21141"/>
                  <a:pt x="-440" y="16839"/>
                  <a:pt x="380" y="13153"/>
                </a:cubicBezTo>
                <a:cubicBezTo>
                  <a:pt x="1503" y="8102"/>
                  <a:pt x="8626" y="5175"/>
                  <a:pt x="8626" y="0"/>
                </a:cubicBezTo>
              </a:path>
            </a:pathLst>
          </a:custGeom>
          <a:noFill/>
          <a:ln cap="flat" cmpd="sng" w="9525">
            <a:solidFill>
              <a:srgbClr val="00FF00"/>
            </a:solidFill>
            <a:prstDash val="solid"/>
            <a:round/>
            <a:headEnd len="med" w="med" type="none"/>
            <a:tailEnd len="med" w="med" type="none"/>
          </a:ln>
        </p:spPr>
      </p:sp>
      <p:sp>
        <p:nvSpPr>
          <p:cNvPr id="1763" name="Google Shape;1763;p112"/>
          <p:cNvSpPr/>
          <p:nvPr/>
        </p:nvSpPr>
        <p:spPr>
          <a:xfrm>
            <a:off x="6413144" y="3054782"/>
            <a:ext cx="330325" cy="699775"/>
          </a:xfrm>
          <a:custGeom>
            <a:rect b="b" l="l" r="r" t="t"/>
            <a:pathLst>
              <a:path extrusionOk="0" h="27991" w="13213">
                <a:moveTo>
                  <a:pt x="9091" y="27991"/>
                </a:moveTo>
                <a:cubicBezTo>
                  <a:pt x="9091" y="25667"/>
                  <a:pt x="6177" y="24278"/>
                  <a:pt x="5361" y="22102"/>
                </a:cubicBezTo>
                <a:cubicBezTo>
                  <a:pt x="2927" y="15613"/>
                  <a:pt x="-2596" y="7323"/>
                  <a:pt x="1434" y="1685"/>
                </a:cubicBezTo>
                <a:cubicBezTo>
                  <a:pt x="2516" y="171"/>
                  <a:pt x="5615" y="-613"/>
                  <a:pt x="6931" y="703"/>
                </a:cubicBezTo>
                <a:cubicBezTo>
                  <a:pt x="8599" y="2371"/>
                  <a:pt x="7813" y="5536"/>
                  <a:pt x="9287" y="7378"/>
                </a:cubicBezTo>
                <a:cubicBezTo>
                  <a:pt x="10106" y="8401"/>
                  <a:pt x="11903" y="7182"/>
                  <a:pt x="13213" y="7182"/>
                </a:cubicBezTo>
              </a:path>
            </a:pathLst>
          </a:custGeom>
          <a:noFill/>
          <a:ln cap="flat" cmpd="sng" w="9525">
            <a:solidFill>
              <a:srgbClr val="00FF00"/>
            </a:solidFill>
            <a:prstDash val="solid"/>
            <a:round/>
            <a:headEnd len="med" w="med" type="none"/>
            <a:tailEnd len="med" w="med" type="none"/>
          </a:ln>
        </p:spPr>
      </p:sp>
      <p:sp>
        <p:nvSpPr>
          <p:cNvPr id="1764" name="Google Shape;1764;p112"/>
          <p:cNvSpPr/>
          <p:nvPr/>
        </p:nvSpPr>
        <p:spPr>
          <a:xfrm>
            <a:off x="7523850" y="3170525"/>
            <a:ext cx="554650" cy="614550"/>
          </a:xfrm>
          <a:custGeom>
            <a:rect b="b" l="l" r="r" t="t"/>
            <a:pathLst>
              <a:path extrusionOk="0" h="24582" w="22186">
                <a:moveTo>
                  <a:pt x="0" y="24147"/>
                </a:moveTo>
                <a:cubicBezTo>
                  <a:pt x="3592" y="24595"/>
                  <a:pt x="11052" y="25383"/>
                  <a:pt x="10601" y="21791"/>
                </a:cubicBezTo>
                <a:cubicBezTo>
                  <a:pt x="10064" y="17515"/>
                  <a:pt x="-1523" y="16660"/>
                  <a:pt x="981" y="13153"/>
                </a:cubicBezTo>
                <a:cubicBezTo>
                  <a:pt x="2533" y="10980"/>
                  <a:pt x="6750" y="12685"/>
                  <a:pt x="8638" y="10797"/>
                </a:cubicBezTo>
                <a:cubicBezTo>
                  <a:pt x="10475" y="8960"/>
                  <a:pt x="11195" y="5417"/>
                  <a:pt x="13742" y="4908"/>
                </a:cubicBezTo>
                <a:cubicBezTo>
                  <a:pt x="16411" y="4375"/>
                  <a:pt x="19867" y="5459"/>
                  <a:pt x="21791" y="3533"/>
                </a:cubicBezTo>
                <a:cubicBezTo>
                  <a:pt x="23990" y="1332"/>
                  <a:pt x="16264" y="0"/>
                  <a:pt x="13153" y="0"/>
                </a:cubicBezTo>
              </a:path>
            </a:pathLst>
          </a:custGeom>
          <a:noFill/>
          <a:ln cap="flat" cmpd="sng" w="9525">
            <a:solidFill>
              <a:srgbClr val="00FF00"/>
            </a:solidFill>
            <a:prstDash val="solid"/>
            <a:round/>
            <a:headEnd len="med" w="med" type="none"/>
            <a:tailEnd len="med" w="med" type="none"/>
          </a:ln>
        </p:spPr>
      </p:sp>
      <p:sp>
        <p:nvSpPr>
          <p:cNvPr id="1765" name="Google Shape;1765;p112"/>
          <p:cNvSpPr/>
          <p:nvPr/>
        </p:nvSpPr>
        <p:spPr>
          <a:xfrm>
            <a:off x="5388409" y="2812412"/>
            <a:ext cx="1552875" cy="712150"/>
          </a:xfrm>
          <a:custGeom>
            <a:rect b="b" l="l" r="r" t="t"/>
            <a:pathLst>
              <a:path extrusionOk="0" h="28486" w="62115">
                <a:moveTo>
                  <a:pt x="61271" y="975"/>
                </a:moveTo>
                <a:cubicBezTo>
                  <a:pt x="61467" y="2153"/>
                  <a:pt x="62607" y="3577"/>
                  <a:pt x="61860" y="4509"/>
                </a:cubicBezTo>
                <a:cubicBezTo>
                  <a:pt x="60400" y="6332"/>
                  <a:pt x="56970" y="4373"/>
                  <a:pt x="54989" y="3135"/>
                </a:cubicBezTo>
                <a:cubicBezTo>
                  <a:pt x="45718" y="-2660"/>
                  <a:pt x="33100" y="1247"/>
                  <a:pt x="22204" y="2153"/>
                </a:cubicBezTo>
                <a:cubicBezTo>
                  <a:pt x="15793" y="2686"/>
                  <a:pt x="6286" y="-329"/>
                  <a:pt x="3161" y="5294"/>
                </a:cubicBezTo>
                <a:cubicBezTo>
                  <a:pt x="-341" y="11595"/>
                  <a:pt x="-2109" y="23665"/>
                  <a:pt x="4339" y="26889"/>
                </a:cubicBezTo>
                <a:cubicBezTo>
                  <a:pt x="8791" y="29115"/>
                  <a:pt x="14306" y="26983"/>
                  <a:pt x="19259" y="27478"/>
                </a:cubicBezTo>
                <a:cubicBezTo>
                  <a:pt x="22971" y="27849"/>
                  <a:pt x="27287" y="29456"/>
                  <a:pt x="30449" y="27478"/>
                </a:cubicBezTo>
                <a:cubicBezTo>
                  <a:pt x="33893" y="25324"/>
                  <a:pt x="32730" y="18180"/>
                  <a:pt x="29860" y="15306"/>
                </a:cubicBezTo>
              </a:path>
            </a:pathLst>
          </a:custGeom>
          <a:noFill/>
          <a:ln cap="flat" cmpd="sng" w="9525">
            <a:solidFill>
              <a:srgbClr val="0000FF"/>
            </a:solidFill>
            <a:prstDash val="solid"/>
            <a:round/>
            <a:headEnd len="med" w="med" type="none"/>
            <a:tailEnd len="med" w="med" type="none"/>
          </a:ln>
        </p:spPr>
      </p:sp>
      <p:sp>
        <p:nvSpPr>
          <p:cNvPr id="1766" name="Google Shape;1766;p112"/>
          <p:cNvSpPr/>
          <p:nvPr/>
        </p:nvSpPr>
        <p:spPr>
          <a:xfrm>
            <a:off x="7621975" y="4274550"/>
            <a:ext cx="216000" cy="19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67" name="Google Shape;1767;p112"/>
          <p:cNvSpPr txBox="1"/>
          <p:nvPr/>
        </p:nvSpPr>
        <p:spPr>
          <a:xfrm>
            <a:off x="7450175" y="4210800"/>
            <a:ext cx="8982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Focus Band</a:t>
            </a:r>
            <a:endParaRPr sz="700">
              <a:solidFill>
                <a:schemeClr val="dk1"/>
              </a:solidFill>
              <a:latin typeface="Calibri"/>
              <a:ea typeface="Calibri"/>
              <a:cs typeface="Calibri"/>
              <a:sym typeface="Calibri"/>
            </a:endParaRPr>
          </a:p>
        </p:txBody>
      </p:sp>
      <p:sp>
        <p:nvSpPr>
          <p:cNvPr id="1768" name="Google Shape;1768;p112"/>
          <p:cNvSpPr/>
          <p:nvPr/>
        </p:nvSpPr>
        <p:spPr>
          <a:xfrm>
            <a:off x="7572925" y="4266290"/>
            <a:ext cx="1168750" cy="455125"/>
          </a:xfrm>
          <a:custGeom>
            <a:rect b="b" l="l" r="r" t="t"/>
            <a:pathLst>
              <a:path extrusionOk="0" h="18205" w="46750">
                <a:moveTo>
                  <a:pt x="0" y="1125"/>
                </a:moveTo>
                <a:cubicBezTo>
                  <a:pt x="9512" y="-1589"/>
                  <a:pt x="19812" y="1408"/>
                  <a:pt x="29644" y="2499"/>
                </a:cubicBezTo>
                <a:cubicBezTo>
                  <a:pt x="34523" y="3040"/>
                  <a:pt x="40896" y="-579"/>
                  <a:pt x="44367" y="2892"/>
                </a:cubicBezTo>
                <a:cubicBezTo>
                  <a:pt x="48006" y="6531"/>
                  <a:pt x="46331" y="13059"/>
                  <a:pt x="46331" y="18205"/>
                </a:cubicBezTo>
              </a:path>
            </a:pathLst>
          </a:custGeom>
          <a:noFill/>
          <a:ln cap="flat" cmpd="sng" w="9525">
            <a:solidFill>
              <a:srgbClr val="0000FF"/>
            </a:solidFill>
            <a:prstDash val="solid"/>
            <a:round/>
            <a:headEnd len="med" w="med" type="none"/>
            <a:tailEnd len="med" w="med" type="none"/>
          </a:ln>
        </p:spPr>
      </p:sp>
      <p:sp>
        <p:nvSpPr>
          <p:cNvPr id="1769" name="Google Shape;1769;p112"/>
          <p:cNvSpPr txBox="1"/>
          <p:nvPr/>
        </p:nvSpPr>
        <p:spPr>
          <a:xfrm>
            <a:off x="3455200" y="4318975"/>
            <a:ext cx="30969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Follow the green path, then the blue path.</a:t>
            </a:r>
            <a:endParaRPr b="1" sz="1300">
              <a:solidFill>
                <a:schemeClr val="dk2"/>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13"/>
          <p:cNvSpPr txBox="1"/>
          <p:nvPr>
            <p:ph type="title"/>
          </p:nvPr>
        </p:nvSpPr>
        <p:spPr>
          <a:xfrm>
            <a:off x="119100" y="106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Mossdeep City</a:t>
            </a:r>
            <a:endParaRPr/>
          </a:p>
        </p:txBody>
      </p:sp>
      <p:sp>
        <p:nvSpPr>
          <p:cNvPr id="1775" name="Google Shape;1775;p113"/>
          <p:cNvSpPr txBox="1"/>
          <p:nvPr>
            <p:ph idx="1" type="body"/>
          </p:nvPr>
        </p:nvSpPr>
        <p:spPr>
          <a:xfrm>
            <a:off x="1023375" y="2571750"/>
            <a:ext cx="3050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000" u="sng"/>
              <a:t>PokeMart Items</a:t>
            </a:r>
            <a:endParaRPr sz="1000" u="sng"/>
          </a:p>
        </p:txBody>
      </p:sp>
      <p:pic>
        <p:nvPicPr>
          <p:cNvPr id="1776" name="Google Shape;1776;p113"/>
          <p:cNvPicPr preferRelativeResize="0"/>
          <p:nvPr/>
        </p:nvPicPr>
        <p:blipFill>
          <a:blip r:embed="rId3">
            <a:alphaModFix/>
          </a:blip>
          <a:stretch>
            <a:fillRect/>
          </a:stretch>
        </p:blipFill>
        <p:spPr>
          <a:xfrm>
            <a:off x="321900" y="2814825"/>
            <a:ext cx="2365775" cy="2029600"/>
          </a:xfrm>
          <a:prstGeom prst="rect">
            <a:avLst/>
          </a:prstGeom>
          <a:noFill/>
          <a:ln>
            <a:noFill/>
          </a:ln>
        </p:spPr>
      </p:pic>
      <p:pic>
        <p:nvPicPr>
          <p:cNvPr id="1777" name="Google Shape;1777;p113"/>
          <p:cNvPicPr preferRelativeResize="0"/>
          <p:nvPr/>
        </p:nvPicPr>
        <p:blipFill>
          <a:blip r:embed="rId4">
            <a:alphaModFix/>
          </a:blip>
          <a:stretch>
            <a:fillRect/>
          </a:stretch>
        </p:blipFill>
        <p:spPr>
          <a:xfrm>
            <a:off x="555350" y="649100"/>
            <a:ext cx="1996100" cy="2029600"/>
          </a:xfrm>
          <a:prstGeom prst="rect">
            <a:avLst/>
          </a:prstGeom>
          <a:noFill/>
          <a:ln>
            <a:noFill/>
          </a:ln>
        </p:spPr>
      </p:pic>
      <p:pic>
        <p:nvPicPr>
          <p:cNvPr id="1778" name="Google Shape;1778;p113"/>
          <p:cNvPicPr preferRelativeResize="0"/>
          <p:nvPr/>
        </p:nvPicPr>
        <p:blipFill>
          <a:blip r:embed="rId5">
            <a:alphaModFix/>
          </a:blip>
          <a:stretch>
            <a:fillRect/>
          </a:stretch>
        </p:blipFill>
        <p:spPr>
          <a:xfrm>
            <a:off x="3477800" y="382350"/>
            <a:ext cx="4765126" cy="2382563"/>
          </a:xfrm>
          <a:prstGeom prst="rect">
            <a:avLst/>
          </a:prstGeom>
          <a:noFill/>
          <a:ln>
            <a:noFill/>
          </a:ln>
        </p:spPr>
      </p:pic>
      <p:sp>
        <p:nvSpPr>
          <p:cNvPr id="1779" name="Google Shape;1779;p113"/>
          <p:cNvSpPr/>
          <p:nvPr/>
        </p:nvSpPr>
        <p:spPr>
          <a:xfrm>
            <a:off x="4404550" y="1061250"/>
            <a:ext cx="408300" cy="4182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80" name="Google Shape;1780;p113"/>
          <p:cNvSpPr txBox="1"/>
          <p:nvPr/>
        </p:nvSpPr>
        <p:spPr>
          <a:xfrm>
            <a:off x="4307313" y="1030575"/>
            <a:ext cx="11280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Secret Base </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Location (Boy)</a:t>
            </a:r>
            <a:endParaRPr sz="800">
              <a:latin typeface="Calibri"/>
              <a:ea typeface="Calibri"/>
              <a:cs typeface="Calibri"/>
              <a:sym typeface="Calibri"/>
            </a:endParaRPr>
          </a:p>
        </p:txBody>
      </p:sp>
      <p:sp>
        <p:nvSpPr>
          <p:cNvPr id="1781" name="Google Shape;1781;p113"/>
          <p:cNvSpPr/>
          <p:nvPr/>
        </p:nvSpPr>
        <p:spPr>
          <a:xfrm>
            <a:off x="4389975" y="685475"/>
            <a:ext cx="583500" cy="4473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Calibri"/>
              <a:ea typeface="Calibri"/>
              <a:cs typeface="Calibri"/>
              <a:sym typeface="Calibri"/>
            </a:endParaRPr>
          </a:p>
        </p:txBody>
      </p:sp>
      <p:sp>
        <p:nvSpPr>
          <p:cNvPr id="1782" name="Google Shape;1782;p113"/>
          <p:cNvSpPr txBox="1"/>
          <p:nvPr/>
        </p:nvSpPr>
        <p:spPr>
          <a:xfrm>
            <a:off x="4307325" y="685475"/>
            <a:ext cx="16674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00"/>
                </a:solidFill>
                <a:latin typeface="Calibri"/>
                <a:ea typeface="Calibri"/>
                <a:cs typeface="Calibri"/>
                <a:sym typeface="Calibri"/>
              </a:rPr>
              <a:t>Steven Stone’s</a:t>
            </a:r>
            <a:endParaRPr sz="800">
              <a:solidFill>
                <a:srgbClr val="FFFF00"/>
              </a:solidFill>
              <a:latin typeface="Calibri"/>
              <a:ea typeface="Calibri"/>
              <a:cs typeface="Calibri"/>
              <a:sym typeface="Calibri"/>
            </a:endParaRPr>
          </a:p>
          <a:p>
            <a:pPr indent="0" lvl="0" marL="0" rtl="0" algn="l">
              <a:spcBef>
                <a:spcPts val="0"/>
              </a:spcBef>
              <a:spcAft>
                <a:spcPts val="0"/>
              </a:spcAft>
              <a:buNone/>
            </a:pPr>
            <a:r>
              <a:rPr lang="en" sz="800">
                <a:solidFill>
                  <a:srgbClr val="FFFF00"/>
                </a:solidFill>
                <a:latin typeface="Calibri"/>
                <a:ea typeface="Calibri"/>
                <a:cs typeface="Calibri"/>
                <a:sym typeface="Calibri"/>
              </a:rPr>
              <a:t>House</a:t>
            </a:r>
            <a:endParaRPr sz="800">
              <a:solidFill>
                <a:srgbClr val="FFFF00"/>
              </a:solidFill>
              <a:latin typeface="Calibri"/>
              <a:ea typeface="Calibri"/>
              <a:cs typeface="Calibri"/>
              <a:sym typeface="Calibri"/>
            </a:endParaRPr>
          </a:p>
        </p:txBody>
      </p:sp>
      <p:sp>
        <p:nvSpPr>
          <p:cNvPr id="1783" name="Google Shape;1783;p113"/>
          <p:cNvSpPr/>
          <p:nvPr/>
        </p:nvSpPr>
        <p:spPr>
          <a:xfrm>
            <a:off x="4905275" y="622275"/>
            <a:ext cx="622200" cy="510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84" name="Google Shape;1784;p113"/>
          <p:cNvSpPr txBox="1"/>
          <p:nvPr/>
        </p:nvSpPr>
        <p:spPr>
          <a:xfrm>
            <a:off x="4905275" y="593075"/>
            <a:ext cx="16092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latin typeface="Calibri"/>
                <a:ea typeface="Calibri"/>
                <a:cs typeface="Calibri"/>
                <a:sym typeface="Calibri"/>
              </a:rPr>
              <a:t>PokeBlock</a:t>
            </a:r>
            <a:endParaRPr sz="900">
              <a:solidFill>
                <a:srgbClr val="FF00FF"/>
              </a:solidFill>
              <a:latin typeface="Calibri"/>
              <a:ea typeface="Calibri"/>
              <a:cs typeface="Calibri"/>
              <a:sym typeface="Calibri"/>
            </a:endParaRPr>
          </a:p>
          <a:p>
            <a:pPr indent="0" lvl="0" marL="0" rtl="0" algn="l">
              <a:spcBef>
                <a:spcPts val="0"/>
              </a:spcBef>
              <a:spcAft>
                <a:spcPts val="0"/>
              </a:spcAft>
              <a:buNone/>
            </a:pPr>
            <a:r>
              <a:rPr lang="en" sz="900">
                <a:solidFill>
                  <a:srgbClr val="FF00FF"/>
                </a:solidFill>
                <a:latin typeface="Calibri"/>
                <a:ea typeface="Calibri"/>
                <a:cs typeface="Calibri"/>
                <a:sym typeface="Calibri"/>
              </a:rPr>
              <a:t>Enthusiast</a:t>
            </a:r>
            <a:endParaRPr sz="900">
              <a:solidFill>
                <a:srgbClr val="FF00FF"/>
              </a:solidFill>
              <a:latin typeface="Calibri"/>
              <a:ea typeface="Calibri"/>
              <a:cs typeface="Calibri"/>
              <a:sym typeface="Calibri"/>
            </a:endParaRPr>
          </a:p>
        </p:txBody>
      </p:sp>
      <p:sp>
        <p:nvSpPr>
          <p:cNvPr id="1785" name="Google Shape;1785;p113"/>
          <p:cNvSpPr/>
          <p:nvPr/>
        </p:nvSpPr>
        <p:spPr>
          <a:xfrm>
            <a:off x="6208175" y="452125"/>
            <a:ext cx="510600" cy="510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86" name="Google Shape;1786;p113"/>
          <p:cNvSpPr txBox="1"/>
          <p:nvPr/>
        </p:nvSpPr>
        <p:spPr>
          <a:xfrm>
            <a:off x="6091500" y="508025"/>
            <a:ext cx="19008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latin typeface="Calibri"/>
                <a:ea typeface="Calibri"/>
                <a:cs typeface="Calibri"/>
                <a:sym typeface="Calibri"/>
              </a:rPr>
              <a:t>Super Rod</a:t>
            </a:r>
            <a:endParaRPr sz="1000">
              <a:solidFill>
                <a:srgbClr val="FF0000"/>
              </a:solidFill>
              <a:latin typeface="Calibri"/>
              <a:ea typeface="Calibri"/>
              <a:cs typeface="Calibri"/>
              <a:sym typeface="Calibri"/>
            </a:endParaRPr>
          </a:p>
        </p:txBody>
      </p:sp>
      <p:sp>
        <p:nvSpPr>
          <p:cNvPr id="1787" name="Google Shape;1787;p113"/>
          <p:cNvSpPr/>
          <p:nvPr/>
        </p:nvSpPr>
        <p:spPr>
          <a:xfrm>
            <a:off x="4725400" y="1000500"/>
            <a:ext cx="286800" cy="257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88" name="Google Shape;1788;p113"/>
          <p:cNvSpPr txBox="1"/>
          <p:nvPr/>
        </p:nvSpPr>
        <p:spPr>
          <a:xfrm>
            <a:off x="4681775" y="898325"/>
            <a:ext cx="27030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Kings Rock</a:t>
            </a:r>
            <a:endParaRPr sz="700">
              <a:solidFill>
                <a:schemeClr val="dk1"/>
              </a:solidFill>
              <a:latin typeface="Calibri"/>
              <a:ea typeface="Calibri"/>
              <a:cs typeface="Calibri"/>
              <a:sym typeface="Calibri"/>
            </a:endParaRPr>
          </a:p>
          <a:p>
            <a:pPr indent="0" lvl="0" marL="0" rtl="0" algn="l">
              <a:spcBef>
                <a:spcPts val="0"/>
              </a:spcBef>
              <a:spcAft>
                <a:spcPts val="0"/>
              </a:spcAft>
              <a:buNone/>
            </a:pPr>
            <a:r>
              <a:rPr lang="en" sz="700">
                <a:solidFill>
                  <a:schemeClr val="dk1"/>
                </a:solidFill>
                <a:latin typeface="Calibri"/>
                <a:ea typeface="Calibri"/>
                <a:cs typeface="Calibri"/>
                <a:sym typeface="Calibri"/>
              </a:rPr>
              <a:t>Talk to man</a:t>
            </a:r>
            <a:endParaRPr sz="700">
              <a:solidFill>
                <a:schemeClr val="dk1"/>
              </a:solidFill>
              <a:latin typeface="Calibri"/>
              <a:ea typeface="Calibri"/>
              <a:cs typeface="Calibri"/>
              <a:sym typeface="Calibri"/>
            </a:endParaRPr>
          </a:p>
        </p:txBody>
      </p:sp>
      <p:sp>
        <p:nvSpPr>
          <p:cNvPr id="1789" name="Google Shape;1789;p113"/>
          <p:cNvSpPr/>
          <p:nvPr/>
        </p:nvSpPr>
        <p:spPr>
          <a:xfrm>
            <a:off x="5440050" y="1521650"/>
            <a:ext cx="539400" cy="4473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90" name="Google Shape;1790;p113"/>
          <p:cNvSpPr txBox="1"/>
          <p:nvPr/>
        </p:nvSpPr>
        <p:spPr>
          <a:xfrm>
            <a:off x="5337975" y="1429250"/>
            <a:ext cx="16092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Wireless </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Communication</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Mini games</a:t>
            </a:r>
            <a:endParaRPr sz="900">
              <a:latin typeface="Calibri"/>
              <a:ea typeface="Calibri"/>
              <a:cs typeface="Calibri"/>
              <a:sym typeface="Calibri"/>
            </a:endParaRPr>
          </a:p>
        </p:txBody>
      </p:sp>
      <p:sp>
        <p:nvSpPr>
          <p:cNvPr id="1791" name="Google Shape;1791;p113"/>
          <p:cNvSpPr txBox="1"/>
          <p:nvPr/>
        </p:nvSpPr>
        <p:spPr>
          <a:xfrm>
            <a:off x="4509050" y="1713238"/>
            <a:ext cx="22656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Calibri"/>
                <a:ea typeface="Calibri"/>
                <a:cs typeface="Calibri"/>
                <a:sym typeface="Calibri"/>
              </a:rPr>
              <a:t>Dynamic </a:t>
            </a:r>
            <a:endParaRPr sz="600">
              <a:solidFill>
                <a:schemeClr val="dk1"/>
              </a:solidFill>
              <a:latin typeface="Calibri"/>
              <a:ea typeface="Calibri"/>
              <a:cs typeface="Calibri"/>
              <a:sym typeface="Calibri"/>
            </a:endParaRPr>
          </a:p>
          <a:p>
            <a:pPr indent="0" lvl="0" marL="0" rtl="0" algn="l">
              <a:spcBef>
                <a:spcPts val="0"/>
              </a:spcBef>
              <a:spcAft>
                <a:spcPts val="0"/>
              </a:spcAft>
              <a:buNone/>
            </a:pPr>
            <a:r>
              <a:rPr lang="en" sz="600">
                <a:solidFill>
                  <a:schemeClr val="dk1"/>
                </a:solidFill>
                <a:latin typeface="Calibri"/>
                <a:ea typeface="Calibri"/>
                <a:cs typeface="Calibri"/>
                <a:sym typeface="Calibri"/>
              </a:rPr>
              <a:t>Punch </a:t>
            </a:r>
            <a:endParaRPr sz="600">
              <a:solidFill>
                <a:schemeClr val="dk1"/>
              </a:solidFill>
              <a:latin typeface="Calibri"/>
              <a:ea typeface="Calibri"/>
              <a:cs typeface="Calibri"/>
              <a:sym typeface="Calibri"/>
            </a:endParaRPr>
          </a:p>
          <a:p>
            <a:pPr indent="0" lvl="0" marL="0" rtl="0" algn="l">
              <a:spcBef>
                <a:spcPts val="0"/>
              </a:spcBef>
              <a:spcAft>
                <a:spcPts val="0"/>
              </a:spcAft>
              <a:buNone/>
            </a:pPr>
            <a:r>
              <a:rPr lang="en" sz="600">
                <a:solidFill>
                  <a:schemeClr val="dk1"/>
                </a:solidFill>
                <a:latin typeface="Calibri"/>
                <a:ea typeface="Calibri"/>
                <a:cs typeface="Calibri"/>
                <a:sym typeface="Calibri"/>
              </a:rPr>
              <a:t>Tutor</a:t>
            </a:r>
            <a:endParaRPr sz="600">
              <a:solidFill>
                <a:schemeClr val="dk1"/>
              </a:solidFill>
              <a:latin typeface="Calibri"/>
              <a:ea typeface="Calibri"/>
              <a:cs typeface="Calibri"/>
              <a:sym typeface="Calibri"/>
            </a:endParaRPr>
          </a:p>
        </p:txBody>
      </p:sp>
      <p:sp>
        <p:nvSpPr>
          <p:cNvPr id="1792" name="Google Shape;1792;p113"/>
          <p:cNvSpPr txBox="1"/>
          <p:nvPr/>
        </p:nvSpPr>
        <p:spPr>
          <a:xfrm>
            <a:off x="3369050" y="3019000"/>
            <a:ext cx="4545600" cy="16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Secret Base Boy tells you the location of your secret base in case you forget.</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Talk to man around the trees by PC for a King’s Rock.</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PokeBlock Enthusiast tells you which Pokeblock your pokemon in slot 1 likes the most.</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Super Rod Northeast </a:t>
            </a:r>
            <a:r>
              <a:rPr lang="en" sz="800">
                <a:solidFill>
                  <a:schemeClr val="dk2"/>
                </a:solidFill>
                <a:latin typeface="Calibri"/>
                <a:ea typeface="Calibri"/>
                <a:cs typeface="Calibri"/>
                <a:sym typeface="Calibri"/>
              </a:rPr>
              <a:t>house</a:t>
            </a:r>
            <a:r>
              <a:rPr lang="en" sz="800">
                <a:solidFill>
                  <a:schemeClr val="dk2"/>
                </a:solidFill>
                <a:latin typeface="Calibri"/>
                <a:ea typeface="Calibri"/>
                <a:cs typeface="Calibri"/>
                <a:sym typeface="Calibri"/>
              </a:rPr>
              <a:t>.</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Net Ball southeast corner.</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b="1" lang="en" sz="800">
                <a:solidFill>
                  <a:schemeClr val="dk2"/>
                </a:solidFill>
                <a:latin typeface="Calibri"/>
                <a:ea typeface="Calibri"/>
                <a:cs typeface="Calibri"/>
                <a:sym typeface="Calibri"/>
              </a:rPr>
              <a:t>Wingull Side Quest:</a:t>
            </a:r>
            <a:r>
              <a:rPr lang="en" sz="800">
                <a:solidFill>
                  <a:schemeClr val="dk2"/>
                </a:solidFill>
                <a:latin typeface="Calibri"/>
                <a:ea typeface="Calibri"/>
                <a:cs typeface="Calibri"/>
                <a:sym typeface="Calibri"/>
              </a:rPr>
              <a:t> If you didn’t speak to the boy with a Wingull in Fortree City in the Easternmost Treehouse on the northern bridge, do that, then come to this house. Speak to the Wingull here, and everyone else inside, then go back to Fortree to the boy and </a:t>
            </a:r>
            <a:r>
              <a:rPr lang="en" sz="800">
                <a:solidFill>
                  <a:schemeClr val="dk2"/>
                </a:solidFill>
                <a:latin typeface="Calibri"/>
                <a:ea typeface="Calibri"/>
                <a:cs typeface="Calibri"/>
                <a:sym typeface="Calibri"/>
              </a:rPr>
              <a:t>receive</a:t>
            </a:r>
            <a:r>
              <a:rPr lang="en" sz="800">
                <a:solidFill>
                  <a:schemeClr val="dk2"/>
                </a:solidFill>
                <a:latin typeface="Calibri"/>
                <a:ea typeface="Calibri"/>
                <a:cs typeface="Calibri"/>
                <a:sym typeface="Calibri"/>
              </a:rPr>
              <a:t> a </a:t>
            </a:r>
            <a:r>
              <a:rPr b="1" lang="en" sz="800">
                <a:solidFill>
                  <a:schemeClr val="dk2"/>
                </a:solidFill>
                <a:latin typeface="Calibri"/>
                <a:ea typeface="Calibri"/>
                <a:cs typeface="Calibri"/>
                <a:sym typeface="Calibri"/>
              </a:rPr>
              <a:t>Mental Herb</a:t>
            </a:r>
            <a:r>
              <a:rPr lang="en" sz="800">
                <a:solidFill>
                  <a:schemeClr val="dk2"/>
                </a:solidFill>
                <a:latin typeface="Calibri"/>
                <a:ea typeface="Calibri"/>
                <a:cs typeface="Calibri"/>
                <a:sym typeface="Calibri"/>
              </a:rPr>
              <a:t>.</a:t>
            </a:r>
            <a:endParaRPr sz="800">
              <a:solidFill>
                <a:schemeClr val="dk2"/>
              </a:solidFill>
              <a:latin typeface="Calibri"/>
              <a:ea typeface="Calibri"/>
              <a:cs typeface="Calibri"/>
              <a:sym typeface="Calibri"/>
            </a:endParaRPr>
          </a:p>
        </p:txBody>
      </p:sp>
      <p:sp>
        <p:nvSpPr>
          <p:cNvPr id="1793" name="Google Shape;1793;p113"/>
          <p:cNvSpPr/>
          <p:nvPr/>
        </p:nvSpPr>
        <p:spPr>
          <a:xfrm>
            <a:off x="7165875" y="2471650"/>
            <a:ext cx="63300" cy="5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94" name="Google Shape;1794;p113"/>
          <p:cNvSpPr txBox="1"/>
          <p:nvPr/>
        </p:nvSpPr>
        <p:spPr>
          <a:xfrm>
            <a:off x="6903425" y="2277925"/>
            <a:ext cx="9528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Net Ball</a:t>
            </a:r>
            <a:endParaRPr sz="700">
              <a:solidFill>
                <a:srgbClr val="FF0000"/>
              </a:solidFill>
              <a:latin typeface="Calibri"/>
              <a:ea typeface="Calibri"/>
              <a:cs typeface="Calibri"/>
              <a:sym typeface="Calibri"/>
            </a:endParaRPr>
          </a:p>
        </p:txBody>
      </p:sp>
      <p:sp>
        <p:nvSpPr>
          <p:cNvPr id="1795" name="Google Shape;1795;p113"/>
          <p:cNvSpPr/>
          <p:nvPr/>
        </p:nvSpPr>
        <p:spPr>
          <a:xfrm>
            <a:off x="7292300" y="1570275"/>
            <a:ext cx="491100" cy="4473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96" name="Google Shape;1796;p113"/>
          <p:cNvSpPr txBox="1"/>
          <p:nvPr/>
        </p:nvSpPr>
        <p:spPr>
          <a:xfrm>
            <a:off x="7191175" y="1472450"/>
            <a:ext cx="15849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Calibri"/>
                <a:ea typeface="Calibri"/>
                <a:cs typeface="Calibri"/>
                <a:sym typeface="Calibri"/>
              </a:rPr>
              <a:t>Fortree/Mossdeep</a:t>
            </a:r>
            <a:endParaRPr sz="900">
              <a:solidFill>
                <a:schemeClr val="dk1"/>
              </a:solidFill>
              <a:latin typeface="Calibri"/>
              <a:ea typeface="Calibri"/>
              <a:cs typeface="Calibri"/>
              <a:sym typeface="Calibri"/>
            </a:endParaRPr>
          </a:p>
          <a:p>
            <a:pPr indent="0" lvl="0" marL="0" rtl="0" algn="l">
              <a:spcBef>
                <a:spcPts val="0"/>
              </a:spcBef>
              <a:spcAft>
                <a:spcPts val="0"/>
              </a:spcAft>
              <a:buNone/>
            </a:pPr>
            <a:r>
              <a:rPr lang="en" sz="900">
                <a:solidFill>
                  <a:schemeClr val="dk1"/>
                </a:solidFill>
                <a:latin typeface="Calibri"/>
                <a:ea typeface="Calibri"/>
                <a:cs typeface="Calibri"/>
                <a:sym typeface="Calibri"/>
              </a:rPr>
              <a:t>Wingull Side</a:t>
            </a:r>
            <a:endParaRPr sz="900">
              <a:solidFill>
                <a:schemeClr val="dk1"/>
              </a:solidFill>
              <a:latin typeface="Calibri"/>
              <a:ea typeface="Calibri"/>
              <a:cs typeface="Calibri"/>
              <a:sym typeface="Calibri"/>
            </a:endParaRPr>
          </a:p>
          <a:p>
            <a:pPr indent="0" lvl="0" marL="0" rtl="0" algn="l">
              <a:spcBef>
                <a:spcPts val="0"/>
              </a:spcBef>
              <a:spcAft>
                <a:spcPts val="0"/>
              </a:spcAft>
              <a:buNone/>
            </a:pPr>
            <a:r>
              <a:rPr lang="en" sz="900">
                <a:solidFill>
                  <a:schemeClr val="dk1"/>
                </a:solidFill>
                <a:latin typeface="Calibri"/>
                <a:ea typeface="Calibri"/>
                <a:cs typeface="Calibri"/>
                <a:sym typeface="Calibri"/>
              </a:rPr>
              <a:t>Quest</a:t>
            </a:r>
            <a:endParaRPr sz="900">
              <a:solidFill>
                <a:schemeClr val="dk1"/>
              </a:solidFill>
              <a:latin typeface="Calibri"/>
              <a:ea typeface="Calibri"/>
              <a:cs typeface="Calibri"/>
              <a:sym typeface="Calibri"/>
            </a:endParaRPr>
          </a:p>
        </p:txBody>
      </p:sp>
      <p:sp>
        <p:nvSpPr>
          <p:cNvPr id="1797" name="Google Shape;1797;p113"/>
          <p:cNvSpPr/>
          <p:nvPr/>
        </p:nvSpPr>
        <p:spPr>
          <a:xfrm>
            <a:off x="4530000" y="1660925"/>
            <a:ext cx="355500" cy="332700"/>
          </a:xfrm>
          <a:prstGeom prst="triangle">
            <a:avLst>
              <a:gd fmla="val 50000"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14"/>
          <p:cNvSpPr txBox="1"/>
          <p:nvPr>
            <p:ph type="title"/>
          </p:nvPr>
        </p:nvSpPr>
        <p:spPr>
          <a:xfrm>
            <a:off x="127125" y="104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Mossdeep Gym</a:t>
            </a:r>
            <a:endParaRPr/>
          </a:p>
        </p:txBody>
      </p:sp>
      <p:sp>
        <p:nvSpPr>
          <p:cNvPr id="1803" name="Google Shape;1803;p1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4" name="Google Shape;1804;p114"/>
          <p:cNvPicPr preferRelativeResize="0"/>
          <p:nvPr/>
        </p:nvPicPr>
        <p:blipFill>
          <a:blip r:embed="rId3">
            <a:alphaModFix/>
          </a:blip>
          <a:stretch>
            <a:fillRect/>
          </a:stretch>
        </p:blipFill>
        <p:spPr>
          <a:xfrm>
            <a:off x="7074150" y="323925"/>
            <a:ext cx="1651775" cy="2287100"/>
          </a:xfrm>
          <a:prstGeom prst="rect">
            <a:avLst/>
          </a:prstGeom>
          <a:noFill/>
          <a:ln>
            <a:noFill/>
          </a:ln>
        </p:spPr>
      </p:pic>
      <p:pic>
        <p:nvPicPr>
          <p:cNvPr id="1805" name="Google Shape;1805;p114"/>
          <p:cNvPicPr preferRelativeResize="0"/>
          <p:nvPr/>
        </p:nvPicPr>
        <p:blipFill>
          <a:blip r:embed="rId4">
            <a:alphaModFix/>
          </a:blip>
          <a:stretch>
            <a:fillRect/>
          </a:stretch>
        </p:blipFill>
        <p:spPr>
          <a:xfrm>
            <a:off x="7029974" y="2689525"/>
            <a:ext cx="1785900" cy="2159775"/>
          </a:xfrm>
          <a:prstGeom prst="rect">
            <a:avLst/>
          </a:prstGeom>
          <a:noFill/>
          <a:ln>
            <a:noFill/>
          </a:ln>
        </p:spPr>
      </p:pic>
      <p:pic>
        <p:nvPicPr>
          <p:cNvPr id="1806" name="Google Shape;1806;p114"/>
          <p:cNvPicPr preferRelativeResize="0"/>
          <p:nvPr/>
        </p:nvPicPr>
        <p:blipFill>
          <a:blip r:embed="rId5">
            <a:alphaModFix/>
          </a:blip>
          <a:stretch>
            <a:fillRect/>
          </a:stretch>
        </p:blipFill>
        <p:spPr>
          <a:xfrm>
            <a:off x="343052" y="954338"/>
            <a:ext cx="2139601" cy="3234824"/>
          </a:xfrm>
          <a:prstGeom prst="rect">
            <a:avLst/>
          </a:prstGeom>
          <a:noFill/>
          <a:ln>
            <a:noFill/>
          </a:ln>
        </p:spPr>
      </p:pic>
      <p:pic>
        <p:nvPicPr>
          <p:cNvPr id="1807" name="Google Shape;1807;p114"/>
          <p:cNvPicPr preferRelativeResize="0"/>
          <p:nvPr/>
        </p:nvPicPr>
        <p:blipFill rotWithShape="1">
          <a:blip r:embed="rId6">
            <a:alphaModFix/>
          </a:blip>
          <a:srcRect b="0" l="0" r="0" t="0"/>
          <a:stretch/>
        </p:blipFill>
        <p:spPr>
          <a:xfrm>
            <a:off x="2427075" y="988412"/>
            <a:ext cx="2289100" cy="3200725"/>
          </a:xfrm>
          <a:prstGeom prst="rect">
            <a:avLst/>
          </a:prstGeom>
          <a:noFill/>
          <a:ln>
            <a:noFill/>
          </a:ln>
        </p:spPr>
      </p:pic>
      <p:pic>
        <p:nvPicPr>
          <p:cNvPr id="1808" name="Google Shape;1808;p114"/>
          <p:cNvPicPr preferRelativeResize="0"/>
          <p:nvPr/>
        </p:nvPicPr>
        <p:blipFill>
          <a:blip r:embed="rId7">
            <a:alphaModFix/>
          </a:blip>
          <a:stretch>
            <a:fillRect/>
          </a:stretch>
        </p:blipFill>
        <p:spPr>
          <a:xfrm>
            <a:off x="4716180" y="954350"/>
            <a:ext cx="2086070" cy="3234801"/>
          </a:xfrm>
          <a:prstGeom prst="rect">
            <a:avLst/>
          </a:prstGeom>
          <a:noFill/>
          <a:ln>
            <a:noFill/>
          </a:ln>
        </p:spPr>
      </p:pic>
      <p:sp>
        <p:nvSpPr>
          <p:cNvPr id="1809" name="Google Shape;1809;p114"/>
          <p:cNvSpPr txBox="1"/>
          <p:nvPr/>
        </p:nvSpPr>
        <p:spPr>
          <a:xfrm>
            <a:off x="937425" y="4377875"/>
            <a:ext cx="32391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Just go to each room and move the </a:t>
            </a:r>
            <a:r>
              <a:rPr lang="en" sz="1300">
                <a:solidFill>
                  <a:schemeClr val="dk2"/>
                </a:solidFill>
                <a:latin typeface="Calibri"/>
                <a:ea typeface="Calibri"/>
                <a:cs typeface="Calibri"/>
                <a:sym typeface="Calibri"/>
              </a:rPr>
              <a:t>statues so there’s an open path to each teleporter.</a:t>
            </a:r>
            <a:endParaRPr sz="1300">
              <a:solidFill>
                <a:schemeClr val="dk2"/>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15"/>
          <p:cNvSpPr txBox="1"/>
          <p:nvPr>
            <p:ph type="title"/>
          </p:nvPr>
        </p:nvSpPr>
        <p:spPr>
          <a:xfrm>
            <a:off x="112400" y="89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Mossdeep Space Center</a:t>
            </a:r>
            <a:endParaRPr/>
          </a:p>
        </p:txBody>
      </p:sp>
      <p:sp>
        <p:nvSpPr>
          <p:cNvPr id="1815" name="Google Shape;1815;p115"/>
          <p:cNvSpPr txBox="1"/>
          <p:nvPr>
            <p:ph idx="1" type="body"/>
          </p:nvPr>
        </p:nvSpPr>
        <p:spPr>
          <a:xfrm>
            <a:off x="370400" y="655775"/>
            <a:ext cx="23466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3918"/>
              <a:t>After the gym battle, Team Magma will appear in the southeast part of the city. Follow them inside the space center. Fight them all. Then the best battle in all of Pokemon history happens on the 2nd floor. If you have a guard spec, I would suggest using one on </a:t>
            </a:r>
            <a:r>
              <a:rPr lang="en" sz="3918"/>
              <a:t>yourself</a:t>
            </a:r>
            <a:r>
              <a:rPr lang="en" sz="3918"/>
              <a:t> your very first turn for this fight.</a:t>
            </a:r>
            <a:endParaRPr sz="3918"/>
          </a:p>
          <a:p>
            <a:pPr indent="0" lvl="0" marL="0" rtl="0" algn="l">
              <a:spcBef>
                <a:spcPts val="1200"/>
              </a:spcBef>
              <a:spcAft>
                <a:spcPts val="0"/>
              </a:spcAft>
              <a:buNone/>
            </a:pPr>
            <a:r>
              <a:t/>
            </a:r>
            <a:endParaRPr sz="3918"/>
          </a:p>
          <a:p>
            <a:pPr indent="0" lvl="0" marL="0" rtl="0" algn="l">
              <a:spcBef>
                <a:spcPts val="1200"/>
              </a:spcBef>
              <a:spcAft>
                <a:spcPts val="0"/>
              </a:spcAft>
              <a:buNone/>
            </a:pPr>
            <a:r>
              <a:rPr lang="en" sz="3918"/>
              <a:t>*On your way out, talk to the Sailor on the 1st floor. He will give you a Sun Stone. </a:t>
            </a:r>
            <a:endParaRPr sz="3918"/>
          </a:p>
          <a:p>
            <a:pPr indent="0" lvl="0" marL="0" rtl="0" algn="l">
              <a:spcBef>
                <a:spcPts val="1200"/>
              </a:spcBef>
              <a:spcAft>
                <a:spcPts val="0"/>
              </a:spcAft>
              <a:buNone/>
            </a:pPr>
            <a:r>
              <a:rPr lang="en" sz="3918"/>
              <a:t>Go to Steven’s house (north western house) and he will give you HM08 Dive. </a:t>
            </a:r>
            <a:endParaRPr sz="3918"/>
          </a:p>
          <a:p>
            <a:pPr indent="0" lvl="0" marL="0" rtl="0" algn="l">
              <a:spcBef>
                <a:spcPts val="1200"/>
              </a:spcBef>
              <a:spcAft>
                <a:spcPts val="0"/>
              </a:spcAft>
              <a:buNone/>
            </a:pPr>
            <a:r>
              <a:rPr lang="en" sz="3918"/>
              <a:t>At this point, fish with a Super Rod anywhere on Mossdeep coast and catch a high level Wailmer. You can find them up to level 40. Level 38 or 39 would be fine too. Ideally you want to use as little rare candies as possible. But ultimately, you need a Wailord. It </a:t>
            </a:r>
            <a:r>
              <a:rPr lang="en" sz="3918"/>
              <a:t>evolves</a:t>
            </a:r>
            <a:r>
              <a:rPr lang="en" sz="3918"/>
              <a:t> from Wailmer at level 40. So catch one, use rare candies on it until it </a:t>
            </a:r>
            <a:r>
              <a:rPr lang="en" sz="3918"/>
              <a:t>evolves. Store it in the PC for now, or keep it with you because it can learn almost every single HM.</a:t>
            </a:r>
            <a:endParaRPr/>
          </a:p>
          <a:p>
            <a:pPr indent="0" lvl="0" marL="0" rtl="0" algn="l">
              <a:spcBef>
                <a:spcPts val="1200"/>
              </a:spcBef>
              <a:spcAft>
                <a:spcPts val="1200"/>
              </a:spcAft>
              <a:buNone/>
            </a:pPr>
            <a:r>
              <a:t/>
            </a:r>
            <a:endParaRPr/>
          </a:p>
        </p:txBody>
      </p:sp>
      <p:pic>
        <p:nvPicPr>
          <p:cNvPr id="1816" name="Google Shape;1816;p115"/>
          <p:cNvPicPr preferRelativeResize="0"/>
          <p:nvPr/>
        </p:nvPicPr>
        <p:blipFill>
          <a:blip r:embed="rId3">
            <a:alphaModFix/>
          </a:blip>
          <a:stretch>
            <a:fillRect/>
          </a:stretch>
        </p:blipFill>
        <p:spPr>
          <a:xfrm>
            <a:off x="5692143" y="2253775"/>
            <a:ext cx="3015535" cy="2448001"/>
          </a:xfrm>
          <a:prstGeom prst="rect">
            <a:avLst/>
          </a:prstGeom>
          <a:noFill/>
          <a:ln>
            <a:noFill/>
          </a:ln>
        </p:spPr>
      </p:pic>
      <p:pic>
        <p:nvPicPr>
          <p:cNvPr id="1817" name="Google Shape;1817;p115"/>
          <p:cNvPicPr preferRelativeResize="0"/>
          <p:nvPr/>
        </p:nvPicPr>
        <p:blipFill>
          <a:blip r:embed="rId4">
            <a:alphaModFix/>
          </a:blip>
          <a:stretch>
            <a:fillRect/>
          </a:stretch>
        </p:blipFill>
        <p:spPr>
          <a:xfrm>
            <a:off x="5252684" y="323949"/>
            <a:ext cx="3666964" cy="1826750"/>
          </a:xfrm>
          <a:prstGeom prst="rect">
            <a:avLst/>
          </a:prstGeom>
          <a:noFill/>
          <a:ln>
            <a:noFill/>
          </a:ln>
        </p:spPr>
      </p:pic>
      <p:pic>
        <p:nvPicPr>
          <p:cNvPr id="1818" name="Google Shape;1818;p115"/>
          <p:cNvPicPr preferRelativeResize="0"/>
          <p:nvPr/>
        </p:nvPicPr>
        <p:blipFill>
          <a:blip r:embed="rId5">
            <a:alphaModFix/>
          </a:blip>
          <a:stretch>
            <a:fillRect/>
          </a:stretch>
        </p:blipFill>
        <p:spPr>
          <a:xfrm>
            <a:off x="3337226" y="750400"/>
            <a:ext cx="1823049" cy="395137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Housekeeping slide</a:t>
            </a:r>
            <a:endParaRPr/>
          </a:p>
        </p:txBody>
      </p:sp>
      <p:sp>
        <p:nvSpPr>
          <p:cNvPr id="1824" name="Google Shape;1824;p1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is a TON to do right now on all these water routes. I’m going to ignore everything for now and ONLY do the story until we get all 8 badges and get access to the Waterfall HM. So many trainers, so many items…I am going to come back to these routes one by one just like the Surf slides from earlier starting with Lilycove City.</a:t>
            </a:r>
            <a:endParaRPr/>
          </a:p>
          <a:p>
            <a:pPr indent="0" lvl="0" marL="0" rtl="0" algn="l">
              <a:spcBef>
                <a:spcPts val="1200"/>
              </a:spcBef>
              <a:spcAft>
                <a:spcPts val="0"/>
              </a:spcAft>
              <a:buNone/>
            </a:pPr>
            <a:r>
              <a:rPr lang="en"/>
              <a:t>For now though like I said, just the story for now. Let’s get access to everything.</a:t>
            </a:r>
            <a:endParaRPr/>
          </a:p>
          <a:p>
            <a:pPr indent="0" lvl="0" marL="0" rtl="0" algn="l">
              <a:spcBef>
                <a:spcPts val="1200"/>
              </a:spcBef>
              <a:spcAft>
                <a:spcPts val="0"/>
              </a:spcAft>
              <a:buNone/>
            </a:pPr>
            <a:r>
              <a:rPr b="1" lang="en"/>
              <a:t>Make sure you have Dive, Surf, Rock Smash, and Strength in your party and head south on Route 127.</a:t>
            </a:r>
            <a:endParaRPr b="1"/>
          </a:p>
          <a:p>
            <a:pPr indent="0" lvl="0" marL="0" rtl="0" algn="l">
              <a:spcBef>
                <a:spcPts val="1200"/>
              </a:spcBef>
              <a:spcAft>
                <a:spcPts val="1200"/>
              </a:spcAft>
              <a:buNone/>
            </a:pPr>
            <a:r>
              <a:rPr lang="en"/>
              <a:t>Feel free to fight swimmers for exp. They don’t really need a bio. They shouldn’t pose any issues. There’s probably 30 of them in total around these areas. So many…</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17"/>
          <p:cNvSpPr txBox="1"/>
          <p:nvPr>
            <p:ph type="title"/>
          </p:nvPr>
        </p:nvSpPr>
        <p:spPr>
          <a:xfrm>
            <a:off x="112400" y="94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127 and 128 (Story)</a:t>
            </a:r>
            <a:endParaRPr/>
          </a:p>
        </p:txBody>
      </p:sp>
      <p:sp>
        <p:nvSpPr>
          <p:cNvPr id="1830" name="Google Shape;1830;p117"/>
          <p:cNvSpPr txBox="1"/>
          <p:nvPr>
            <p:ph idx="1" type="body"/>
          </p:nvPr>
        </p:nvSpPr>
        <p:spPr>
          <a:xfrm>
            <a:off x="627750" y="9158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Follow the dark water all the way down to when you hit route 128. Keep following the path of the dark water to the East and then southwest again until you come to a square of dark water that makes an “x”. Use Dive right in the middle and head into the underwater cave entrance where the stolen submarine is. Use Dive (press B) again in this cave to resurface into Team Aqua’s Base. Go north </a:t>
            </a:r>
            <a:r>
              <a:rPr lang="en"/>
              <a:t>into</a:t>
            </a:r>
            <a:r>
              <a:rPr lang="en"/>
              <a:t> the entrance. (Seafloor Cavern).</a:t>
            </a:r>
            <a:endParaRPr/>
          </a:p>
          <a:p>
            <a:pPr indent="0" lvl="0" marL="0" rtl="0" algn="l">
              <a:spcBef>
                <a:spcPts val="1200"/>
              </a:spcBef>
              <a:spcAft>
                <a:spcPts val="1200"/>
              </a:spcAft>
              <a:buNone/>
            </a:pPr>
            <a:r>
              <a:t/>
            </a:r>
            <a:endParaRPr/>
          </a:p>
        </p:txBody>
      </p:sp>
      <p:pic>
        <p:nvPicPr>
          <p:cNvPr id="1831" name="Google Shape;1831;p117"/>
          <p:cNvPicPr preferRelativeResize="0"/>
          <p:nvPr/>
        </p:nvPicPr>
        <p:blipFill>
          <a:blip r:embed="rId3">
            <a:alphaModFix/>
          </a:blip>
          <a:stretch>
            <a:fillRect/>
          </a:stretch>
        </p:blipFill>
        <p:spPr>
          <a:xfrm>
            <a:off x="1543563" y="2635575"/>
            <a:ext cx="5998027" cy="1999350"/>
          </a:xfrm>
          <a:prstGeom prst="rect">
            <a:avLst/>
          </a:prstGeom>
          <a:noFill/>
          <a:ln>
            <a:noFill/>
          </a:ln>
        </p:spPr>
      </p:pic>
      <p:sp>
        <p:nvSpPr>
          <p:cNvPr id="1832" name="Google Shape;1832;p117"/>
          <p:cNvSpPr/>
          <p:nvPr/>
        </p:nvSpPr>
        <p:spPr>
          <a:xfrm>
            <a:off x="3116525" y="3862500"/>
            <a:ext cx="874800" cy="648200"/>
          </a:xfrm>
          <a:custGeom>
            <a:rect b="b" l="l" r="r" t="t"/>
            <a:pathLst>
              <a:path extrusionOk="0" h="25928" w="34992">
                <a:moveTo>
                  <a:pt x="0" y="2553"/>
                </a:moveTo>
                <a:cubicBezTo>
                  <a:pt x="9580" y="-187"/>
                  <a:pt x="22128" y="-1990"/>
                  <a:pt x="29840" y="4319"/>
                </a:cubicBezTo>
                <a:cubicBezTo>
                  <a:pt x="35086" y="8611"/>
                  <a:pt x="36404" y="18281"/>
                  <a:pt x="33374" y="24344"/>
                </a:cubicBezTo>
                <a:cubicBezTo>
                  <a:pt x="32079" y="26936"/>
                  <a:pt x="27622" y="25588"/>
                  <a:pt x="24736" y="25325"/>
                </a:cubicBezTo>
                <a:cubicBezTo>
                  <a:pt x="17740" y="24687"/>
                  <a:pt x="10361" y="21545"/>
                  <a:pt x="5693" y="16295"/>
                </a:cubicBezTo>
                <a:cubicBezTo>
                  <a:pt x="2026" y="12170"/>
                  <a:pt x="4735" y="3903"/>
                  <a:pt x="8638" y="0"/>
                </a:cubicBezTo>
              </a:path>
            </a:pathLst>
          </a:custGeom>
          <a:noFill/>
          <a:ln cap="flat" cmpd="sng" w="9525">
            <a:solidFill>
              <a:srgbClr val="FFFFFF"/>
            </a:solidFill>
            <a:prstDash val="solid"/>
            <a:round/>
            <a:headEnd len="med" w="med" type="none"/>
            <a:tailEnd len="med" w="med" type="none"/>
          </a:ln>
        </p:spPr>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18"/>
          <p:cNvSpPr txBox="1"/>
          <p:nvPr>
            <p:ph type="title"/>
          </p:nvPr>
        </p:nvSpPr>
        <p:spPr>
          <a:xfrm>
            <a:off x="156575" y="799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Seafloor Cavern</a:t>
            </a:r>
            <a:endParaRPr/>
          </a:p>
        </p:txBody>
      </p:sp>
      <p:sp>
        <p:nvSpPr>
          <p:cNvPr id="1838" name="Google Shape;1838;p1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9" name="Google Shape;1839;p118"/>
          <p:cNvPicPr preferRelativeResize="0"/>
          <p:nvPr/>
        </p:nvPicPr>
        <p:blipFill>
          <a:blip r:embed="rId3">
            <a:alphaModFix/>
          </a:blip>
          <a:stretch>
            <a:fillRect/>
          </a:stretch>
        </p:blipFill>
        <p:spPr>
          <a:xfrm>
            <a:off x="342050" y="1511650"/>
            <a:ext cx="2237000" cy="2836776"/>
          </a:xfrm>
          <a:prstGeom prst="rect">
            <a:avLst/>
          </a:prstGeom>
          <a:noFill/>
          <a:ln>
            <a:noFill/>
          </a:ln>
        </p:spPr>
      </p:pic>
      <p:pic>
        <p:nvPicPr>
          <p:cNvPr id="1840" name="Google Shape;1840;p118"/>
          <p:cNvPicPr preferRelativeResize="0"/>
          <p:nvPr/>
        </p:nvPicPr>
        <p:blipFill>
          <a:blip r:embed="rId4">
            <a:alphaModFix/>
          </a:blip>
          <a:stretch>
            <a:fillRect/>
          </a:stretch>
        </p:blipFill>
        <p:spPr>
          <a:xfrm>
            <a:off x="2687099" y="1109175"/>
            <a:ext cx="2004150" cy="3509424"/>
          </a:xfrm>
          <a:prstGeom prst="rect">
            <a:avLst/>
          </a:prstGeom>
          <a:noFill/>
          <a:ln>
            <a:noFill/>
          </a:ln>
        </p:spPr>
      </p:pic>
      <p:pic>
        <p:nvPicPr>
          <p:cNvPr id="1841" name="Google Shape;1841;p118"/>
          <p:cNvPicPr preferRelativeResize="0"/>
          <p:nvPr/>
        </p:nvPicPr>
        <p:blipFill>
          <a:blip r:embed="rId5">
            <a:alphaModFix/>
          </a:blip>
          <a:stretch>
            <a:fillRect/>
          </a:stretch>
        </p:blipFill>
        <p:spPr>
          <a:xfrm>
            <a:off x="4987024" y="417200"/>
            <a:ext cx="3115026" cy="2224225"/>
          </a:xfrm>
          <a:prstGeom prst="rect">
            <a:avLst/>
          </a:prstGeom>
          <a:noFill/>
          <a:ln>
            <a:noFill/>
          </a:ln>
        </p:spPr>
      </p:pic>
      <p:pic>
        <p:nvPicPr>
          <p:cNvPr id="1842" name="Google Shape;1842;p118"/>
          <p:cNvPicPr preferRelativeResize="0"/>
          <p:nvPr/>
        </p:nvPicPr>
        <p:blipFill>
          <a:blip r:embed="rId6">
            <a:alphaModFix/>
          </a:blip>
          <a:stretch>
            <a:fillRect/>
          </a:stretch>
        </p:blipFill>
        <p:spPr>
          <a:xfrm>
            <a:off x="4909875" y="2826950"/>
            <a:ext cx="3642474" cy="1812225"/>
          </a:xfrm>
          <a:prstGeom prst="rect">
            <a:avLst/>
          </a:prstGeom>
          <a:noFill/>
          <a:ln>
            <a:noFill/>
          </a:ln>
        </p:spPr>
      </p:pic>
      <p:sp>
        <p:nvSpPr>
          <p:cNvPr id="1843" name="Google Shape;1843;p118"/>
          <p:cNvSpPr txBox="1"/>
          <p:nvPr/>
        </p:nvSpPr>
        <p:spPr>
          <a:xfrm>
            <a:off x="353375" y="692025"/>
            <a:ext cx="22371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Map on Next slide.</a:t>
            </a:r>
            <a:endParaRPr sz="1300">
              <a:solidFill>
                <a:schemeClr val="dk2"/>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19"/>
          <p:cNvSpPr txBox="1"/>
          <p:nvPr>
            <p:ph type="title"/>
          </p:nvPr>
        </p:nvSpPr>
        <p:spPr>
          <a:xfrm>
            <a:off x="171350" y="94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Seafloor Cavern Routing</a:t>
            </a:r>
            <a:endParaRPr/>
          </a:p>
        </p:txBody>
      </p:sp>
      <p:sp>
        <p:nvSpPr>
          <p:cNvPr id="1849" name="Google Shape;1849;p1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0" name="Google Shape;1850;p119"/>
          <p:cNvPicPr preferRelativeResize="0"/>
          <p:nvPr/>
        </p:nvPicPr>
        <p:blipFill>
          <a:blip r:embed="rId3">
            <a:alphaModFix/>
          </a:blip>
          <a:stretch>
            <a:fillRect/>
          </a:stretch>
        </p:blipFill>
        <p:spPr>
          <a:xfrm>
            <a:off x="416625" y="760700"/>
            <a:ext cx="1388466" cy="1457900"/>
          </a:xfrm>
          <a:prstGeom prst="rect">
            <a:avLst/>
          </a:prstGeom>
          <a:noFill/>
          <a:ln>
            <a:noFill/>
          </a:ln>
        </p:spPr>
      </p:pic>
      <p:pic>
        <p:nvPicPr>
          <p:cNvPr id="1851" name="Google Shape;1851;p119"/>
          <p:cNvPicPr preferRelativeResize="0"/>
          <p:nvPr/>
        </p:nvPicPr>
        <p:blipFill>
          <a:blip r:embed="rId4">
            <a:alphaModFix/>
          </a:blip>
          <a:stretch>
            <a:fillRect/>
          </a:stretch>
        </p:blipFill>
        <p:spPr>
          <a:xfrm>
            <a:off x="3301663" y="2354800"/>
            <a:ext cx="1423775" cy="1423775"/>
          </a:xfrm>
          <a:prstGeom prst="rect">
            <a:avLst/>
          </a:prstGeom>
          <a:noFill/>
          <a:ln>
            <a:noFill/>
          </a:ln>
        </p:spPr>
      </p:pic>
      <p:pic>
        <p:nvPicPr>
          <p:cNvPr id="1852" name="Google Shape;1852;p119"/>
          <p:cNvPicPr preferRelativeResize="0"/>
          <p:nvPr/>
        </p:nvPicPr>
        <p:blipFill>
          <a:blip r:embed="rId5">
            <a:alphaModFix/>
          </a:blip>
          <a:stretch>
            <a:fillRect/>
          </a:stretch>
        </p:blipFill>
        <p:spPr>
          <a:xfrm>
            <a:off x="1850850" y="2354800"/>
            <a:ext cx="1348850" cy="1423775"/>
          </a:xfrm>
          <a:prstGeom prst="rect">
            <a:avLst/>
          </a:prstGeom>
          <a:noFill/>
          <a:ln>
            <a:noFill/>
          </a:ln>
        </p:spPr>
      </p:pic>
      <p:pic>
        <p:nvPicPr>
          <p:cNvPr id="1853" name="Google Shape;1853;p119"/>
          <p:cNvPicPr preferRelativeResize="0"/>
          <p:nvPr/>
        </p:nvPicPr>
        <p:blipFill>
          <a:blip r:embed="rId6">
            <a:alphaModFix/>
          </a:blip>
          <a:stretch>
            <a:fillRect/>
          </a:stretch>
        </p:blipFill>
        <p:spPr>
          <a:xfrm>
            <a:off x="1840200" y="918313"/>
            <a:ext cx="1714050" cy="1142700"/>
          </a:xfrm>
          <a:prstGeom prst="rect">
            <a:avLst/>
          </a:prstGeom>
          <a:noFill/>
          <a:ln>
            <a:noFill/>
          </a:ln>
        </p:spPr>
      </p:pic>
      <p:pic>
        <p:nvPicPr>
          <p:cNvPr id="1854" name="Google Shape;1854;p119"/>
          <p:cNvPicPr preferRelativeResize="0"/>
          <p:nvPr/>
        </p:nvPicPr>
        <p:blipFill>
          <a:blip r:embed="rId7">
            <a:alphaModFix/>
          </a:blip>
          <a:stretch>
            <a:fillRect/>
          </a:stretch>
        </p:blipFill>
        <p:spPr>
          <a:xfrm>
            <a:off x="3589350" y="760697"/>
            <a:ext cx="1423775" cy="1364478"/>
          </a:xfrm>
          <a:prstGeom prst="rect">
            <a:avLst/>
          </a:prstGeom>
          <a:noFill/>
          <a:ln>
            <a:noFill/>
          </a:ln>
        </p:spPr>
      </p:pic>
      <p:pic>
        <p:nvPicPr>
          <p:cNvPr id="1855" name="Google Shape;1855;p119"/>
          <p:cNvPicPr preferRelativeResize="0"/>
          <p:nvPr/>
        </p:nvPicPr>
        <p:blipFill>
          <a:blip r:embed="rId8">
            <a:alphaModFix/>
          </a:blip>
          <a:stretch>
            <a:fillRect/>
          </a:stretch>
        </p:blipFill>
        <p:spPr>
          <a:xfrm>
            <a:off x="472825" y="2391538"/>
            <a:ext cx="1276050" cy="1387025"/>
          </a:xfrm>
          <a:prstGeom prst="rect">
            <a:avLst/>
          </a:prstGeom>
          <a:noFill/>
          <a:ln>
            <a:noFill/>
          </a:ln>
        </p:spPr>
      </p:pic>
      <p:pic>
        <p:nvPicPr>
          <p:cNvPr id="1856" name="Google Shape;1856;p119"/>
          <p:cNvPicPr preferRelativeResize="0"/>
          <p:nvPr/>
        </p:nvPicPr>
        <p:blipFill>
          <a:blip r:embed="rId9">
            <a:alphaModFix/>
          </a:blip>
          <a:stretch>
            <a:fillRect/>
          </a:stretch>
        </p:blipFill>
        <p:spPr>
          <a:xfrm>
            <a:off x="5076674" y="832499"/>
            <a:ext cx="1204463" cy="1279751"/>
          </a:xfrm>
          <a:prstGeom prst="rect">
            <a:avLst/>
          </a:prstGeom>
          <a:noFill/>
          <a:ln>
            <a:noFill/>
          </a:ln>
        </p:spPr>
      </p:pic>
      <p:pic>
        <p:nvPicPr>
          <p:cNvPr id="1857" name="Google Shape;1857;p119"/>
          <p:cNvPicPr preferRelativeResize="0"/>
          <p:nvPr/>
        </p:nvPicPr>
        <p:blipFill>
          <a:blip r:embed="rId10">
            <a:alphaModFix/>
          </a:blip>
          <a:stretch>
            <a:fillRect/>
          </a:stretch>
        </p:blipFill>
        <p:spPr>
          <a:xfrm>
            <a:off x="6930775" y="731025"/>
            <a:ext cx="1118708" cy="1423800"/>
          </a:xfrm>
          <a:prstGeom prst="rect">
            <a:avLst/>
          </a:prstGeom>
          <a:noFill/>
          <a:ln>
            <a:noFill/>
          </a:ln>
        </p:spPr>
      </p:pic>
      <p:pic>
        <p:nvPicPr>
          <p:cNvPr id="1858" name="Google Shape;1858;p119"/>
          <p:cNvPicPr preferRelativeResize="0"/>
          <p:nvPr/>
        </p:nvPicPr>
        <p:blipFill>
          <a:blip r:embed="rId11">
            <a:alphaModFix/>
          </a:blip>
          <a:stretch>
            <a:fillRect/>
          </a:stretch>
        </p:blipFill>
        <p:spPr>
          <a:xfrm>
            <a:off x="7316200" y="2281700"/>
            <a:ext cx="1492675" cy="2544325"/>
          </a:xfrm>
          <a:prstGeom prst="rect">
            <a:avLst/>
          </a:prstGeom>
          <a:noFill/>
          <a:ln>
            <a:noFill/>
          </a:ln>
        </p:spPr>
      </p:pic>
      <p:sp>
        <p:nvSpPr>
          <p:cNvPr id="1859" name="Google Shape;1859;p119"/>
          <p:cNvSpPr txBox="1"/>
          <p:nvPr/>
        </p:nvSpPr>
        <p:spPr>
          <a:xfrm>
            <a:off x="283000" y="3726675"/>
            <a:ext cx="53841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There are no items here. Only TM26 Earthquake which you cannot miss. It’s right in your face in the very last room.</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b="1" lang="en" sz="800">
                <a:solidFill>
                  <a:schemeClr val="dk2"/>
                </a:solidFill>
                <a:latin typeface="Calibri"/>
                <a:ea typeface="Calibri"/>
                <a:cs typeface="Calibri"/>
                <a:sym typeface="Calibri"/>
              </a:rPr>
              <a:t>Follow the green path exactly. The pictures go in order. There are fake </a:t>
            </a:r>
            <a:r>
              <a:rPr b="1" lang="en" sz="800">
                <a:solidFill>
                  <a:schemeClr val="dk2"/>
                </a:solidFill>
                <a:latin typeface="Calibri"/>
                <a:ea typeface="Calibri"/>
                <a:cs typeface="Calibri"/>
                <a:sym typeface="Calibri"/>
              </a:rPr>
              <a:t>entrances</a:t>
            </a:r>
            <a:r>
              <a:rPr b="1" lang="en" sz="800">
                <a:solidFill>
                  <a:schemeClr val="dk2"/>
                </a:solidFill>
                <a:latin typeface="Calibri"/>
                <a:ea typeface="Calibri"/>
                <a:cs typeface="Calibri"/>
                <a:sym typeface="Calibri"/>
              </a:rPr>
              <a:t> here that warp you to the start of the entire place where you originally came up from Dive.</a:t>
            </a:r>
            <a:endParaRPr b="1"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Shelly is </a:t>
            </a:r>
            <a:r>
              <a:rPr lang="en" sz="800">
                <a:solidFill>
                  <a:schemeClr val="dk2"/>
                </a:solidFill>
                <a:latin typeface="Calibri"/>
                <a:ea typeface="Calibri"/>
                <a:cs typeface="Calibri"/>
                <a:sym typeface="Calibri"/>
              </a:rPr>
              <a:t>technically</a:t>
            </a:r>
            <a:r>
              <a:rPr lang="en" sz="800">
                <a:solidFill>
                  <a:schemeClr val="dk2"/>
                </a:solidFill>
                <a:latin typeface="Calibri"/>
                <a:ea typeface="Calibri"/>
                <a:cs typeface="Calibri"/>
                <a:sym typeface="Calibri"/>
              </a:rPr>
              <a:t> optional. You can do the strength puzzle instead but this is the last time you see her, so why not?</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Almost all the trainers here are optional. You can fight them all if you want. But just take the green path </a:t>
            </a:r>
            <a:r>
              <a:rPr lang="en" sz="800">
                <a:solidFill>
                  <a:schemeClr val="dk2"/>
                </a:solidFill>
                <a:latin typeface="Calibri"/>
                <a:ea typeface="Calibri"/>
                <a:cs typeface="Calibri"/>
                <a:sym typeface="Calibri"/>
              </a:rPr>
              <a:t>ultimately.</a:t>
            </a:r>
            <a:endParaRPr sz="800">
              <a:solidFill>
                <a:schemeClr val="dk2"/>
              </a:solidFill>
              <a:latin typeface="Calibri"/>
              <a:ea typeface="Calibri"/>
              <a:cs typeface="Calibri"/>
              <a:sym typeface="Calibri"/>
            </a:endParaRPr>
          </a:p>
        </p:txBody>
      </p:sp>
      <p:sp>
        <p:nvSpPr>
          <p:cNvPr id="1860" name="Google Shape;1860;p119"/>
          <p:cNvSpPr/>
          <p:nvPr/>
        </p:nvSpPr>
        <p:spPr>
          <a:xfrm>
            <a:off x="686114" y="966963"/>
            <a:ext cx="631625" cy="1045375"/>
          </a:xfrm>
          <a:custGeom>
            <a:rect b="b" l="l" r="r" t="t"/>
            <a:pathLst>
              <a:path extrusionOk="0" h="41815" w="25265">
                <a:moveTo>
                  <a:pt x="1413" y="41815"/>
                </a:moveTo>
                <a:cubicBezTo>
                  <a:pt x="1413" y="34737"/>
                  <a:pt x="-2412" y="25620"/>
                  <a:pt x="2591" y="20613"/>
                </a:cubicBezTo>
                <a:cubicBezTo>
                  <a:pt x="3690" y="19513"/>
                  <a:pt x="5355" y="22380"/>
                  <a:pt x="6910" y="22380"/>
                </a:cubicBezTo>
                <a:cubicBezTo>
                  <a:pt x="13109" y="22380"/>
                  <a:pt x="24396" y="24997"/>
                  <a:pt x="25168" y="18846"/>
                </a:cubicBezTo>
                <a:cubicBezTo>
                  <a:pt x="25555" y="15759"/>
                  <a:pt x="23976" y="12256"/>
                  <a:pt x="21634" y="10208"/>
                </a:cubicBezTo>
                <a:cubicBezTo>
                  <a:pt x="18143" y="7154"/>
                  <a:pt x="11996" y="9063"/>
                  <a:pt x="8284" y="6282"/>
                </a:cubicBezTo>
                <a:cubicBezTo>
                  <a:pt x="6569" y="4997"/>
                  <a:pt x="6391" y="2080"/>
                  <a:pt x="6910" y="0"/>
                </a:cubicBezTo>
              </a:path>
            </a:pathLst>
          </a:custGeom>
          <a:noFill/>
          <a:ln cap="flat" cmpd="sng" w="9525">
            <a:solidFill>
              <a:srgbClr val="00FF00"/>
            </a:solidFill>
            <a:prstDash val="solid"/>
            <a:round/>
            <a:headEnd len="med" w="med" type="none"/>
            <a:tailEnd len="med" w="med" type="none"/>
          </a:ln>
        </p:spPr>
      </p:sp>
      <p:sp>
        <p:nvSpPr>
          <p:cNvPr id="1861" name="Google Shape;1861;p119"/>
          <p:cNvSpPr/>
          <p:nvPr/>
        </p:nvSpPr>
        <p:spPr>
          <a:xfrm>
            <a:off x="2218678" y="1123925"/>
            <a:ext cx="613200" cy="539850"/>
          </a:xfrm>
          <a:custGeom>
            <a:rect b="b" l="l" r="r" t="t"/>
            <a:pathLst>
              <a:path extrusionOk="0" h="21594" w="24528">
                <a:moveTo>
                  <a:pt x="24528" y="21594"/>
                </a:moveTo>
                <a:cubicBezTo>
                  <a:pt x="24528" y="14078"/>
                  <a:pt x="6518" y="24961"/>
                  <a:pt x="2148" y="18846"/>
                </a:cubicBezTo>
                <a:cubicBezTo>
                  <a:pt x="-249" y="15491"/>
                  <a:pt x="-965" y="9394"/>
                  <a:pt x="1951" y="6478"/>
                </a:cubicBezTo>
                <a:cubicBezTo>
                  <a:pt x="3534" y="4895"/>
                  <a:pt x="6428" y="5712"/>
                  <a:pt x="8430" y="4711"/>
                </a:cubicBezTo>
                <a:cubicBezTo>
                  <a:pt x="9910" y="3971"/>
                  <a:pt x="9599" y="1606"/>
                  <a:pt x="10000" y="0"/>
                </a:cubicBezTo>
              </a:path>
            </a:pathLst>
          </a:custGeom>
          <a:noFill/>
          <a:ln cap="flat" cmpd="sng" w="9525">
            <a:solidFill>
              <a:srgbClr val="00FF00"/>
            </a:solidFill>
            <a:prstDash val="solid"/>
            <a:round/>
            <a:headEnd len="med" w="med" type="none"/>
            <a:tailEnd len="med" w="med" type="none"/>
          </a:ln>
        </p:spPr>
      </p:sp>
      <p:sp>
        <p:nvSpPr>
          <p:cNvPr id="1862" name="Google Shape;1862;p119"/>
          <p:cNvSpPr/>
          <p:nvPr/>
        </p:nvSpPr>
        <p:spPr>
          <a:xfrm>
            <a:off x="3837246" y="893250"/>
            <a:ext cx="1019350" cy="1158250"/>
          </a:xfrm>
          <a:custGeom>
            <a:rect b="b" l="l" r="r" t="t"/>
            <a:pathLst>
              <a:path extrusionOk="0" h="46330" w="40774">
                <a:moveTo>
                  <a:pt x="17109" y="46330"/>
                </a:moveTo>
                <a:cubicBezTo>
                  <a:pt x="17109" y="44211"/>
                  <a:pt x="16107" y="40792"/>
                  <a:pt x="18091" y="40048"/>
                </a:cubicBezTo>
                <a:cubicBezTo>
                  <a:pt x="19500" y="39519"/>
                  <a:pt x="22192" y="41495"/>
                  <a:pt x="22606" y="40048"/>
                </a:cubicBezTo>
                <a:cubicBezTo>
                  <a:pt x="23183" y="38031"/>
                  <a:pt x="20903" y="35404"/>
                  <a:pt x="22214" y="33766"/>
                </a:cubicBezTo>
                <a:cubicBezTo>
                  <a:pt x="25158" y="30087"/>
                  <a:pt x="32668" y="36904"/>
                  <a:pt x="36348" y="33962"/>
                </a:cubicBezTo>
                <a:cubicBezTo>
                  <a:pt x="39517" y="31429"/>
                  <a:pt x="33478" y="24658"/>
                  <a:pt x="36348" y="21791"/>
                </a:cubicBezTo>
                <a:cubicBezTo>
                  <a:pt x="37094" y="21045"/>
                  <a:pt x="38743" y="22144"/>
                  <a:pt x="39489" y="21398"/>
                </a:cubicBezTo>
                <a:cubicBezTo>
                  <a:pt x="41942" y="18945"/>
                  <a:pt x="40135" y="14358"/>
                  <a:pt x="39293" y="10993"/>
                </a:cubicBezTo>
                <a:cubicBezTo>
                  <a:pt x="38655" y="8441"/>
                  <a:pt x="40367" y="5002"/>
                  <a:pt x="38508" y="3141"/>
                </a:cubicBezTo>
                <a:cubicBezTo>
                  <a:pt x="35270" y="-100"/>
                  <a:pt x="29312" y="3904"/>
                  <a:pt x="24766" y="3337"/>
                </a:cubicBezTo>
                <a:cubicBezTo>
                  <a:pt x="20079" y="2752"/>
                  <a:pt x="12742" y="94"/>
                  <a:pt x="10631" y="4319"/>
                </a:cubicBezTo>
                <a:cubicBezTo>
                  <a:pt x="7647" y="10290"/>
                  <a:pt x="13065" y="18208"/>
                  <a:pt x="10435" y="24343"/>
                </a:cubicBezTo>
                <a:cubicBezTo>
                  <a:pt x="9786" y="25857"/>
                  <a:pt x="6898" y="24018"/>
                  <a:pt x="5527" y="24932"/>
                </a:cubicBezTo>
                <a:cubicBezTo>
                  <a:pt x="3125" y="26532"/>
                  <a:pt x="4938" y="30684"/>
                  <a:pt x="4938" y="33570"/>
                </a:cubicBezTo>
                <a:cubicBezTo>
                  <a:pt x="4938" y="36282"/>
                  <a:pt x="4880" y="41562"/>
                  <a:pt x="2189" y="41226"/>
                </a:cubicBezTo>
                <a:cubicBezTo>
                  <a:pt x="-1099" y="40816"/>
                  <a:pt x="207" y="34698"/>
                  <a:pt x="619" y="31410"/>
                </a:cubicBezTo>
                <a:cubicBezTo>
                  <a:pt x="1922" y="21021"/>
                  <a:pt x="422" y="10470"/>
                  <a:pt x="422" y="0"/>
                </a:cubicBezTo>
              </a:path>
            </a:pathLst>
          </a:custGeom>
          <a:noFill/>
          <a:ln cap="flat" cmpd="sng" w="9525">
            <a:solidFill>
              <a:srgbClr val="00FF00"/>
            </a:solidFill>
            <a:prstDash val="solid"/>
            <a:round/>
            <a:headEnd len="med" w="med" type="none"/>
            <a:tailEnd len="med" w="med" type="none"/>
          </a:ln>
        </p:spPr>
      </p:sp>
      <p:sp>
        <p:nvSpPr>
          <p:cNvPr id="1863" name="Google Shape;1863;p119"/>
          <p:cNvSpPr/>
          <p:nvPr/>
        </p:nvSpPr>
        <p:spPr>
          <a:xfrm>
            <a:off x="5623125" y="1079750"/>
            <a:ext cx="343500" cy="31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4" name="Google Shape;1864;p119"/>
          <p:cNvSpPr txBox="1"/>
          <p:nvPr/>
        </p:nvSpPr>
        <p:spPr>
          <a:xfrm>
            <a:off x="5520175" y="1033100"/>
            <a:ext cx="13056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Shelly</a:t>
            </a:r>
            <a:endParaRPr sz="1300">
              <a:solidFill>
                <a:schemeClr val="dk1"/>
              </a:solidFill>
              <a:latin typeface="Calibri"/>
              <a:ea typeface="Calibri"/>
              <a:cs typeface="Calibri"/>
              <a:sym typeface="Calibri"/>
            </a:endParaRPr>
          </a:p>
        </p:txBody>
      </p:sp>
      <p:sp>
        <p:nvSpPr>
          <p:cNvPr id="1865" name="Google Shape;1865;p119"/>
          <p:cNvSpPr txBox="1"/>
          <p:nvPr/>
        </p:nvSpPr>
        <p:spPr>
          <a:xfrm>
            <a:off x="5076675" y="174175"/>
            <a:ext cx="26355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latin typeface="Calibri"/>
                <a:ea typeface="Calibri"/>
                <a:cs typeface="Calibri"/>
                <a:sym typeface="Calibri"/>
              </a:rPr>
              <a:t>Talk to the dude grunt where Shelly is to not fight her in a double battle if you want. Unfortunately, this guy is NOT Matt. That would have been so sick though…</a:t>
            </a:r>
            <a:endParaRPr b="1" sz="900">
              <a:solidFill>
                <a:schemeClr val="dk2"/>
              </a:solidFill>
              <a:latin typeface="Calibri"/>
              <a:ea typeface="Calibri"/>
              <a:cs typeface="Calibri"/>
              <a:sym typeface="Calibri"/>
            </a:endParaRPr>
          </a:p>
        </p:txBody>
      </p:sp>
      <p:sp>
        <p:nvSpPr>
          <p:cNvPr id="1866" name="Google Shape;1866;p119"/>
          <p:cNvSpPr txBox="1"/>
          <p:nvPr/>
        </p:nvSpPr>
        <p:spPr>
          <a:xfrm>
            <a:off x="387175" y="2734063"/>
            <a:ext cx="4908000" cy="11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FF"/>
                </a:solidFill>
                <a:latin typeface="Calibri"/>
                <a:ea typeface="Calibri"/>
                <a:cs typeface="Calibri"/>
                <a:sym typeface="Calibri"/>
              </a:rPr>
              <a:t>All these rooms are more fake than Kim Kardashian’s </a:t>
            </a:r>
            <a:r>
              <a:rPr lang="en" sz="1300">
                <a:solidFill>
                  <a:srgbClr val="00FFFF"/>
                </a:solidFill>
                <a:latin typeface="Calibri"/>
                <a:ea typeface="Calibri"/>
                <a:cs typeface="Calibri"/>
                <a:sym typeface="Calibri"/>
              </a:rPr>
              <a:t>poop deck</a:t>
            </a:r>
            <a:r>
              <a:rPr lang="en" sz="1300">
                <a:solidFill>
                  <a:srgbClr val="00FFFF"/>
                </a:solidFill>
                <a:latin typeface="Calibri"/>
                <a:ea typeface="Calibri"/>
                <a:cs typeface="Calibri"/>
                <a:sym typeface="Calibri"/>
              </a:rPr>
              <a:t>.</a:t>
            </a:r>
            <a:endParaRPr sz="1300">
              <a:solidFill>
                <a:srgbClr val="00FFFF"/>
              </a:solidFill>
              <a:latin typeface="Calibri"/>
              <a:ea typeface="Calibri"/>
              <a:cs typeface="Calibri"/>
              <a:sym typeface="Calibri"/>
            </a:endParaRPr>
          </a:p>
        </p:txBody>
      </p:sp>
      <p:sp>
        <p:nvSpPr>
          <p:cNvPr id="1867" name="Google Shape;1867;p119"/>
          <p:cNvSpPr txBox="1"/>
          <p:nvPr/>
        </p:nvSpPr>
        <p:spPr>
          <a:xfrm>
            <a:off x="7063300" y="966800"/>
            <a:ext cx="9219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Strength Puzzle Room</a:t>
            </a:r>
            <a:endParaRPr sz="1300">
              <a:solidFill>
                <a:schemeClr val="dk1"/>
              </a:solidFill>
              <a:latin typeface="Calibri"/>
              <a:ea typeface="Calibri"/>
              <a:cs typeface="Calibri"/>
              <a:sym typeface="Calibri"/>
            </a:endParaRPr>
          </a:p>
        </p:txBody>
      </p:sp>
      <p:sp>
        <p:nvSpPr>
          <p:cNvPr id="1868" name="Google Shape;1868;p119"/>
          <p:cNvSpPr/>
          <p:nvPr/>
        </p:nvSpPr>
        <p:spPr>
          <a:xfrm>
            <a:off x="8063700" y="2537400"/>
            <a:ext cx="103200" cy="98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9" name="Google Shape;1869;p119"/>
          <p:cNvSpPr txBox="1"/>
          <p:nvPr/>
        </p:nvSpPr>
        <p:spPr>
          <a:xfrm>
            <a:off x="7734825" y="2281700"/>
            <a:ext cx="16539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TM26</a:t>
            </a:r>
            <a:endParaRPr sz="1300">
              <a:solidFill>
                <a:srgbClr val="FF0000"/>
              </a:solidFill>
              <a:latin typeface="Calibri"/>
              <a:ea typeface="Calibri"/>
              <a:cs typeface="Calibri"/>
              <a:sym typeface="Calibri"/>
            </a:endParaRPr>
          </a:p>
        </p:txBody>
      </p:sp>
      <p:sp>
        <p:nvSpPr>
          <p:cNvPr id="1870" name="Google Shape;1870;p119"/>
          <p:cNvSpPr/>
          <p:nvPr/>
        </p:nvSpPr>
        <p:spPr>
          <a:xfrm>
            <a:off x="5428150" y="1015950"/>
            <a:ext cx="294475" cy="986475"/>
          </a:xfrm>
          <a:custGeom>
            <a:rect b="b" l="l" r="r" t="t"/>
            <a:pathLst>
              <a:path extrusionOk="0" h="39459" w="11779">
                <a:moveTo>
                  <a:pt x="0" y="39459"/>
                </a:moveTo>
                <a:cubicBezTo>
                  <a:pt x="358" y="36606"/>
                  <a:pt x="5570" y="36493"/>
                  <a:pt x="6479" y="33766"/>
                </a:cubicBezTo>
                <a:cubicBezTo>
                  <a:pt x="9335" y="25199"/>
                  <a:pt x="5165" y="15635"/>
                  <a:pt x="6283" y="6674"/>
                </a:cubicBezTo>
                <a:cubicBezTo>
                  <a:pt x="6640" y="3814"/>
                  <a:pt x="11779" y="2882"/>
                  <a:pt x="11779" y="0"/>
                </a:cubicBezTo>
              </a:path>
            </a:pathLst>
          </a:custGeom>
          <a:noFill/>
          <a:ln cap="flat" cmpd="sng" w="9525">
            <a:solidFill>
              <a:srgbClr val="00FF00"/>
            </a:solidFill>
            <a:prstDash val="solid"/>
            <a:round/>
            <a:headEnd len="med" w="med" type="none"/>
            <a:tailEnd len="med" w="med" type="none"/>
          </a:ln>
        </p:spPr>
      </p:sp>
      <p:sp>
        <p:nvSpPr>
          <p:cNvPr id="1871" name="Google Shape;1871;p119"/>
          <p:cNvSpPr/>
          <p:nvPr/>
        </p:nvSpPr>
        <p:spPr>
          <a:xfrm>
            <a:off x="7506264" y="1079750"/>
            <a:ext cx="205900" cy="947250"/>
          </a:xfrm>
          <a:custGeom>
            <a:rect b="b" l="l" r="r" t="t"/>
            <a:pathLst>
              <a:path extrusionOk="0" h="37890" w="8236">
                <a:moveTo>
                  <a:pt x="1277" y="37890"/>
                </a:moveTo>
                <a:cubicBezTo>
                  <a:pt x="1277" y="32355"/>
                  <a:pt x="8838" y="28265"/>
                  <a:pt x="8149" y="22773"/>
                </a:cubicBezTo>
                <a:cubicBezTo>
                  <a:pt x="7722" y="19369"/>
                  <a:pt x="4078" y="17241"/>
                  <a:pt x="2259" y="14332"/>
                </a:cubicBezTo>
                <a:cubicBezTo>
                  <a:pt x="-302" y="10235"/>
                  <a:pt x="100" y="4831"/>
                  <a:pt x="100" y="0"/>
                </a:cubicBezTo>
              </a:path>
            </a:pathLst>
          </a:custGeom>
          <a:noFill/>
          <a:ln cap="flat" cmpd="sng" w="9525">
            <a:solidFill>
              <a:srgbClr val="00FF00"/>
            </a:solidFill>
            <a:prstDash val="solid"/>
            <a:round/>
            <a:headEnd len="med" w="med" type="none"/>
            <a:tailEnd len="med" w="med" type="none"/>
          </a:ln>
        </p:spPr>
      </p:sp>
      <p:sp>
        <p:nvSpPr>
          <p:cNvPr id="1872" name="Google Shape;1872;p119"/>
          <p:cNvSpPr/>
          <p:nvPr/>
        </p:nvSpPr>
        <p:spPr>
          <a:xfrm>
            <a:off x="7617100" y="2474374"/>
            <a:ext cx="598750" cy="2197975"/>
          </a:xfrm>
          <a:custGeom>
            <a:rect b="b" l="l" r="r" t="t"/>
            <a:pathLst>
              <a:path extrusionOk="0" h="87919" w="23950">
                <a:moveTo>
                  <a:pt x="0" y="2324"/>
                </a:moveTo>
                <a:cubicBezTo>
                  <a:pt x="2802" y="-1410"/>
                  <a:pt x="11622" y="-355"/>
                  <a:pt x="13938" y="3699"/>
                </a:cubicBezTo>
                <a:cubicBezTo>
                  <a:pt x="18538" y="11750"/>
                  <a:pt x="17714" y="22164"/>
                  <a:pt x="16687" y="31379"/>
                </a:cubicBezTo>
                <a:cubicBezTo>
                  <a:pt x="16037" y="37212"/>
                  <a:pt x="17438" y="43756"/>
                  <a:pt x="14527" y="48852"/>
                </a:cubicBezTo>
                <a:cubicBezTo>
                  <a:pt x="12254" y="52831"/>
                  <a:pt x="7646" y="55051"/>
                  <a:pt x="5104" y="58864"/>
                </a:cubicBezTo>
                <a:cubicBezTo>
                  <a:pt x="1618" y="64094"/>
                  <a:pt x="-391" y="70885"/>
                  <a:pt x="392" y="77121"/>
                </a:cubicBezTo>
                <a:cubicBezTo>
                  <a:pt x="1467" y="85692"/>
                  <a:pt x="15572" y="85816"/>
                  <a:pt x="23950" y="87919"/>
                </a:cubicBezTo>
              </a:path>
            </a:pathLst>
          </a:custGeom>
          <a:noFill/>
          <a:ln cap="flat" cmpd="sng" w="9525">
            <a:solidFill>
              <a:srgbClr val="00FF00"/>
            </a:solidFill>
            <a:prstDash val="solid"/>
            <a:round/>
            <a:headEnd len="med" w="med" type="none"/>
            <a:tailEnd len="med" w="med" type="none"/>
          </a:ln>
        </p:spPr>
      </p:sp>
      <p:sp>
        <p:nvSpPr>
          <p:cNvPr id="1873" name="Google Shape;1873;p119"/>
          <p:cNvSpPr/>
          <p:nvPr/>
        </p:nvSpPr>
        <p:spPr>
          <a:xfrm>
            <a:off x="8024450" y="4387675"/>
            <a:ext cx="510300" cy="438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74" name="Google Shape;1874;p119"/>
          <p:cNvSpPr txBox="1"/>
          <p:nvPr/>
        </p:nvSpPr>
        <p:spPr>
          <a:xfrm>
            <a:off x="7960650" y="4299325"/>
            <a:ext cx="8688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Archie Battle</a:t>
            </a:r>
            <a:endParaRPr sz="1300">
              <a:solidFill>
                <a:schemeClr val="dk1"/>
              </a:solidFill>
              <a:latin typeface="Calibri"/>
              <a:ea typeface="Calibri"/>
              <a:cs typeface="Calibri"/>
              <a:sym typeface="Calibri"/>
            </a:endParaRPr>
          </a:p>
        </p:txBody>
      </p:sp>
      <p:cxnSp>
        <p:nvCxnSpPr>
          <p:cNvPr id="1875" name="Google Shape;1875;p119"/>
          <p:cNvCxnSpPr/>
          <p:nvPr/>
        </p:nvCxnSpPr>
        <p:spPr>
          <a:xfrm flipH="1">
            <a:off x="6321375" y="687100"/>
            <a:ext cx="422100" cy="314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20"/>
          <p:cNvSpPr txBox="1"/>
          <p:nvPr>
            <p:ph type="title"/>
          </p:nvPr>
        </p:nvSpPr>
        <p:spPr>
          <a:xfrm>
            <a:off x="146775" y="89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Going to Sootopolis City</a:t>
            </a:r>
            <a:endParaRPr/>
          </a:p>
        </p:txBody>
      </p:sp>
      <p:sp>
        <p:nvSpPr>
          <p:cNvPr id="1881" name="Google Shape;1881;p120"/>
          <p:cNvSpPr txBox="1"/>
          <p:nvPr>
            <p:ph idx="1" type="body"/>
          </p:nvPr>
        </p:nvSpPr>
        <p:spPr>
          <a:xfrm>
            <a:off x="828975" y="979700"/>
            <a:ext cx="5261700" cy="2448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After the cutscene and Steven Stone talks to you, Surf as far South as you can go and all the way West as far as you can until you reach </a:t>
            </a:r>
            <a:r>
              <a:rPr lang="en"/>
              <a:t>Pacifidlog</a:t>
            </a:r>
            <a:r>
              <a:rPr lang="en"/>
              <a:t> Town. (If you haven’t been here yet). It’s handy to go there first so we don’t have a long surf to it later.</a:t>
            </a:r>
            <a:endParaRPr/>
          </a:p>
          <a:p>
            <a:pPr indent="0" lvl="0" marL="0" rtl="0" algn="l">
              <a:spcBef>
                <a:spcPts val="1200"/>
              </a:spcBef>
              <a:spcAft>
                <a:spcPts val="0"/>
              </a:spcAft>
              <a:buNone/>
            </a:pPr>
            <a:r>
              <a:rPr lang="en"/>
              <a:t>After you have arrived there, or if you have already been there, Fly to Mossdeep City.</a:t>
            </a:r>
            <a:endParaRPr/>
          </a:p>
          <a:p>
            <a:pPr indent="0" lvl="0" marL="0" rtl="0" algn="l">
              <a:spcBef>
                <a:spcPts val="1200"/>
              </a:spcBef>
              <a:spcAft>
                <a:spcPts val="0"/>
              </a:spcAft>
              <a:buNone/>
            </a:pPr>
            <a:r>
              <a:rPr lang="en"/>
              <a:t>Take this path from Mossdeep to get to Sootopolis. Use Dive where the Green circle is. </a:t>
            </a:r>
            <a:endParaRPr/>
          </a:p>
          <a:p>
            <a:pPr indent="0" lvl="0" marL="0" rtl="0" algn="l">
              <a:spcBef>
                <a:spcPts val="1200"/>
              </a:spcBef>
              <a:spcAft>
                <a:spcPts val="0"/>
              </a:spcAft>
              <a:buNone/>
            </a:pPr>
            <a:r>
              <a:rPr lang="en"/>
              <a:t>*This is a good opportunity to search for Relicanth in the Seaweed around this cave entrance. It’s a 5% encounter rate, and is required for the Regi-Trio. Which also why we got Wailord earlier. Good luck.*</a:t>
            </a:r>
            <a:endParaRPr/>
          </a:p>
          <a:p>
            <a:pPr indent="0" lvl="0" marL="0" rtl="0" algn="l">
              <a:spcBef>
                <a:spcPts val="1200"/>
              </a:spcBef>
              <a:spcAft>
                <a:spcPts val="1200"/>
              </a:spcAft>
              <a:buNone/>
            </a:pPr>
            <a:r>
              <a:rPr lang="en"/>
              <a:t> Otherwise, enter the underwater cave. Resurface inside. A cutscene will play.</a:t>
            </a:r>
            <a:endParaRPr/>
          </a:p>
        </p:txBody>
      </p:sp>
      <p:pic>
        <p:nvPicPr>
          <p:cNvPr id="1882" name="Google Shape;1882;p120"/>
          <p:cNvPicPr preferRelativeResize="0"/>
          <p:nvPr/>
        </p:nvPicPr>
        <p:blipFill rotWithShape="1">
          <a:blip r:embed="rId3">
            <a:alphaModFix/>
          </a:blip>
          <a:srcRect b="0" l="0" r="0" t="44988"/>
          <a:stretch/>
        </p:blipFill>
        <p:spPr>
          <a:xfrm>
            <a:off x="6173013" y="2076025"/>
            <a:ext cx="2221474" cy="1222100"/>
          </a:xfrm>
          <a:prstGeom prst="rect">
            <a:avLst/>
          </a:prstGeom>
          <a:noFill/>
          <a:ln>
            <a:noFill/>
          </a:ln>
        </p:spPr>
      </p:pic>
      <p:pic>
        <p:nvPicPr>
          <p:cNvPr id="1883" name="Google Shape;1883;p120"/>
          <p:cNvPicPr preferRelativeResize="0"/>
          <p:nvPr/>
        </p:nvPicPr>
        <p:blipFill>
          <a:blip r:embed="rId4">
            <a:alphaModFix/>
          </a:blip>
          <a:stretch>
            <a:fillRect/>
          </a:stretch>
        </p:blipFill>
        <p:spPr>
          <a:xfrm>
            <a:off x="6714800" y="3298125"/>
            <a:ext cx="1585500" cy="1585500"/>
          </a:xfrm>
          <a:prstGeom prst="rect">
            <a:avLst/>
          </a:prstGeom>
          <a:noFill/>
          <a:ln>
            <a:noFill/>
          </a:ln>
        </p:spPr>
      </p:pic>
      <p:sp>
        <p:nvSpPr>
          <p:cNvPr id="1884" name="Google Shape;1884;p120"/>
          <p:cNvSpPr/>
          <p:nvPr/>
        </p:nvSpPr>
        <p:spPr>
          <a:xfrm>
            <a:off x="7458439" y="2737899"/>
            <a:ext cx="885025" cy="2003600"/>
          </a:xfrm>
          <a:custGeom>
            <a:rect b="b" l="l" r="r" t="t"/>
            <a:pathLst>
              <a:path extrusionOk="0" h="80144" w="35401">
                <a:moveTo>
                  <a:pt x="35401" y="2974"/>
                </a:moveTo>
                <a:cubicBezTo>
                  <a:pt x="27910" y="4469"/>
                  <a:pt x="20229" y="1180"/>
                  <a:pt x="12628" y="421"/>
                </a:cubicBezTo>
                <a:cubicBezTo>
                  <a:pt x="10600" y="219"/>
                  <a:pt x="7726" y="-649"/>
                  <a:pt x="6542" y="1010"/>
                </a:cubicBezTo>
                <a:cubicBezTo>
                  <a:pt x="4527" y="3834"/>
                  <a:pt x="10175" y="6999"/>
                  <a:pt x="12628" y="9452"/>
                </a:cubicBezTo>
                <a:cubicBezTo>
                  <a:pt x="15078" y="11902"/>
                  <a:pt x="11983" y="17379"/>
                  <a:pt x="14591" y="19660"/>
                </a:cubicBezTo>
                <a:cubicBezTo>
                  <a:pt x="16216" y="21081"/>
                  <a:pt x="20115" y="19210"/>
                  <a:pt x="20873" y="21231"/>
                </a:cubicBezTo>
                <a:cubicBezTo>
                  <a:pt x="22804" y="26378"/>
                  <a:pt x="19889" y="32314"/>
                  <a:pt x="20873" y="37722"/>
                </a:cubicBezTo>
                <a:cubicBezTo>
                  <a:pt x="22210" y="45069"/>
                  <a:pt x="23339" y="52467"/>
                  <a:pt x="24014" y="59905"/>
                </a:cubicBezTo>
                <a:cubicBezTo>
                  <a:pt x="24469" y="64917"/>
                  <a:pt x="24465" y="71316"/>
                  <a:pt x="20677" y="74629"/>
                </a:cubicBezTo>
                <a:cubicBezTo>
                  <a:pt x="17690" y="77241"/>
                  <a:pt x="13032" y="76886"/>
                  <a:pt x="9094" y="77378"/>
                </a:cubicBezTo>
                <a:cubicBezTo>
                  <a:pt x="6160" y="77744"/>
                  <a:pt x="1826" y="79100"/>
                  <a:pt x="260" y="76592"/>
                </a:cubicBezTo>
                <a:cubicBezTo>
                  <a:pt x="-1330" y="74046"/>
                  <a:pt x="5853" y="72502"/>
                  <a:pt x="8701" y="73451"/>
                </a:cubicBezTo>
                <a:cubicBezTo>
                  <a:pt x="10430" y="74027"/>
                  <a:pt x="10892" y="76746"/>
                  <a:pt x="10665" y="78555"/>
                </a:cubicBezTo>
                <a:cubicBezTo>
                  <a:pt x="10243" y="81918"/>
                  <a:pt x="3049" y="79186"/>
                  <a:pt x="652" y="76789"/>
                </a:cubicBezTo>
              </a:path>
            </a:pathLst>
          </a:custGeom>
          <a:noFill/>
          <a:ln cap="flat" cmpd="sng" w="9525">
            <a:solidFill>
              <a:srgbClr val="00FF00"/>
            </a:solidFill>
            <a:prstDash val="solid"/>
            <a:round/>
            <a:headEnd len="med" w="med" type="none"/>
            <a:tailEnd len="med" w="med" type="none"/>
          </a:ln>
        </p:spPr>
      </p:sp>
      <p:sp>
        <p:nvSpPr>
          <p:cNvPr id="1885" name="Google Shape;1885;p120"/>
          <p:cNvSpPr/>
          <p:nvPr/>
        </p:nvSpPr>
        <p:spPr>
          <a:xfrm>
            <a:off x="7955750" y="2218375"/>
            <a:ext cx="438600" cy="45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86" name="Google Shape;1886;p120"/>
          <p:cNvSpPr txBox="1"/>
          <p:nvPr/>
        </p:nvSpPr>
        <p:spPr>
          <a:xfrm>
            <a:off x="7924725" y="2149925"/>
            <a:ext cx="18798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Treasure </a:t>
            </a:r>
            <a:endParaRPr sz="700">
              <a:solidFill>
                <a:schemeClr val="dk1"/>
              </a:solidFill>
              <a:latin typeface="Calibri"/>
              <a:ea typeface="Calibri"/>
              <a:cs typeface="Calibri"/>
              <a:sym typeface="Calibri"/>
            </a:endParaRPr>
          </a:p>
          <a:p>
            <a:pPr indent="0" lvl="0" marL="0" rtl="0" algn="l">
              <a:spcBef>
                <a:spcPts val="0"/>
              </a:spcBef>
              <a:spcAft>
                <a:spcPts val="0"/>
              </a:spcAft>
              <a:buNone/>
            </a:pPr>
            <a:r>
              <a:rPr lang="en" sz="700">
                <a:solidFill>
                  <a:schemeClr val="dk1"/>
                </a:solidFill>
                <a:latin typeface="Calibri"/>
                <a:ea typeface="Calibri"/>
                <a:cs typeface="Calibri"/>
                <a:sym typeface="Calibri"/>
              </a:rPr>
              <a:t>Hunter </a:t>
            </a:r>
            <a:endParaRPr sz="700">
              <a:solidFill>
                <a:schemeClr val="dk1"/>
              </a:solidFill>
              <a:latin typeface="Calibri"/>
              <a:ea typeface="Calibri"/>
              <a:cs typeface="Calibri"/>
              <a:sym typeface="Calibri"/>
            </a:endParaRPr>
          </a:p>
          <a:p>
            <a:pPr indent="0" lvl="0" marL="0" rtl="0" algn="l">
              <a:spcBef>
                <a:spcPts val="0"/>
              </a:spcBef>
              <a:spcAft>
                <a:spcPts val="0"/>
              </a:spcAft>
              <a:buNone/>
            </a:pPr>
            <a:r>
              <a:rPr lang="en" sz="700">
                <a:solidFill>
                  <a:schemeClr val="dk1"/>
                </a:solidFill>
                <a:latin typeface="Calibri"/>
                <a:ea typeface="Calibri"/>
                <a:cs typeface="Calibri"/>
                <a:sym typeface="Calibri"/>
              </a:rPr>
              <a:t>House</a:t>
            </a:r>
            <a:endParaRPr sz="700">
              <a:solidFill>
                <a:schemeClr val="dk1"/>
              </a:solidFill>
              <a:latin typeface="Calibri"/>
              <a:ea typeface="Calibri"/>
              <a:cs typeface="Calibri"/>
              <a:sym typeface="Calibri"/>
            </a:endParaRPr>
          </a:p>
        </p:txBody>
      </p:sp>
      <p:pic>
        <p:nvPicPr>
          <p:cNvPr id="1887" name="Google Shape;1887;p120"/>
          <p:cNvPicPr preferRelativeResize="0"/>
          <p:nvPr/>
        </p:nvPicPr>
        <p:blipFill>
          <a:blip r:embed="rId5">
            <a:alphaModFix/>
          </a:blip>
          <a:stretch>
            <a:fillRect/>
          </a:stretch>
        </p:blipFill>
        <p:spPr>
          <a:xfrm>
            <a:off x="614847" y="3519400"/>
            <a:ext cx="2999678" cy="1222100"/>
          </a:xfrm>
          <a:prstGeom prst="rect">
            <a:avLst/>
          </a:prstGeom>
          <a:noFill/>
          <a:ln>
            <a:noFill/>
          </a:ln>
        </p:spPr>
      </p:pic>
      <p:sp>
        <p:nvSpPr>
          <p:cNvPr id="1888" name="Google Shape;1888;p120"/>
          <p:cNvSpPr txBox="1"/>
          <p:nvPr/>
        </p:nvSpPr>
        <p:spPr>
          <a:xfrm>
            <a:off x="4026800" y="3519400"/>
            <a:ext cx="15855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latin typeface="Calibri"/>
                <a:ea typeface="Calibri"/>
                <a:cs typeface="Calibri"/>
                <a:sym typeface="Calibri"/>
              </a:rPr>
              <a:t>This is everything you can find in the seaweed no matter where you are diving. </a:t>
            </a:r>
            <a:r>
              <a:rPr b="1" lang="en" sz="900">
                <a:solidFill>
                  <a:schemeClr val="dk2"/>
                </a:solidFill>
                <a:latin typeface="Calibri"/>
                <a:ea typeface="Calibri"/>
                <a:cs typeface="Calibri"/>
                <a:sym typeface="Calibri"/>
              </a:rPr>
              <a:t>Seaweed</a:t>
            </a:r>
            <a:r>
              <a:rPr b="1" lang="en" sz="900">
                <a:solidFill>
                  <a:schemeClr val="dk2"/>
                </a:solidFill>
                <a:latin typeface="Calibri"/>
                <a:ea typeface="Calibri"/>
                <a:cs typeface="Calibri"/>
                <a:sym typeface="Calibri"/>
              </a:rPr>
              <a:t> always </a:t>
            </a:r>
            <a:r>
              <a:rPr b="1" lang="en" sz="900">
                <a:solidFill>
                  <a:schemeClr val="dk2"/>
                </a:solidFill>
                <a:latin typeface="Calibri"/>
                <a:ea typeface="Calibri"/>
                <a:cs typeface="Calibri"/>
                <a:sym typeface="Calibri"/>
              </a:rPr>
              <a:t>yields</a:t>
            </a:r>
            <a:r>
              <a:rPr b="1" lang="en" sz="900">
                <a:solidFill>
                  <a:schemeClr val="dk2"/>
                </a:solidFill>
                <a:latin typeface="Calibri"/>
                <a:ea typeface="Calibri"/>
                <a:cs typeface="Calibri"/>
                <a:sym typeface="Calibri"/>
              </a:rPr>
              <a:t> the same 3 pokemon with the same encounter rates no matter what.</a:t>
            </a:r>
            <a:endParaRPr b="1" sz="900">
              <a:solidFill>
                <a:schemeClr val="dk2"/>
              </a:solidFill>
              <a:latin typeface="Calibri"/>
              <a:ea typeface="Calibri"/>
              <a:cs typeface="Calibri"/>
              <a:sym typeface="Calibri"/>
            </a:endParaRPr>
          </a:p>
        </p:txBody>
      </p:sp>
      <p:cxnSp>
        <p:nvCxnSpPr>
          <p:cNvPr id="1889" name="Google Shape;1889;p120"/>
          <p:cNvCxnSpPr>
            <a:stCxn id="1887" idx="3"/>
          </p:cNvCxnSpPr>
          <p:nvPr/>
        </p:nvCxnSpPr>
        <p:spPr>
          <a:xfrm flipH="1" rot="10800000">
            <a:off x="3614524" y="4127449"/>
            <a:ext cx="390300" cy="3000"/>
          </a:xfrm>
          <a:prstGeom prst="straightConnector1">
            <a:avLst/>
          </a:prstGeom>
          <a:noFill/>
          <a:ln cap="flat" cmpd="sng" w="9525">
            <a:solidFill>
              <a:schemeClr val="dk2"/>
            </a:solidFill>
            <a:prstDash val="solid"/>
            <a:round/>
            <a:headEnd len="med" w="med" type="none"/>
            <a:tailEnd len="med" w="med" type="triangle"/>
          </a:ln>
        </p:spPr>
      </p:cxnSp>
      <p:cxnSp>
        <p:nvCxnSpPr>
          <p:cNvPr id="1890" name="Google Shape;1890;p120"/>
          <p:cNvCxnSpPr/>
          <p:nvPr/>
        </p:nvCxnSpPr>
        <p:spPr>
          <a:xfrm>
            <a:off x="5845325" y="2169300"/>
            <a:ext cx="1747200" cy="246390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21"/>
          <p:cNvSpPr txBox="1"/>
          <p:nvPr>
            <p:ph type="title"/>
          </p:nvPr>
        </p:nvSpPr>
        <p:spPr>
          <a:xfrm>
            <a:off x="122225" y="99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Cave of Origin/Sky Pillar</a:t>
            </a:r>
            <a:endParaRPr/>
          </a:p>
        </p:txBody>
      </p:sp>
      <p:sp>
        <p:nvSpPr>
          <p:cNvPr id="1896" name="Google Shape;1896;p121"/>
          <p:cNvSpPr txBox="1"/>
          <p:nvPr>
            <p:ph idx="1" type="body"/>
          </p:nvPr>
        </p:nvSpPr>
        <p:spPr>
          <a:xfrm>
            <a:off x="274350" y="724475"/>
            <a:ext cx="7505700" cy="2448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After the cutscene in Sootopolis, </a:t>
            </a:r>
            <a:r>
              <a:rPr lang="en" sz="1200"/>
              <a:t>Surf</a:t>
            </a:r>
            <a:r>
              <a:rPr lang="en" sz="1200"/>
              <a:t> Northwest and talk to Steven, he will lead you to the Cave of Origin. There’s nothing in here, just follow the paths through each cave entrance/ladder. </a:t>
            </a:r>
            <a:endParaRPr sz="1200"/>
          </a:p>
          <a:p>
            <a:pPr indent="-304800" lvl="0" marL="457200" rtl="0" algn="l">
              <a:spcBef>
                <a:spcPts val="0"/>
              </a:spcBef>
              <a:spcAft>
                <a:spcPts val="0"/>
              </a:spcAft>
              <a:buSzPts val="1200"/>
              <a:buChar char="-"/>
            </a:pPr>
            <a:r>
              <a:rPr lang="en" sz="1200"/>
              <a:t>Once you get to the foggy room with no music go south and talk to Wallace and select the Sky Pillar option. </a:t>
            </a:r>
            <a:endParaRPr sz="1200"/>
          </a:p>
          <a:p>
            <a:pPr indent="-304800" lvl="0" marL="457200" rtl="0" algn="l">
              <a:spcBef>
                <a:spcPts val="0"/>
              </a:spcBef>
              <a:spcAft>
                <a:spcPts val="0"/>
              </a:spcAft>
              <a:buSzPts val="1200"/>
              <a:buChar char="-"/>
            </a:pPr>
            <a:r>
              <a:rPr lang="en" sz="1200"/>
              <a:t>Escape Rope, Dig, or run out of the cave then fly to Pacifidlog Town and start surfing East on Route 128.</a:t>
            </a:r>
            <a:endParaRPr sz="1200"/>
          </a:p>
          <a:p>
            <a:pPr indent="-298450" lvl="1" marL="914400" rtl="0" algn="l">
              <a:spcBef>
                <a:spcPts val="0"/>
              </a:spcBef>
              <a:spcAft>
                <a:spcPts val="0"/>
              </a:spcAft>
              <a:buSzPts val="1100"/>
              <a:buChar char="-"/>
            </a:pPr>
            <a:r>
              <a:rPr lang="en"/>
              <a:t>Follow this path to get to Sky Pillar</a:t>
            </a:r>
            <a:endParaRPr/>
          </a:p>
          <a:p>
            <a:pPr indent="-311150" lvl="0" marL="457200" rtl="0" algn="l">
              <a:spcBef>
                <a:spcPts val="0"/>
              </a:spcBef>
              <a:spcAft>
                <a:spcPts val="0"/>
              </a:spcAft>
              <a:buSzPts val="1300"/>
              <a:buChar char="-"/>
            </a:pPr>
            <a:r>
              <a:rPr lang="en"/>
              <a:t>Again, </a:t>
            </a:r>
            <a:r>
              <a:rPr lang="en"/>
              <a:t>nothing</a:t>
            </a:r>
            <a:r>
              <a:rPr lang="en"/>
              <a:t> here (yet).</a:t>
            </a:r>
            <a:endParaRPr/>
          </a:p>
          <a:p>
            <a:pPr indent="-298450" lvl="1" marL="914400" rtl="0" algn="l">
              <a:spcBef>
                <a:spcPts val="0"/>
              </a:spcBef>
              <a:spcAft>
                <a:spcPts val="0"/>
              </a:spcAft>
              <a:buSzPts val="1100"/>
              <a:buChar char="-"/>
            </a:pPr>
            <a:r>
              <a:rPr lang="en"/>
              <a:t>Follow path talk to Wallace.</a:t>
            </a:r>
            <a:endParaRPr/>
          </a:p>
          <a:p>
            <a:pPr indent="-298450" lvl="1" marL="914400" rtl="0" algn="l">
              <a:spcBef>
                <a:spcPts val="0"/>
              </a:spcBef>
              <a:spcAft>
                <a:spcPts val="0"/>
              </a:spcAft>
              <a:buSzPts val="1100"/>
              <a:buChar char="-"/>
            </a:pPr>
            <a:r>
              <a:rPr lang="en"/>
              <a:t>Once inside, go up all the stairs.</a:t>
            </a:r>
            <a:endParaRPr/>
          </a:p>
          <a:p>
            <a:pPr indent="0" lvl="0" marL="914400" rtl="0" algn="l">
              <a:spcBef>
                <a:spcPts val="1200"/>
              </a:spcBef>
              <a:spcAft>
                <a:spcPts val="1200"/>
              </a:spcAft>
              <a:buNone/>
            </a:pPr>
            <a:r>
              <a:t/>
            </a:r>
            <a:endParaRPr/>
          </a:p>
        </p:txBody>
      </p:sp>
      <p:pic>
        <p:nvPicPr>
          <p:cNvPr id="1897" name="Google Shape;1897;p121"/>
          <p:cNvPicPr preferRelativeResize="0"/>
          <p:nvPr/>
        </p:nvPicPr>
        <p:blipFill>
          <a:blip r:embed="rId3">
            <a:alphaModFix/>
          </a:blip>
          <a:stretch>
            <a:fillRect/>
          </a:stretch>
        </p:blipFill>
        <p:spPr>
          <a:xfrm>
            <a:off x="3337625" y="1695450"/>
            <a:ext cx="2545104" cy="1695676"/>
          </a:xfrm>
          <a:prstGeom prst="rect">
            <a:avLst/>
          </a:prstGeom>
          <a:noFill/>
          <a:ln>
            <a:noFill/>
          </a:ln>
        </p:spPr>
      </p:pic>
      <p:sp>
        <p:nvSpPr>
          <p:cNvPr id="1898" name="Google Shape;1898;p121"/>
          <p:cNvSpPr/>
          <p:nvPr/>
        </p:nvSpPr>
        <p:spPr>
          <a:xfrm>
            <a:off x="3366825" y="2007350"/>
            <a:ext cx="2024775" cy="830250"/>
          </a:xfrm>
          <a:custGeom>
            <a:rect b="b" l="l" r="r" t="t"/>
            <a:pathLst>
              <a:path extrusionOk="0" h="33210" w="80991">
                <a:moveTo>
                  <a:pt x="0" y="21595"/>
                </a:moveTo>
                <a:cubicBezTo>
                  <a:pt x="14024" y="18476"/>
                  <a:pt x="28281" y="26990"/>
                  <a:pt x="42012" y="31214"/>
                </a:cubicBezTo>
                <a:cubicBezTo>
                  <a:pt x="54440" y="35037"/>
                  <a:pt x="73202" y="33797"/>
                  <a:pt x="80097" y="22773"/>
                </a:cubicBezTo>
                <a:cubicBezTo>
                  <a:pt x="82514" y="18909"/>
                  <a:pt x="79724" y="9557"/>
                  <a:pt x="75189" y="10012"/>
                </a:cubicBezTo>
                <a:cubicBezTo>
                  <a:pt x="71268" y="10405"/>
                  <a:pt x="68911" y="14793"/>
                  <a:pt x="65570" y="16883"/>
                </a:cubicBezTo>
                <a:cubicBezTo>
                  <a:pt x="59905" y="20426"/>
                  <a:pt x="50467" y="24553"/>
                  <a:pt x="45742" y="19828"/>
                </a:cubicBezTo>
                <a:cubicBezTo>
                  <a:pt x="39893" y="13979"/>
                  <a:pt x="59043" y="8111"/>
                  <a:pt x="60662" y="0"/>
                </a:cubicBezTo>
              </a:path>
            </a:pathLst>
          </a:custGeom>
          <a:noFill/>
          <a:ln cap="flat" cmpd="sng" w="9525">
            <a:solidFill>
              <a:srgbClr val="00FF00"/>
            </a:solidFill>
            <a:prstDash val="solid"/>
            <a:round/>
            <a:headEnd len="med" w="med" type="none"/>
            <a:tailEnd len="med" w="med" type="none"/>
          </a:ln>
        </p:spPr>
      </p:sp>
      <p:pic>
        <p:nvPicPr>
          <p:cNvPr id="1899" name="Google Shape;1899;p121"/>
          <p:cNvPicPr preferRelativeResize="0"/>
          <p:nvPr/>
        </p:nvPicPr>
        <p:blipFill>
          <a:blip r:embed="rId4">
            <a:alphaModFix/>
          </a:blip>
          <a:stretch>
            <a:fillRect/>
          </a:stretch>
        </p:blipFill>
        <p:spPr>
          <a:xfrm>
            <a:off x="947500" y="3143025"/>
            <a:ext cx="1695675" cy="1695675"/>
          </a:xfrm>
          <a:prstGeom prst="rect">
            <a:avLst/>
          </a:prstGeom>
          <a:noFill/>
          <a:ln>
            <a:noFill/>
          </a:ln>
        </p:spPr>
      </p:pic>
      <p:sp>
        <p:nvSpPr>
          <p:cNvPr id="1900" name="Google Shape;1900;p121"/>
          <p:cNvSpPr txBox="1"/>
          <p:nvPr/>
        </p:nvSpPr>
        <p:spPr>
          <a:xfrm>
            <a:off x="711650" y="2723900"/>
            <a:ext cx="27288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When you get to this room fall down one of these cracks in the floor.</a:t>
            </a:r>
            <a:endParaRPr sz="1000">
              <a:solidFill>
                <a:schemeClr val="dk2"/>
              </a:solidFill>
              <a:latin typeface="Calibri"/>
              <a:ea typeface="Calibri"/>
              <a:cs typeface="Calibri"/>
              <a:sym typeface="Calibri"/>
            </a:endParaRPr>
          </a:p>
        </p:txBody>
      </p:sp>
      <p:sp>
        <p:nvSpPr>
          <p:cNvPr id="1901" name="Google Shape;1901;p121"/>
          <p:cNvSpPr/>
          <p:nvPr/>
        </p:nvSpPr>
        <p:spPr>
          <a:xfrm>
            <a:off x="1625669" y="3562209"/>
            <a:ext cx="345500" cy="258825"/>
          </a:xfrm>
          <a:custGeom>
            <a:rect b="b" l="l" r="r" t="t"/>
            <a:pathLst>
              <a:path extrusionOk="0" h="10353" w="13820">
                <a:moveTo>
                  <a:pt x="935" y="1020"/>
                </a:moveTo>
                <a:cubicBezTo>
                  <a:pt x="4582" y="-1713"/>
                  <a:pt x="14685" y="1478"/>
                  <a:pt x="13696" y="5927"/>
                </a:cubicBezTo>
                <a:cubicBezTo>
                  <a:pt x="13016" y="8984"/>
                  <a:pt x="8187" y="11148"/>
                  <a:pt x="5254" y="10050"/>
                </a:cubicBezTo>
                <a:cubicBezTo>
                  <a:pt x="2069" y="8858"/>
                  <a:pt x="-674" y="4516"/>
                  <a:pt x="150" y="1216"/>
                </a:cubicBezTo>
              </a:path>
            </a:pathLst>
          </a:custGeom>
          <a:noFill/>
          <a:ln cap="flat" cmpd="sng" w="9525">
            <a:solidFill>
              <a:srgbClr val="00FF00"/>
            </a:solidFill>
            <a:prstDash val="solid"/>
            <a:round/>
            <a:headEnd len="med" w="med" type="none"/>
            <a:tailEnd len="med" w="med" type="none"/>
          </a:ln>
        </p:spPr>
      </p:sp>
      <p:sp>
        <p:nvSpPr>
          <p:cNvPr id="1902" name="Google Shape;1902;p121"/>
          <p:cNvSpPr/>
          <p:nvPr/>
        </p:nvSpPr>
        <p:spPr>
          <a:xfrm>
            <a:off x="2026975" y="3587700"/>
            <a:ext cx="132500" cy="166850"/>
          </a:xfrm>
          <a:custGeom>
            <a:rect b="b" l="l" r="r" t="t"/>
            <a:pathLst>
              <a:path extrusionOk="0" h="6674" w="5300">
                <a:moveTo>
                  <a:pt x="0" y="0"/>
                </a:moveTo>
                <a:cubicBezTo>
                  <a:pt x="2183" y="1818"/>
                  <a:pt x="4031" y="4132"/>
                  <a:pt x="5300" y="6674"/>
                </a:cubicBezTo>
              </a:path>
            </a:pathLst>
          </a:custGeom>
          <a:noFill/>
          <a:ln cap="flat" cmpd="sng" w="9525">
            <a:solidFill>
              <a:srgbClr val="FF0000"/>
            </a:solidFill>
            <a:prstDash val="solid"/>
            <a:round/>
            <a:headEnd len="med" w="med" type="none"/>
            <a:tailEnd len="med" w="med" type="none"/>
          </a:ln>
        </p:spPr>
      </p:sp>
      <p:sp>
        <p:nvSpPr>
          <p:cNvPr id="1903" name="Google Shape;1903;p121"/>
          <p:cNvSpPr/>
          <p:nvPr/>
        </p:nvSpPr>
        <p:spPr>
          <a:xfrm>
            <a:off x="2066225" y="3582775"/>
            <a:ext cx="107975" cy="161975"/>
          </a:xfrm>
          <a:custGeom>
            <a:rect b="b" l="l" r="r" t="t"/>
            <a:pathLst>
              <a:path extrusionOk="0" h="6479" w="4319">
                <a:moveTo>
                  <a:pt x="4319" y="0"/>
                </a:moveTo>
                <a:cubicBezTo>
                  <a:pt x="3031" y="2254"/>
                  <a:pt x="1835" y="4644"/>
                  <a:pt x="0" y="6479"/>
                </a:cubicBezTo>
              </a:path>
            </a:pathLst>
          </a:custGeom>
          <a:noFill/>
          <a:ln cap="flat" cmpd="sng" w="9525">
            <a:solidFill>
              <a:srgbClr val="FF0000"/>
            </a:solidFill>
            <a:prstDash val="solid"/>
            <a:round/>
            <a:headEnd len="med" w="med" type="none"/>
            <a:tailEnd len="med" w="med" type="none"/>
          </a:ln>
        </p:spPr>
      </p:sp>
      <p:sp>
        <p:nvSpPr>
          <p:cNvPr id="1904" name="Google Shape;1904;p121"/>
          <p:cNvSpPr txBox="1"/>
          <p:nvPr/>
        </p:nvSpPr>
        <p:spPr>
          <a:xfrm>
            <a:off x="3406125" y="3813525"/>
            <a:ext cx="27288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Continue up the stairs. Once you reach the top, talk to Rayquaza (this is a not a battle, no need to save or anything). Then fly back to </a:t>
            </a:r>
            <a:r>
              <a:rPr lang="en" sz="1100">
                <a:solidFill>
                  <a:schemeClr val="dk2"/>
                </a:solidFill>
                <a:latin typeface="Calibri"/>
                <a:ea typeface="Calibri"/>
                <a:cs typeface="Calibri"/>
                <a:sym typeface="Calibri"/>
              </a:rPr>
              <a:t>Sootopolis</a:t>
            </a:r>
            <a:r>
              <a:rPr lang="en" sz="1100">
                <a:solidFill>
                  <a:schemeClr val="dk2"/>
                </a:solidFill>
                <a:latin typeface="Calibri"/>
                <a:ea typeface="Calibri"/>
                <a:cs typeface="Calibri"/>
                <a:sym typeface="Calibri"/>
              </a:rPr>
              <a:t> from here for a long cutscene to end the story of the game.</a:t>
            </a:r>
            <a:endParaRPr sz="1100">
              <a:solidFill>
                <a:schemeClr val="dk2"/>
              </a:solidFill>
              <a:latin typeface="Calibri"/>
              <a:ea typeface="Calibri"/>
              <a:cs typeface="Calibri"/>
              <a:sym typeface="Calibri"/>
            </a:endParaRPr>
          </a:p>
        </p:txBody>
      </p:sp>
      <p:cxnSp>
        <p:nvCxnSpPr>
          <p:cNvPr id="1905" name="Google Shape;1905;p121"/>
          <p:cNvCxnSpPr/>
          <p:nvPr/>
        </p:nvCxnSpPr>
        <p:spPr>
          <a:xfrm flipH="1" rot="10800000">
            <a:off x="2787700" y="4166925"/>
            <a:ext cx="657600" cy="4800"/>
          </a:xfrm>
          <a:prstGeom prst="straightConnector1">
            <a:avLst/>
          </a:prstGeom>
          <a:noFill/>
          <a:ln cap="flat" cmpd="sng" w="9525">
            <a:solidFill>
              <a:schemeClr val="dk2"/>
            </a:solidFill>
            <a:prstDash val="solid"/>
            <a:round/>
            <a:headEnd len="med" w="med" type="none"/>
            <a:tailEnd len="med" w="med" type="triangle"/>
          </a:ln>
        </p:spPr>
      </p:cxnSp>
      <p:sp>
        <p:nvSpPr>
          <p:cNvPr id="1906" name="Google Shape;1906;p121"/>
          <p:cNvSpPr txBox="1"/>
          <p:nvPr/>
        </p:nvSpPr>
        <p:spPr>
          <a:xfrm>
            <a:off x="6772925" y="3607325"/>
            <a:ext cx="1825800" cy="10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cxnSp>
        <p:nvCxnSpPr>
          <p:cNvPr id="1907" name="Google Shape;1907;p121"/>
          <p:cNvCxnSpPr/>
          <p:nvPr/>
        </p:nvCxnSpPr>
        <p:spPr>
          <a:xfrm>
            <a:off x="6031825" y="4196275"/>
            <a:ext cx="436800" cy="0"/>
          </a:xfrm>
          <a:prstGeom prst="straightConnector1">
            <a:avLst/>
          </a:prstGeom>
          <a:noFill/>
          <a:ln cap="flat" cmpd="sng" w="9525">
            <a:solidFill>
              <a:schemeClr val="dk2"/>
            </a:solidFill>
            <a:prstDash val="solid"/>
            <a:round/>
            <a:headEnd len="med" w="med" type="none"/>
            <a:tailEnd len="med" w="med" type="triangle"/>
          </a:ln>
        </p:spPr>
      </p:cxnSp>
      <p:sp>
        <p:nvSpPr>
          <p:cNvPr id="1908" name="Google Shape;1908;p121"/>
          <p:cNvSpPr txBox="1"/>
          <p:nvPr/>
        </p:nvSpPr>
        <p:spPr>
          <a:xfrm>
            <a:off x="6655325" y="3781075"/>
            <a:ext cx="1943400" cy="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Talk to Archie and Maxie, then Wallace to get HM07 finally! </a:t>
            </a:r>
            <a:r>
              <a:rPr lang="en" sz="900">
                <a:solidFill>
                  <a:schemeClr val="dk2"/>
                </a:solidFill>
                <a:latin typeface="Calibri"/>
                <a:ea typeface="Calibri"/>
                <a:cs typeface="Calibri"/>
                <a:sym typeface="Calibri"/>
              </a:rPr>
              <a:t>Unfortunately</a:t>
            </a:r>
            <a:r>
              <a:rPr lang="en" sz="900">
                <a:solidFill>
                  <a:schemeClr val="dk2"/>
                </a:solidFill>
                <a:latin typeface="Calibri"/>
                <a:ea typeface="Calibri"/>
                <a:cs typeface="Calibri"/>
                <a:sym typeface="Calibri"/>
              </a:rPr>
              <a:t> you have to beat the gym for the city to return to normal. There will still be people blocking some paths. Don’t know why they did that.</a:t>
            </a:r>
            <a:endParaRPr sz="900">
              <a:solidFill>
                <a:schemeClr val="dk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275425" y="301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Mudkip Manip</a:t>
            </a:r>
            <a:endParaRPr/>
          </a:p>
        </p:txBody>
      </p:sp>
      <p:sp>
        <p:nvSpPr>
          <p:cNvPr id="192" name="Google Shape;192;p23"/>
          <p:cNvSpPr txBox="1"/>
          <p:nvPr>
            <p:ph idx="1" type="body"/>
          </p:nvPr>
        </p:nvSpPr>
        <p:spPr>
          <a:xfrm>
            <a:off x="444825" y="1119400"/>
            <a:ext cx="5712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 Pokefinder. Make sure the Gen 3 tab is selected, then select STATIC. This will bring up a new window.</a:t>
            </a:r>
            <a:endParaRPr/>
          </a:p>
          <a:p>
            <a:pPr indent="0" lvl="0" marL="0" rtl="0" algn="l">
              <a:spcBef>
                <a:spcPts val="1200"/>
              </a:spcBef>
              <a:spcAft>
                <a:spcPts val="0"/>
              </a:spcAft>
              <a:buNone/>
            </a:pPr>
            <a:r>
              <a:rPr lang="en"/>
              <a:t>The new window should look like this.  </a:t>
            </a:r>
            <a:endParaRPr/>
          </a:p>
          <a:p>
            <a:pPr indent="0" lvl="0" marL="0" rtl="0" algn="l">
              <a:spcBef>
                <a:spcPts val="1200"/>
              </a:spcBef>
              <a:spcAft>
                <a:spcPts val="1200"/>
              </a:spcAft>
              <a:buNone/>
            </a:pPr>
            <a:r>
              <a:t/>
            </a:r>
            <a:endParaRPr/>
          </a:p>
        </p:txBody>
      </p:sp>
      <p:pic>
        <p:nvPicPr>
          <p:cNvPr id="193" name="Google Shape;193;p23"/>
          <p:cNvPicPr preferRelativeResize="0"/>
          <p:nvPr/>
        </p:nvPicPr>
        <p:blipFill rotWithShape="1">
          <a:blip r:embed="rId3">
            <a:alphaModFix/>
          </a:blip>
          <a:srcRect b="31930" l="9988" r="17421" t="19417"/>
          <a:stretch/>
        </p:blipFill>
        <p:spPr>
          <a:xfrm>
            <a:off x="6939125" y="301900"/>
            <a:ext cx="1793750" cy="1568101"/>
          </a:xfrm>
          <a:prstGeom prst="rect">
            <a:avLst/>
          </a:prstGeom>
          <a:noFill/>
          <a:ln>
            <a:noFill/>
          </a:ln>
        </p:spPr>
      </p:pic>
      <p:pic>
        <p:nvPicPr>
          <p:cNvPr id="194" name="Google Shape;194;p23"/>
          <p:cNvPicPr preferRelativeResize="0"/>
          <p:nvPr/>
        </p:nvPicPr>
        <p:blipFill rotWithShape="1">
          <a:blip r:embed="rId4">
            <a:alphaModFix/>
          </a:blip>
          <a:srcRect b="11932" l="2985" r="2834" t="11726"/>
          <a:stretch/>
        </p:blipFill>
        <p:spPr>
          <a:xfrm>
            <a:off x="3508625" y="1989875"/>
            <a:ext cx="4121600" cy="2505775"/>
          </a:xfrm>
          <a:prstGeom prst="rect">
            <a:avLst/>
          </a:prstGeom>
          <a:noFill/>
          <a:ln>
            <a:noFill/>
          </a:ln>
        </p:spPr>
      </p:pic>
      <p:sp>
        <p:nvSpPr>
          <p:cNvPr id="195" name="Google Shape;195;p23"/>
          <p:cNvSpPr txBox="1"/>
          <p:nvPr/>
        </p:nvSpPr>
        <p:spPr>
          <a:xfrm>
            <a:off x="275425" y="2141150"/>
            <a:ext cx="3174600" cy="18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Calibri"/>
                <a:ea typeface="Calibri"/>
                <a:cs typeface="Calibri"/>
                <a:sym typeface="Calibri"/>
              </a:rPr>
              <a:t>Category - Starters</a:t>
            </a:r>
            <a:endParaRPr b="1" sz="1000">
              <a:solidFill>
                <a:schemeClr val="dk2"/>
              </a:solidFill>
              <a:latin typeface="Calibri"/>
              <a:ea typeface="Calibri"/>
              <a:cs typeface="Calibri"/>
              <a:sym typeface="Calibri"/>
            </a:endParaRPr>
          </a:p>
          <a:p>
            <a:pPr indent="0" lvl="0" marL="0" rtl="0" algn="l">
              <a:spcBef>
                <a:spcPts val="0"/>
              </a:spcBef>
              <a:spcAft>
                <a:spcPts val="0"/>
              </a:spcAft>
              <a:buNone/>
            </a:pPr>
            <a:r>
              <a:rPr b="1" lang="en" sz="1000">
                <a:solidFill>
                  <a:schemeClr val="dk2"/>
                </a:solidFill>
                <a:latin typeface="Calibri"/>
                <a:ea typeface="Calibri"/>
                <a:cs typeface="Calibri"/>
                <a:sym typeface="Calibri"/>
              </a:rPr>
              <a:t>Pokemon - Mudkip</a:t>
            </a:r>
            <a:endParaRPr b="1" sz="1000">
              <a:solidFill>
                <a:schemeClr val="dk2"/>
              </a:solidFill>
              <a:latin typeface="Calibri"/>
              <a:ea typeface="Calibri"/>
              <a:cs typeface="Calibri"/>
              <a:sym typeface="Calibri"/>
            </a:endParaRPr>
          </a:p>
          <a:p>
            <a:pPr indent="0" lvl="0" marL="0" rtl="0" algn="l">
              <a:spcBef>
                <a:spcPts val="0"/>
              </a:spcBef>
              <a:spcAft>
                <a:spcPts val="0"/>
              </a:spcAft>
              <a:buNone/>
            </a:pPr>
            <a:r>
              <a:rPr b="1" lang="en" sz="1000">
                <a:solidFill>
                  <a:schemeClr val="dk2"/>
                </a:solidFill>
                <a:latin typeface="Calibri"/>
                <a:ea typeface="Calibri"/>
                <a:cs typeface="Calibri"/>
                <a:sym typeface="Calibri"/>
              </a:rPr>
              <a:t>Method - Method 1</a:t>
            </a:r>
            <a:endParaRPr b="1" sz="1000">
              <a:solidFill>
                <a:schemeClr val="dk2"/>
              </a:solidFill>
              <a:latin typeface="Calibri"/>
              <a:ea typeface="Calibri"/>
              <a:cs typeface="Calibri"/>
              <a:sym typeface="Calibri"/>
            </a:endParaRPr>
          </a:p>
          <a:p>
            <a:pPr indent="0" lvl="0" marL="0" rtl="0" algn="l">
              <a:spcBef>
                <a:spcPts val="0"/>
              </a:spcBef>
              <a:spcAft>
                <a:spcPts val="0"/>
              </a:spcAft>
              <a:buNone/>
            </a:pPr>
            <a:r>
              <a:rPr b="1" lang="en" sz="1000">
                <a:solidFill>
                  <a:schemeClr val="dk2"/>
                </a:solidFill>
                <a:latin typeface="Calibri"/>
                <a:ea typeface="Calibri"/>
                <a:cs typeface="Calibri"/>
                <a:sym typeface="Calibri"/>
              </a:rPr>
              <a:t>Check ‘Show Stats’ Box</a:t>
            </a:r>
            <a:endParaRPr b="1" sz="1000">
              <a:solidFill>
                <a:schemeClr val="dk2"/>
              </a:solidFill>
              <a:latin typeface="Calibri"/>
              <a:ea typeface="Calibri"/>
              <a:cs typeface="Calibri"/>
              <a:sym typeface="Calibri"/>
            </a:endParaRPr>
          </a:p>
          <a:p>
            <a:pPr indent="0" lvl="0" marL="0" rtl="0" algn="l">
              <a:spcBef>
                <a:spcPts val="0"/>
              </a:spcBef>
              <a:spcAft>
                <a:spcPts val="0"/>
              </a:spcAft>
              <a:buNone/>
            </a:pPr>
            <a:r>
              <a:rPr b="1" lang="en" sz="1000">
                <a:solidFill>
                  <a:schemeClr val="dk2"/>
                </a:solidFill>
                <a:latin typeface="Calibri"/>
                <a:ea typeface="Calibri"/>
                <a:cs typeface="Calibri"/>
                <a:sym typeface="Calibri"/>
              </a:rPr>
              <a:t>Click Generate</a:t>
            </a:r>
            <a:endParaRPr b="1" sz="1000">
              <a:solidFill>
                <a:schemeClr val="dk2"/>
              </a:solidFill>
              <a:latin typeface="Calibri"/>
              <a:ea typeface="Calibri"/>
              <a:cs typeface="Calibri"/>
              <a:sym typeface="Calibri"/>
            </a:endParaRPr>
          </a:p>
          <a:p>
            <a:pPr indent="0" lvl="0" marL="0" rtl="0" algn="l">
              <a:spcBef>
                <a:spcPts val="0"/>
              </a:spcBef>
              <a:spcAft>
                <a:spcPts val="0"/>
              </a:spcAft>
              <a:buNone/>
            </a:pPr>
            <a:r>
              <a:t/>
            </a:r>
            <a:endParaRPr b="1" sz="1500">
              <a:solidFill>
                <a:schemeClr val="dk2"/>
              </a:solidFill>
              <a:latin typeface="Calibri"/>
              <a:ea typeface="Calibri"/>
              <a:cs typeface="Calibri"/>
              <a:sym typeface="Calibri"/>
            </a:endParaRPr>
          </a:p>
          <a:p>
            <a:pPr indent="0" lvl="0" marL="0" rtl="0" algn="l">
              <a:spcBef>
                <a:spcPts val="0"/>
              </a:spcBef>
              <a:spcAft>
                <a:spcPts val="0"/>
              </a:spcAft>
              <a:buNone/>
            </a:pPr>
            <a:r>
              <a:rPr lang="en" sz="1000">
                <a:solidFill>
                  <a:schemeClr val="dk2"/>
                </a:solidFill>
                <a:latin typeface="Calibri"/>
                <a:ea typeface="Calibri"/>
                <a:cs typeface="Calibri"/>
                <a:sym typeface="Calibri"/>
              </a:rPr>
              <a:t>Set your initial advances to around 800 and max advances to around 1200</a:t>
            </a:r>
            <a:endParaRPr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0" lvl="0" marL="0" rtl="0" algn="l">
              <a:spcBef>
                <a:spcPts val="0"/>
              </a:spcBef>
              <a:spcAft>
                <a:spcPts val="0"/>
              </a:spcAft>
              <a:buNone/>
            </a:pPr>
            <a:r>
              <a:rPr b="1" lang="en" sz="1000">
                <a:solidFill>
                  <a:schemeClr val="dk2"/>
                </a:solidFill>
                <a:latin typeface="Calibri"/>
                <a:ea typeface="Calibri"/>
                <a:cs typeface="Calibri"/>
                <a:sym typeface="Calibri"/>
              </a:rPr>
              <a:t>The correct Mudkip is highlighted in the image. Frame 1025. </a:t>
            </a:r>
            <a:endParaRPr b="1" sz="1000">
              <a:solidFill>
                <a:schemeClr val="dk2"/>
              </a:solidFill>
              <a:latin typeface="Calibri"/>
              <a:ea typeface="Calibri"/>
              <a:cs typeface="Calibri"/>
              <a:sym typeface="Calibri"/>
            </a:endParaRPr>
          </a:p>
          <a:p>
            <a:pPr indent="0" lvl="0" marL="0" rtl="0" algn="l">
              <a:spcBef>
                <a:spcPts val="0"/>
              </a:spcBef>
              <a:spcAft>
                <a:spcPts val="0"/>
              </a:spcAft>
              <a:buNone/>
            </a:pPr>
            <a:r>
              <a:t/>
            </a:r>
            <a:endParaRPr b="1" sz="1500">
              <a:solidFill>
                <a:schemeClr val="dk2"/>
              </a:solidFill>
              <a:latin typeface="Calibri"/>
              <a:ea typeface="Calibri"/>
              <a:cs typeface="Calibri"/>
              <a:sym typeface="Calibri"/>
            </a:endParaRPr>
          </a:p>
          <a:p>
            <a:pPr indent="0" lvl="0" marL="0" rtl="0" algn="l">
              <a:spcBef>
                <a:spcPts val="0"/>
              </a:spcBef>
              <a:spcAft>
                <a:spcPts val="0"/>
              </a:spcAft>
              <a:buNone/>
            </a:pPr>
            <a:r>
              <a:rPr b="1" lang="en" sz="1000">
                <a:solidFill>
                  <a:schemeClr val="dk2"/>
                </a:solidFill>
                <a:latin typeface="Calibri"/>
                <a:ea typeface="Calibri"/>
                <a:cs typeface="Calibri"/>
                <a:sym typeface="Calibri"/>
              </a:rPr>
              <a:t>Correct stats are 21 HP, 14 ATK, 11 DEF, 11 SpA, 9 SpD, 10 SPE</a:t>
            </a:r>
            <a:endParaRPr b="1" sz="1000">
              <a:solidFill>
                <a:schemeClr val="dk2"/>
              </a:solidFill>
              <a:latin typeface="Calibri"/>
              <a:ea typeface="Calibri"/>
              <a:cs typeface="Calibri"/>
              <a:sym typeface="Calibri"/>
            </a:endParaRPr>
          </a:p>
          <a:p>
            <a:pPr indent="0" lvl="0" marL="0" rtl="0" algn="l">
              <a:spcBef>
                <a:spcPts val="0"/>
              </a:spcBef>
              <a:spcAft>
                <a:spcPts val="0"/>
              </a:spcAft>
              <a:buNone/>
            </a:pPr>
            <a:r>
              <a:t/>
            </a:r>
            <a:endParaRPr b="1" sz="1000">
              <a:solidFill>
                <a:schemeClr val="dk2"/>
              </a:solidFill>
              <a:latin typeface="Calibri"/>
              <a:ea typeface="Calibri"/>
              <a:cs typeface="Calibri"/>
              <a:sym typeface="Calibri"/>
            </a:endParaRPr>
          </a:p>
          <a:p>
            <a:pPr indent="0" lvl="0" marL="0" rtl="0" algn="l">
              <a:spcBef>
                <a:spcPts val="0"/>
              </a:spcBef>
              <a:spcAft>
                <a:spcPts val="0"/>
              </a:spcAft>
              <a:buNone/>
            </a:pPr>
            <a:r>
              <a:rPr b="1" lang="en" sz="1000">
                <a:solidFill>
                  <a:schemeClr val="dk2"/>
                </a:solidFill>
                <a:latin typeface="Calibri"/>
                <a:ea typeface="Calibri"/>
                <a:cs typeface="Calibri"/>
                <a:sym typeface="Calibri"/>
              </a:rPr>
              <a:t>Naughty Nature, Hidden Power Grass, Male gender</a:t>
            </a:r>
            <a:endParaRPr b="1" sz="1000">
              <a:solidFill>
                <a:schemeClr val="dk2"/>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22"/>
          <p:cNvSpPr txBox="1"/>
          <p:nvPr>
            <p:ph type="title"/>
          </p:nvPr>
        </p:nvSpPr>
        <p:spPr>
          <a:xfrm>
            <a:off x="181100" y="114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Sootopolis City (Back to normal Guide)</a:t>
            </a:r>
            <a:endParaRPr/>
          </a:p>
        </p:txBody>
      </p:sp>
      <p:sp>
        <p:nvSpPr>
          <p:cNvPr id="1914" name="Google Shape;1914;p122"/>
          <p:cNvSpPr txBox="1"/>
          <p:nvPr>
            <p:ph idx="1" type="body"/>
          </p:nvPr>
        </p:nvSpPr>
        <p:spPr>
          <a:xfrm>
            <a:off x="294000" y="1546075"/>
            <a:ext cx="2910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gym will be on the next slide. You </a:t>
            </a:r>
            <a:r>
              <a:rPr lang="en" u="sng"/>
              <a:t>can</a:t>
            </a:r>
            <a:r>
              <a:rPr lang="en"/>
              <a:t> get Brick Break before you Vs. the gym. I’ll put all the items still though.</a:t>
            </a:r>
            <a:endParaRPr/>
          </a:p>
        </p:txBody>
      </p:sp>
      <p:pic>
        <p:nvPicPr>
          <p:cNvPr id="1915" name="Google Shape;1915;p122"/>
          <p:cNvPicPr preferRelativeResize="0"/>
          <p:nvPr/>
        </p:nvPicPr>
        <p:blipFill>
          <a:blip r:embed="rId3">
            <a:alphaModFix/>
          </a:blip>
          <a:stretch>
            <a:fillRect/>
          </a:stretch>
        </p:blipFill>
        <p:spPr>
          <a:xfrm>
            <a:off x="6112750" y="2693850"/>
            <a:ext cx="2510475" cy="2186575"/>
          </a:xfrm>
          <a:prstGeom prst="rect">
            <a:avLst/>
          </a:prstGeom>
          <a:noFill/>
          <a:ln>
            <a:noFill/>
          </a:ln>
        </p:spPr>
      </p:pic>
      <p:pic>
        <p:nvPicPr>
          <p:cNvPr id="1916" name="Google Shape;1916;p122"/>
          <p:cNvPicPr preferRelativeResize="0"/>
          <p:nvPr/>
        </p:nvPicPr>
        <p:blipFill>
          <a:blip r:embed="rId4">
            <a:alphaModFix/>
          </a:blip>
          <a:stretch>
            <a:fillRect/>
          </a:stretch>
        </p:blipFill>
        <p:spPr>
          <a:xfrm>
            <a:off x="498071" y="3513871"/>
            <a:ext cx="5204425" cy="796425"/>
          </a:xfrm>
          <a:prstGeom prst="rect">
            <a:avLst/>
          </a:prstGeom>
          <a:noFill/>
          <a:ln>
            <a:noFill/>
          </a:ln>
        </p:spPr>
      </p:pic>
      <p:pic>
        <p:nvPicPr>
          <p:cNvPr id="1917" name="Google Shape;1917;p122"/>
          <p:cNvPicPr preferRelativeResize="0"/>
          <p:nvPr/>
        </p:nvPicPr>
        <p:blipFill>
          <a:blip r:embed="rId5">
            <a:alphaModFix/>
          </a:blip>
          <a:stretch>
            <a:fillRect/>
          </a:stretch>
        </p:blipFill>
        <p:spPr>
          <a:xfrm>
            <a:off x="523125" y="4280850"/>
            <a:ext cx="5154301" cy="552475"/>
          </a:xfrm>
          <a:prstGeom prst="rect">
            <a:avLst/>
          </a:prstGeom>
          <a:noFill/>
          <a:ln>
            <a:noFill/>
          </a:ln>
        </p:spPr>
      </p:pic>
      <p:pic>
        <p:nvPicPr>
          <p:cNvPr id="1918" name="Google Shape;1918;p122"/>
          <p:cNvPicPr preferRelativeResize="0"/>
          <p:nvPr/>
        </p:nvPicPr>
        <p:blipFill>
          <a:blip r:embed="rId6">
            <a:alphaModFix/>
          </a:blip>
          <a:stretch>
            <a:fillRect/>
          </a:stretch>
        </p:blipFill>
        <p:spPr>
          <a:xfrm>
            <a:off x="6302786" y="721474"/>
            <a:ext cx="2231175" cy="1741925"/>
          </a:xfrm>
          <a:prstGeom prst="rect">
            <a:avLst/>
          </a:prstGeom>
          <a:noFill/>
          <a:ln>
            <a:noFill/>
          </a:ln>
        </p:spPr>
      </p:pic>
      <p:sp>
        <p:nvSpPr>
          <p:cNvPr id="1919" name="Google Shape;1919;p122"/>
          <p:cNvSpPr txBox="1"/>
          <p:nvPr/>
        </p:nvSpPr>
        <p:spPr>
          <a:xfrm>
            <a:off x="6944700" y="2483400"/>
            <a:ext cx="19584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PokeMart Items</a:t>
            </a:r>
            <a:endParaRPr sz="700">
              <a:solidFill>
                <a:schemeClr val="dk2"/>
              </a:solidFill>
              <a:latin typeface="Calibri"/>
              <a:ea typeface="Calibri"/>
              <a:cs typeface="Calibri"/>
              <a:sym typeface="Calibri"/>
            </a:endParaRPr>
          </a:p>
        </p:txBody>
      </p:sp>
      <p:pic>
        <p:nvPicPr>
          <p:cNvPr id="1920" name="Google Shape;1920;p122"/>
          <p:cNvPicPr preferRelativeResize="0"/>
          <p:nvPr/>
        </p:nvPicPr>
        <p:blipFill>
          <a:blip r:embed="rId7">
            <a:alphaModFix/>
          </a:blip>
          <a:stretch>
            <a:fillRect/>
          </a:stretch>
        </p:blipFill>
        <p:spPr>
          <a:xfrm>
            <a:off x="3286125" y="721475"/>
            <a:ext cx="2721175" cy="2721176"/>
          </a:xfrm>
          <a:prstGeom prst="rect">
            <a:avLst/>
          </a:prstGeom>
          <a:noFill/>
          <a:ln>
            <a:noFill/>
          </a:ln>
        </p:spPr>
      </p:pic>
      <p:sp>
        <p:nvSpPr>
          <p:cNvPr id="1921" name="Google Shape;1921;p122"/>
          <p:cNvSpPr/>
          <p:nvPr/>
        </p:nvSpPr>
        <p:spPr>
          <a:xfrm>
            <a:off x="3528825" y="765625"/>
            <a:ext cx="363300" cy="378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2" name="Google Shape;1922;p122"/>
          <p:cNvSpPr txBox="1"/>
          <p:nvPr/>
        </p:nvSpPr>
        <p:spPr>
          <a:xfrm>
            <a:off x="3440450" y="696925"/>
            <a:ext cx="19191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TM31 </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Brick Break</a:t>
            </a:r>
            <a:endParaRPr sz="900">
              <a:latin typeface="Calibri"/>
              <a:ea typeface="Calibri"/>
              <a:cs typeface="Calibri"/>
              <a:sym typeface="Calibri"/>
            </a:endParaRPr>
          </a:p>
        </p:txBody>
      </p:sp>
      <p:sp>
        <p:nvSpPr>
          <p:cNvPr id="1923" name="Google Shape;1923;p122"/>
          <p:cNvSpPr/>
          <p:nvPr/>
        </p:nvSpPr>
        <p:spPr>
          <a:xfrm>
            <a:off x="5501775" y="1742325"/>
            <a:ext cx="422100" cy="43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4" name="Google Shape;1924;p122"/>
          <p:cNvSpPr txBox="1"/>
          <p:nvPr/>
        </p:nvSpPr>
        <p:spPr>
          <a:xfrm>
            <a:off x="5329900" y="1730175"/>
            <a:ext cx="10995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Wailmer Doll</a:t>
            </a:r>
            <a:endParaRPr sz="900">
              <a:solidFill>
                <a:schemeClr val="dk2"/>
              </a:solidFill>
              <a:latin typeface="Calibri"/>
              <a:ea typeface="Calibri"/>
              <a:cs typeface="Calibri"/>
              <a:sym typeface="Calibri"/>
            </a:endParaRPr>
          </a:p>
        </p:txBody>
      </p:sp>
      <p:sp>
        <p:nvSpPr>
          <p:cNvPr id="1925" name="Google Shape;1925;p122"/>
          <p:cNvSpPr/>
          <p:nvPr/>
        </p:nvSpPr>
        <p:spPr>
          <a:xfrm>
            <a:off x="5329900" y="1639250"/>
            <a:ext cx="318000" cy="333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6" name="Google Shape;1926;p122"/>
          <p:cNvSpPr txBox="1"/>
          <p:nvPr/>
        </p:nvSpPr>
        <p:spPr>
          <a:xfrm>
            <a:off x="5136400" y="1510963"/>
            <a:ext cx="28908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000FF"/>
                </a:solidFill>
                <a:latin typeface="Calibri"/>
                <a:ea typeface="Calibri"/>
                <a:cs typeface="Calibri"/>
                <a:sym typeface="Calibri"/>
              </a:rPr>
              <a:t>Seedot/Lotad</a:t>
            </a:r>
            <a:endParaRPr sz="600">
              <a:solidFill>
                <a:srgbClr val="0000FF"/>
              </a:solidFill>
              <a:latin typeface="Calibri"/>
              <a:ea typeface="Calibri"/>
              <a:cs typeface="Calibri"/>
              <a:sym typeface="Calibri"/>
            </a:endParaRPr>
          </a:p>
          <a:p>
            <a:pPr indent="0" lvl="0" marL="0" rtl="0" algn="l">
              <a:spcBef>
                <a:spcPts val="0"/>
              </a:spcBef>
              <a:spcAft>
                <a:spcPts val="0"/>
              </a:spcAft>
              <a:buNone/>
            </a:pPr>
            <a:r>
              <a:rPr lang="en" sz="600">
                <a:solidFill>
                  <a:srgbClr val="0000FF"/>
                </a:solidFill>
                <a:latin typeface="Calibri"/>
                <a:ea typeface="Calibri"/>
                <a:cs typeface="Calibri"/>
                <a:sym typeface="Calibri"/>
              </a:rPr>
              <a:t>Elixirs (repeatable)</a:t>
            </a:r>
            <a:endParaRPr sz="600">
              <a:solidFill>
                <a:srgbClr val="0000FF"/>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123"/>
          <p:cNvSpPr txBox="1"/>
          <p:nvPr>
            <p:ph type="title"/>
          </p:nvPr>
        </p:nvSpPr>
        <p:spPr>
          <a:xfrm>
            <a:off x="151675" y="89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Sootopolis Gym</a:t>
            </a:r>
            <a:endParaRPr/>
          </a:p>
        </p:txBody>
      </p:sp>
      <p:sp>
        <p:nvSpPr>
          <p:cNvPr id="1932" name="Google Shape;1932;p123"/>
          <p:cNvSpPr txBox="1"/>
          <p:nvPr>
            <p:ph idx="1" type="body"/>
          </p:nvPr>
        </p:nvSpPr>
        <p:spPr>
          <a:xfrm>
            <a:off x="367600" y="791213"/>
            <a:ext cx="3603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Hit all the ice tiles exactly once and end at the slopes to get the </a:t>
            </a:r>
            <a:r>
              <a:rPr lang="en"/>
              <a:t>stairs</a:t>
            </a:r>
            <a:r>
              <a:rPr lang="en"/>
              <a:t> to appear. If you want to Vs all the trainers you have to fall down. </a:t>
            </a:r>
            <a:endParaRPr/>
          </a:p>
        </p:txBody>
      </p:sp>
      <p:pic>
        <p:nvPicPr>
          <p:cNvPr id="1933" name="Google Shape;1933;p123"/>
          <p:cNvPicPr preferRelativeResize="0"/>
          <p:nvPr/>
        </p:nvPicPr>
        <p:blipFill>
          <a:blip r:embed="rId3">
            <a:alphaModFix/>
          </a:blip>
          <a:stretch>
            <a:fillRect/>
          </a:stretch>
        </p:blipFill>
        <p:spPr>
          <a:xfrm>
            <a:off x="5092150" y="269925"/>
            <a:ext cx="1863400" cy="2849900"/>
          </a:xfrm>
          <a:prstGeom prst="rect">
            <a:avLst/>
          </a:prstGeom>
          <a:noFill/>
          <a:ln>
            <a:noFill/>
          </a:ln>
        </p:spPr>
      </p:pic>
      <p:pic>
        <p:nvPicPr>
          <p:cNvPr id="1934" name="Google Shape;1934;p123"/>
          <p:cNvPicPr preferRelativeResize="0"/>
          <p:nvPr/>
        </p:nvPicPr>
        <p:blipFill>
          <a:blip r:embed="rId4">
            <a:alphaModFix/>
          </a:blip>
          <a:stretch>
            <a:fillRect/>
          </a:stretch>
        </p:blipFill>
        <p:spPr>
          <a:xfrm>
            <a:off x="7114950" y="269925"/>
            <a:ext cx="1719150" cy="2629300"/>
          </a:xfrm>
          <a:prstGeom prst="rect">
            <a:avLst/>
          </a:prstGeom>
          <a:noFill/>
          <a:ln>
            <a:noFill/>
          </a:ln>
        </p:spPr>
      </p:pic>
      <p:sp>
        <p:nvSpPr>
          <p:cNvPr id="1935" name="Google Shape;1935;p123"/>
          <p:cNvSpPr/>
          <p:nvPr/>
        </p:nvSpPr>
        <p:spPr>
          <a:xfrm>
            <a:off x="5439372" y="652775"/>
            <a:ext cx="1168975" cy="1972975"/>
          </a:xfrm>
          <a:custGeom>
            <a:rect b="b" l="l" r="r" t="t"/>
            <a:pathLst>
              <a:path extrusionOk="0" h="78919" w="46759">
                <a:moveTo>
                  <a:pt x="24918" y="78919"/>
                </a:moveTo>
                <a:cubicBezTo>
                  <a:pt x="24918" y="76078"/>
                  <a:pt x="25558" y="72660"/>
                  <a:pt x="23740" y="70477"/>
                </a:cubicBezTo>
                <a:cubicBezTo>
                  <a:pt x="22561" y="69061"/>
                  <a:pt x="19743" y="70960"/>
                  <a:pt x="18244" y="69889"/>
                </a:cubicBezTo>
                <a:cubicBezTo>
                  <a:pt x="17125" y="69089"/>
                  <a:pt x="17876" y="67131"/>
                  <a:pt x="18047" y="65766"/>
                </a:cubicBezTo>
                <a:cubicBezTo>
                  <a:pt x="18479" y="62322"/>
                  <a:pt x="25786" y="67595"/>
                  <a:pt x="28452" y="65373"/>
                </a:cubicBezTo>
                <a:cubicBezTo>
                  <a:pt x="29713" y="64322"/>
                  <a:pt x="30006" y="61626"/>
                  <a:pt x="28845" y="60465"/>
                </a:cubicBezTo>
                <a:cubicBezTo>
                  <a:pt x="27595" y="59215"/>
                  <a:pt x="24648" y="62043"/>
                  <a:pt x="23544" y="60662"/>
                </a:cubicBezTo>
                <a:cubicBezTo>
                  <a:pt x="21009" y="57491"/>
                  <a:pt x="26188" y="51868"/>
                  <a:pt x="23937" y="48490"/>
                </a:cubicBezTo>
                <a:cubicBezTo>
                  <a:pt x="21432" y="44731"/>
                  <a:pt x="13918" y="50919"/>
                  <a:pt x="10391" y="48097"/>
                </a:cubicBezTo>
                <a:cubicBezTo>
                  <a:pt x="7985" y="46171"/>
                  <a:pt x="7830" y="41238"/>
                  <a:pt x="9802" y="38870"/>
                </a:cubicBezTo>
                <a:cubicBezTo>
                  <a:pt x="11770" y="36507"/>
                  <a:pt x="17109" y="36468"/>
                  <a:pt x="19029" y="38870"/>
                </a:cubicBezTo>
                <a:cubicBezTo>
                  <a:pt x="20092" y="40199"/>
                  <a:pt x="17966" y="42646"/>
                  <a:pt x="19029" y="43975"/>
                </a:cubicBezTo>
                <a:cubicBezTo>
                  <a:pt x="21031" y="46480"/>
                  <a:pt x="26381" y="41509"/>
                  <a:pt x="28648" y="43778"/>
                </a:cubicBezTo>
                <a:cubicBezTo>
                  <a:pt x="29716" y="44847"/>
                  <a:pt x="27973" y="47225"/>
                  <a:pt x="29041" y="48294"/>
                </a:cubicBezTo>
                <a:cubicBezTo>
                  <a:pt x="30798" y="50053"/>
                  <a:pt x="34743" y="50052"/>
                  <a:pt x="36501" y="48294"/>
                </a:cubicBezTo>
                <a:cubicBezTo>
                  <a:pt x="38450" y="46345"/>
                  <a:pt x="38323" y="42512"/>
                  <a:pt x="37090" y="40048"/>
                </a:cubicBezTo>
                <a:cubicBezTo>
                  <a:pt x="35242" y="36354"/>
                  <a:pt x="28417" y="41110"/>
                  <a:pt x="24722" y="39263"/>
                </a:cubicBezTo>
                <a:cubicBezTo>
                  <a:pt x="21085" y="37445"/>
                  <a:pt x="27060" y="29694"/>
                  <a:pt x="23937" y="27091"/>
                </a:cubicBezTo>
                <a:cubicBezTo>
                  <a:pt x="21916" y="25407"/>
                  <a:pt x="18502" y="27343"/>
                  <a:pt x="16084" y="26306"/>
                </a:cubicBezTo>
                <a:cubicBezTo>
                  <a:pt x="14538" y="25643"/>
                  <a:pt x="16349" y="22263"/>
                  <a:pt x="14906" y="21398"/>
                </a:cubicBezTo>
                <a:cubicBezTo>
                  <a:pt x="12961" y="20231"/>
                  <a:pt x="11474" y="24388"/>
                  <a:pt x="9998" y="26110"/>
                </a:cubicBezTo>
                <a:cubicBezTo>
                  <a:pt x="8165" y="28249"/>
                  <a:pt x="3317" y="28702"/>
                  <a:pt x="1557" y="26503"/>
                </a:cubicBezTo>
                <a:cubicBezTo>
                  <a:pt x="616" y="25328"/>
                  <a:pt x="1744" y="23481"/>
                  <a:pt x="1557" y="21987"/>
                </a:cubicBezTo>
                <a:cubicBezTo>
                  <a:pt x="1157" y="18803"/>
                  <a:pt x="-1342" y="14373"/>
                  <a:pt x="1164" y="12368"/>
                </a:cubicBezTo>
                <a:cubicBezTo>
                  <a:pt x="2598" y="11220"/>
                  <a:pt x="5750" y="11165"/>
                  <a:pt x="6661" y="12760"/>
                </a:cubicBezTo>
                <a:cubicBezTo>
                  <a:pt x="7408" y="14068"/>
                  <a:pt x="6021" y="16023"/>
                  <a:pt x="6857" y="17276"/>
                </a:cubicBezTo>
                <a:cubicBezTo>
                  <a:pt x="8205" y="19297"/>
                  <a:pt x="11888" y="18822"/>
                  <a:pt x="14121" y="17865"/>
                </a:cubicBezTo>
                <a:cubicBezTo>
                  <a:pt x="15516" y="17267"/>
                  <a:pt x="13868" y="14612"/>
                  <a:pt x="14710" y="13349"/>
                </a:cubicBezTo>
                <a:cubicBezTo>
                  <a:pt x="15588" y="12032"/>
                  <a:pt x="18206" y="11746"/>
                  <a:pt x="19422" y="12760"/>
                </a:cubicBezTo>
                <a:cubicBezTo>
                  <a:pt x="20679" y="13808"/>
                  <a:pt x="18610" y="16247"/>
                  <a:pt x="19422" y="17668"/>
                </a:cubicBezTo>
                <a:cubicBezTo>
                  <a:pt x="20104" y="18861"/>
                  <a:pt x="22351" y="16986"/>
                  <a:pt x="23544" y="17668"/>
                </a:cubicBezTo>
                <a:cubicBezTo>
                  <a:pt x="24975" y="18485"/>
                  <a:pt x="23144" y="21258"/>
                  <a:pt x="24133" y="22576"/>
                </a:cubicBezTo>
                <a:cubicBezTo>
                  <a:pt x="24997" y="23728"/>
                  <a:pt x="27434" y="21558"/>
                  <a:pt x="28452" y="22576"/>
                </a:cubicBezTo>
                <a:cubicBezTo>
                  <a:pt x="29441" y="23565"/>
                  <a:pt x="27847" y="26545"/>
                  <a:pt x="29237" y="26699"/>
                </a:cubicBezTo>
                <a:cubicBezTo>
                  <a:pt x="32595" y="27071"/>
                  <a:pt x="29589" y="17276"/>
                  <a:pt x="32967" y="17276"/>
                </a:cubicBezTo>
                <a:cubicBezTo>
                  <a:pt x="38255" y="17276"/>
                  <a:pt x="41599" y="30003"/>
                  <a:pt x="45728" y="26699"/>
                </a:cubicBezTo>
                <a:cubicBezTo>
                  <a:pt x="47823" y="25022"/>
                  <a:pt x="45924" y="21334"/>
                  <a:pt x="45924" y="18650"/>
                </a:cubicBezTo>
                <a:cubicBezTo>
                  <a:pt x="45924" y="16660"/>
                  <a:pt x="46895" y="13151"/>
                  <a:pt x="44943" y="12760"/>
                </a:cubicBezTo>
                <a:cubicBezTo>
                  <a:pt x="39486" y="11667"/>
                  <a:pt x="33778" y="14042"/>
                  <a:pt x="28256" y="13349"/>
                </a:cubicBezTo>
                <a:cubicBezTo>
                  <a:pt x="26698" y="13153"/>
                  <a:pt x="24525" y="14575"/>
                  <a:pt x="23544" y="13349"/>
                </a:cubicBezTo>
                <a:cubicBezTo>
                  <a:pt x="20764" y="9875"/>
                  <a:pt x="24622" y="4317"/>
                  <a:pt x="23544" y="0"/>
                </a:cubicBezTo>
              </a:path>
            </a:pathLst>
          </a:custGeom>
          <a:noFill/>
          <a:ln cap="flat" cmpd="sng" w="9525">
            <a:solidFill>
              <a:schemeClr val="dk2"/>
            </a:solidFill>
            <a:prstDash val="solid"/>
            <a:round/>
            <a:headEnd len="med" w="med" type="none"/>
            <a:tailEnd len="med" w="med" type="none"/>
          </a:ln>
        </p:spPr>
      </p:sp>
      <p:pic>
        <p:nvPicPr>
          <p:cNvPr id="1936" name="Google Shape;1936;p123"/>
          <p:cNvPicPr preferRelativeResize="0"/>
          <p:nvPr/>
        </p:nvPicPr>
        <p:blipFill>
          <a:blip r:embed="rId5">
            <a:alphaModFix/>
          </a:blip>
          <a:stretch>
            <a:fillRect/>
          </a:stretch>
        </p:blipFill>
        <p:spPr>
          <a:xfrm>
            <a:off x="269427" y="1732500"/>
            <a:ext cx="1682575" cy="2562451"/>
          </a:xfrm>
          <a:prstGeom prst="rect">
            <a:avLst/>
          </a:prstGeom>
          <a:noFill/>
          <a:ln>
            <a:noFill/>
          </a:ln>
        </p:spPr>
      </p:pic>
      <p:pic>
        <p:nvPicPr>
          <p:cNvPr id="1937" name="Google Shape;1937;p123"/>
          <p:cNvPicPr preferRelativeResize="0"/>
          <p:nvPr/>
        </p:nvPicPr>
        <p:blipFill rotWithShape="1">
          <a:blip r:embed="rId6">
            <a:alphaModFix/>
          </a:blip>
          <a:srcRect b="0" l="0" r="0" t="24391"/>
          <a:stretch/>
        </p:blipFill>
        <p:spPr>
          <a:xfrm>
            <a:off x="1952000" y="1811025"/>
            <a:ext cx="1581675" cy="1764999"/>
          </a:xfrm>
          <a:prstGeom prst="rect">
            <a:avLst/>
          </a:prstGeom>
          <a:noFill/>
          <a:ln>
            <a:noFill/>
          </a:ln>
        </p:spPr>
      </p:pic>
      <p:pic>
        <p:nvPicPr>
          <p:cNvPr id="1938" name="Google Shape;1938;p123"/>
          <p:cNvPicPr preferRelativeResize="0"/>
          <p:nvPr/>
        </p:nvPicPr>
        <p:blipFill>
          <a:blip r:embed="rId7">
            <a:alphaModFix/>
          </a:blip>
          <a:stretch>
            <a:fillRect/>
          </a:stretch>
        </p:blipFill>
        <p:spPr>
          <a:xfrm>
            <a:off x="3533675" y="1958694"/>
            <a:ext cx="1455225" cy="2218956"/>
          </a:xfrm>
          <a:prstGeom prst="rect">
            <a:avLst/>
          </a:prstGeom>
          <a:noFill/>
          <a:ln>
            <a:noFill/>
          </a:ln>
        </p:spPr>
      </p:pic>
      <p:sp>
        <p:nvSpPr>
          <p:cNvPr id="1939" name="Google Shape;1939;p123"/>
          <p:cNvSpPr txBox="1"/>
          <p:nvPr/>
        </p:nvSpPr>
        <p:spPr>
          <a:xfrm>
            <a:off x="1801475" y="4142300"/>
            <a:ext cx="3558300" cy="8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If you have a pokemon with </a:t>
            </a:r>
            <a:r>
              <a:rPr lang="en" sz="1100">
                <a:solidFill>
                  <a:schemeClr val="dk2"/>
                </a:solidFill>
                <a:latin typeface="Calibri"/>
                <a:ea typeface="Calibri"/>
                <a:cs typeface="Calibri"/>
                <a:sym typeface="Calibri"/>
              </a:rPr>
              <a:t>thief</a:t>
            </a:r>
            <a:r>
              <a:rPr lang="en" sz="1100">
                <a:solidFill>
                  <a:schemeClr val="dk2"/>
                </a:solidFill>
                <a:latin typeface="Calibri"/>
                <a:ea typeface="Calibri"/>
                <a:cs typeface="Calibri"/>
                <a:sym typeface="Calibri"/>
              </a:rPr>
              <a:t>, there’s some nuggets that their pokemon are holding. </a:t>
            </a:r>
            <a:r>
              <a:rPr b="1" lang="en" sz="1100">
                <a:solidFill>
                  <a:schemeClr val="dk2"/>
                </a:solidFill>
                <a:latin typeface="Calibri"/>
                <a:ea typeface="Calibri"/>
                <a:cs typeface="Calibri"/>
                <a:sym typeface="Calibri"/>
              </a:rPr>
              <a:t>Remember</a:t>
            </a:r>
            <a:r>
              <a:rPr lang="en" sz="1100">
                <a:solidFill>
                  <a:schemeClr val="dk2"/>
                </a:solidFill>
                <a:latin typeface="Calibri"/>
                <a:ea typeface="Calibri"/>
                <a:cs typeface="Calibri"/>
                <a:sym typeface="Calibri"/>
              </a:rPr>
              <a:t> that you cannot be holding an item while you use thief for it to be able to take their item.</a:t>
            </a:r>
            <a:endParaRPr sz="1100">
              <a:solidFill>
                <a:schemeClr val="dk2"/>
              </a:solidFill>
              <a:latin typeface="Calibri"/>
              <a:ea typeface="Calibri"/>
              <a:cs typeface="Calibri"/>
              <a:sym typeface="Calibri"/>
            </a:endParaRPr>
          </a:p>
        </p:txBody>
      </p:sp>
      <p:pic>
        <p:nvPicPr>
          <p:cNvPr id="1940" name="Google Shape;1940;p123"/>
          <p:cNvPicPr preferRelativeResize="0"/>
          <p:nvPr/>
        </p:nvPicPr>
        <p:blipFill>
          <a:blip r:embed="rId8">
            <a:alphaModFix/>
          </a:blip>
          <a:stretch>
            <a:fillRect/>
          </a:stretch>
        </p:blipFill>
        <p:spPr>
          <a:xfrm>
            <a:off x="6120177" y="2855275"/>
            <a:ext cx="2534051" cy="207507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124"/>
          <p:cNvSpPr txBox="1"/>
          <p:nvPr>
            <p:ph type="title"/>
          </p:nvPr>
        </p:nvSpPr>
        <p:spPr>
          <a:xfrm>
            <a:off x="181125" y="109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items Before Ever Grande City</a:t>
            </a:r>
            <a:endParaRPr/>
          </a:p>
        </p:txBody>
      </p:sp>
      <p:sp>
        <p:nvSpPr>
          <p:cNvPr id="1946" name="Google Shape;1946;p124"/>
          <p:cNvSpPr txBox="1"/>
          <p:nvPr>
            <p:ph idx="1" type="body"/>
          </p:nvPr>
        </p:nvSpPr>
        <p:spPr>
          <a:xfrm>
            <a:off x="338175" y="783375"/>
            <a:ext cx="7505700" cy="244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This might be a lot of slides. get ready…</a:t>
            </a:r>
            <a:endParaRPr/>
          </a:p>
          <a:p>
            <a:pPr indent="0" lvl="0" marL="0" rtl="0" algn="l">
              <a:spcBef>
                <a:spcPts val="1200"/>
              </a:spcBef>
              <a:spcAft>
                <a:spcPts val="0"/>
              </a:spcAft>
              <a:buNone/>
            </a:pPr>
            <a:r>
              <a:rPr lang="en"/>
              <a:t>We are going to start at Lilycove East Coast and work our way East and South, then west towards Pacifidlog Town, then West to Slateport City.</a:t>
            </a:r>
            <a:endParaRPr/>
          </a:p>
          <a:p>
            <a:pPr indent="0" lvl="0" marL="0" rtl="0" algn="l">
              <a:spcBef>
                <a:spcPts val="1200"/>
              </a:spcBef>
              <a:spcAft>
                <a:spcPts val="0"/>
              </a:spcAft>
              <a:buNone/>
            </a:pPr>
            <a:r>
              <a:rPr lang="en"/>
              <a:t>*Don’t forget about the Rare Candy on Route 114 just West of Fallarbor Town up the Waterfall. As well as the </a:t>
            </a:r>
            <a:r>
              <a:rPr lang="en"/>
              <a:t>Acro Bike</a:t>
            </a:r>
            <a:r>
              <a:rPr lang="en"/>
              <a:t> and Waterfall areas on Route 119 (North) just West of Fortree City. There is a nugget and a Rare Candy up there. And the waterfall that leads to a cave entrance inside meteor falls also has items and new pokemon. Look at the previous slides for those item locations.*</a:t>
            </a:r>
            <a:endParaRPr/>
          </a:p>
          <a:p>
            <a:pPr indent="0" lvl="0" marL="0" rtl="0" algn="l">
              <a:spcBef>
                <a:spcPts val="1200"/>
              </a:spcBef>
              <a:spcAft>
                <a:spcPts val="0"/>
              </a:spcAft>
              <a:buNone/>
            </a:pPr>
            <a:r>
              <a:rPr lang="en"/>
              <a:t>I’ll actually go over Meteor Falls right now on second thought. Next slide.</a:t>
            </a:r>
            <a:endParaRPr/>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125"/>
          <p:cNvSpPr txBox="1"/>
          <p:nvPr>
            <p:ph type="title"/>
          </p:nvPr>
        </p:nvSpPr>
        <p:spPr>
          <a:xfrm>
            <a:off x="122225" y="124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Meteor Falls (Waterfall)</a:t>
            </a:r>
            <a:endParaRPr/>
          </a:p>
        </p:txBody>
      </p:sp>
      <p:sp>
        <p:nvSpPr>
          <p:cNvPr id="1952" name="Google Shape;1952;p125"/>
          <p:cNvSpPr txBox="1"/>
          <p:nvPr>
            <p:ph idx="1" type="body"/>
          </p:nvPr>
        </p:nvSpPr>
        <p:spPr>
          <a:xfrm>
            <a:off x="509925" y="585250"/>
            <a:ext cx="4540200" cy="227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t>When you get to Meteor Falls go up the waterfall and through the cave entrance at the top.</a:t>
            </a:r>
            <a:endParaRPr sz="1000"/>
          </a:p>
          <a:p>
            <a:pPr indent="0" lvl="0" marL="0" rtl="0" algn="l">
              <a:spcBef>
                <a:spcPts val="1200"/>
              </a:spcBef>
              <a:spcAft>
                <a:spcPts val="0"/>
              </a:spcAft>
              <a:buNone/>
            </a:pPr>
            <a:r>
              <a:rPr lang="en" sz="1000"/>
              <a:t>*Dragon Tamer Nicolas is very important. I Believe he is the only way to get a Dragon Fang in the entire game. His Shelgon will be </a:t>
            </a:r>
            <a:r>
              <a:rPr lang="en" sz="1000"/>
              <a:t>holding</a:t>
            </a:r>
            <a:r>
              <a:rPr lang="en" sz="1000"/>
              <a:t> one on the 4th time you face him (3rd rematch). Use Thief to take it. These types of items aren’t essential of course for completion. Rematches are just very hard to activate because they are kind of broken and super random. </a:t>
            </a:r>
            <a:endParaRPr sz="1000"/>
          </a:p>
          <a:p>
            <a:pPr indent="0" lvl="0" marL="0" rtl="0" algn="l">
              <a:spcBef>
                <a:spcPts val="1200"/>
              </a:spcBef>
              <a:spcAft>
                <a:spcPts val="1200"/>
              </a:spcAft>
              <a:buNone/>
            </a:pPr>
            <a:r>
              <a:t/>
            </a:r>
            <a:endParaRPr/>
          </a:p>
        </p:txBody>
      </p:sp>
      <p:pic>
        <p:nvPicPr>
          <p:cNvPr id="1953" name="Google Shape;1953;p125"/>
          <p:cNvPicPr preferRelativeResize="0"/>
          <p:nvPr/>
        </p:nvPicPr>
        <p:blipFill>
          <a:blip r:embed="rId3">
            <a:alphaModFix/>
          </a:blip>
          <a:stretch>
            <a:fillRect/>
          </a:stretch>
        </p:blipFill>
        <p:spPr>
          <a:xfrm>
            <a:off x="372441" y="2115300"/>
            <a:ext cx="1906203" cy="2724150"/>
          </a:xfrm>
          <a:prstGeom prst="rect">
            <a:avLst/>
          </a:prstGeom>
          <a:noFill/>
          <a:ln>
            <a:noFill/>
          </a:ln>
        </p:spPr>
      </p:pic>
      <p:pic>
        <p:nvPicPr>
          <p:cNvPr id="1954" name="Google Shape;1954;p125"/>
          <p:cNvPicPr preferRelativeResize="0"/>
          <p:nvPr/>
        </p:nvPicPr>
        <p:blipFill>
          <a:blip r:embed="rId4">
            <a:alphaModFix/>
          </a:blip>
          <a:stretch>
            <a:fillRect/>
          </a:stretch>
        </p:blipFill>
        <p:spPr>
          <a:xfrm>
            <a:off x="2229600" y="2152125"/>
            <a:ext cx="1672101" cy="2650525"/>
          </a:xfrm>
          <a:prstGeom prst="rect">
            <a:avLst/>
          </a:prstGeom>
          <a:noFill/>
          <a:ln>
            <a:noFill/>
          </a:ln>
        </p:spPr>
      </p:pic>
      <p:pic>
        <p:nvPicPr>
          <p:cNvPr id="1955" name="Google Shape;1955;p125"/>
          <p:cNvPicPr preferRelativeResize="0"/>
          <p:nvPr/>
        </p:nvPicPr>
        <p:blipFill>
          <a:blip r:embed="rId5">
            <a:alphaModFix/>
          </a:blip>
          <a:stretch>
            <a:fillRect/>
          </a:stretch>
        </p:blipFill>
        <p:spPr>
          <a:xfrm>
            <a:off x="3978837" y="2815640"/>
            <a:ext cx="1672100" cy="1783560"/>
          </a:xfrm>
          <a:prstGeom prst="rect">
            <a:avLst/>
          </a:prstGeom>
          <a:noFill/>
          <a:ln>
            <a:noFill/>
          </a:ln>
        </p:spPr>
      </p:pic>
      <p:pic>
        <p:nvPicPr>
          <p:cNvPr id="1956" name="Google Shape;1956;p125"/>
          <p:cNvPicPr preferRelativeResize="0"/>
          <p:nvPr/>
        </p:nvPicPr>
        <p:blipFill>
          <a:blip r:embed="rId6">
            <a:alphaModFix/>
          </a:blip>
          <a:stretch>
            <a:fillRect/>
          </a:stretch>
        </p:blipFill>
        <p:spPr>
          <a:xfrm>
            <a:off x="5728075" y="2449303"/>
            <a:ext cx="1640213" cy="2149896"/>
          </a:xfrm>
          <a:prstGeom prst="rect">
            <a:avLst/>
          </a:prstGeom>
          <a:noFill/>
          <a:ln>
            <a:noFill/>
          </a:ln>
        </p:spPr>
      </p:pic>
      <p:pic>
        <p:nvPicPr>
          <p:cNvPr id="1957" name="Google Shape;1957;p125"/>
          <p:cNvPicPr preferRelativeResize="0"/>
          <p:nvPr/>
        </p:nvPicPr>
        <p:blipFill>
          <a:blip r:embed="rId7">
            <a:alphaModFix/>
          </a:blip>
          <a:stretch>
            <a:fillRect/>
          </a:stretch>
        </p:blipFill>
        <p:spPr>
          <a:xfrm>
            <a:off x="7459075" y="2271825"/>
            <a:ext cx="1422275" cy="2327375"/>
          </a:xfrm>
          <a:prstGeom prst="rect">
            <a:avLst/>
          </a:prstGeom>
          <a:noFill/>
          <a:ln>
            <a:noFill/>
          </a:ln>
        </p:spPr>
      </p:pic>
      <p:sp>
        <p:nvSpPr>
          <p:cNvPr id="1958" name="Google Shape;1958;p125"/>
          <p:cNvSpPr txBox="1"/>
          <p:nvPr/>
        </p:nvSpPr>
        <p:spPr>
          <a:xfrm>
            <a:off x="7862500" y="1947825"/>
            <a:ext cx="12615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B1F 2R</a:t>
            </a:r>
            <a:endParaRPr sz="1300">
              <a:solidFill>
                <a:schemeClr val="dk2"/>
              </a:solidFill>
              <a:latin typeface="Calibri"/>
              <a:ea typeface="Calibri"/>
              <a:cs typeface="Calibri"/>
              <a:sym typeface="Calibri"/>
            </a:endParaRPr>
          </a:p>
        </p:txBody>
      </p:sp>
      <p:sp>
        <p:nvSpPr>
          <p:cNvPr id="1959" name="Google Shape;1959;p125"/>
          <p:cNvSpPr txBox="1"/>
          <p:nvPr/>
        </p:nvSpPr>
        <p:spPr>
          <a:xfrm>
            <a:off x="6164350" y="2152125"/>
            <a:ext cx="15756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B1F 1R</a:t>
            </a:r>
            <a:endParaRPr sz="1300">
              <a:solidFill>
                <a:schemeClr val="dk2"/>
              </a:solidFill>
              <a:latin typeface="Calibri"/>
              <a:ea typeface="Calibri"/>
              <a:cs typeface="Calibri"/>
              <a:sym typeface="Calibri"/>
            </a:endParaRPr>
          </a:p>
        </p:txBody>
      </p:sp>
      <p:sp>
        <p:nvSpPr>
          <p:cNvPr id="1960" name="Google Shape;1960;p125"/>
          <p:cNvSpPr txBox="1"/>
          <p:nvPr/>
        </p:nvSpPr>
        <p:spPr>
          <a:xfrm>
            <a:off x="4500575" y="2424525"/>
            <a:ext cx="15216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1F 2R</a:t>
            </a:r>
            <a:endParaRPr sz="1300">
              <a:solidFill>
                <a:schemeClr val="dk2"/>
              </a:solidFill>
              <a:latin typeface="Calibri"/>
              <a:ea typeface="Calibri"/>
              <a:cs typeface="Calibri"/>
              <a:sym typeface="Calibri"/>
            </a:endParaRPr>
          </a:p>
        </p:txBody>
      </p:sp>
      <p:sp>
        <p:nvSpPr>
          <p:cNvPr id="1961" name="Google Shape;1961;p125"/>
          <p:cNvSpPr/>
          <p:nvPr/>
        </p:nvSpPr>
        <p:spPr>
          <a:xfrm>
            <a:off x="8111263" y="2746950"/>
            <a:ext cx="117900" cy="8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62" name="Google Shape;1962;p125"/>
          <p:cNvSpPr txBox="1"/>
          <p:nvPr/>
        </p:nvSpPr>
        <p:spPr>
          <a:xfrm>
            <a:off x="7700675" y="2473825"/>
            <a:ext cx="17619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TM02</a:t>
            </a:r>
            <a:endParaRPr sz="1300">
              <a:solidFill>
                <a:srgbClr val="FF0000"/>
              </a:solidFill>
              <a:latin typeface="Calibri"/>
              <a:ea typeface="Calibri"/>
              <a:cs typeface="Calibri"/>
              <a:sym typeface="Calibri"/>
            </a:endParaRPr>
          </a:p>
          <a:p>
            <a:pPr indent="0" lvl="0" marL="0" rtl="0" algn="l">
              <a:spcBef>
                <a:spcPts val="0"/>
              </a:spcBef>
              <a:spcAft>
                <a:spcPts val="0"/>
              </a:spcAft>
              <a:buNone/>
            </a:pPr>
            <a:r>
              <a:rPr lang="en" sz="1300">
                <a:solidFill>
                  <a:srgbClr val="FF0000"/>
                </a:solidFill>
                <a:latin typeface="Calibri"/>
                <a:ea typeface="Calibri"/>
                <a:cs typeface="Calibri"/>
                <a:sym typeface="Calibri"/>
              </a:rPr>
              <a:t>Dragon Claw</a:t>
            </a:r>
            <a:endParaRPr sz="1300">
              <a:solidFill>
                <a:srgbClr val="FF0000"/>
              </a:solidFill>
              <a:latin typeface="Calibri"/>
              <a:ea typeface="Calibri"/>
              <a:cs typeface="Calibri"/>
              <a:sym typeface="Calibri"/>
            </a:endParaRPr>
          </a:p>
        </p:txBody>
      </p:sp>
      <p:sp>
        <p:nvSpPr>
          <p:cNvPr id="1963" name="Google Shape;1963;p125"/>
          <p:cNvSpPr/>
          <p:nvPr/>
        </p:nvSpPr>
        <p:spPr>
          <a:xfrm>
            <a:off x="5752075" y="3641675"/>
            <a:ext cx="348600" cy="2601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64" name="Google Shape;1964;p125"/>
          <p:cNvSpPr txBox="1"/>
          <p:nvPr/>
        </p:nvSpPr>
        <p:spPr>
          <a:xfrm>
            <a:off x="5172950" y="1703050"/>
            <a:ext cx="2110500" cy="4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Go up green ladder for TM23 Iron Tail</a:t>
            </a:r>
            <a:endParaRPr sz="1300">
              <a:solidFill>
                <a:srgbClr val="00FF00"/>
              </a:solidFill>
              <a:latin typeface="Calibri"/>
              <a:ea typeface="Calibri"/>
              <a:cs typeface="Calibri"/>
              <a:sym typeface="Calibri"/>
            </a:endParaRPr>
          </a:p>
        </p:txBody>
      </p:sp>
      <p:cxnSp>
        <p:nvCxnSpPr>
          <p:cNvPr id="1965" name="Google Shape;1965;p125"/>
          <p:cNvCxnSpPr/>
          <p:nvPr/>
        </p:nvCxnSpPr>
        <p:spPr>
          <a:xfrm>
            <a:off x="5737350" y="2213475"/>
            <a:ext cx="176700" cy="1335000"/>
          </a:xfrm>
          <a:prstGeom prst="straightConnector1">
            <a:avLst/>
          </a:prstGeom>
          <a:noFill/>
          <a:ln cap="flat" cmpd="sng" w="9525">
            <a:solidFill>
              <a:srgbClr val="00FF00"/>
            </a:solidFill>
            <a:prstDash val="solid"/>
            <a:round/>
            <a:headEnd len="med" w="med" type="none"/>
            <a:tailEnd len="med" w="med" type="triangle"/>
          </a:ln>
        </p:spPr>
      </p:cxnSp>
      <p:pic>
        <p:nvPicPr>
          <p:cNvPr id="1966" name="Google Shape;1966;p125"/>
          <p:cNvPicPr preferRelativeResize="0"/>
          <p:nvPr/>
        </p:nvPicPr>
        <p:blipFill>
          <a:blip r:embed="rId8">
            <a:alphaModFix/>
          </a:blip>
          <a:stretch>
            <a:fillRect/>
          </a:stretch>
        </p:blipFill>
        <p:spPr>
          <a:xfrm>
            <a:off x="5810975" y="271074"/>
            <a:ext cx="2198626" cy="1510125"/>
          </a:xfrm>
          <a:prstGeom prst="rect">
            <a:avLst/>
          </a:prstGeom>
          <a:noFill/>
          <a:ln>
            <a:noFill/>
          </a:ln>
        </p:spPr>
      </p:pic>
      <p:sp>
        <p:nvSpPr>
          <p:cNvPr id="1967" name="Google Shape;1967;p125"/>
          <p:cNvSpPr/>
          <p:nvPr/>
        </p:nvSpPr>
        <p:spPr>
          <a:xfrm>
            <a:off x="4260075" y="3808550"/>
            <a:ext cx="279900" cy="29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68" name="Google Shape;1968;p125"/>
          <p:cNvSpPr txBox="1"/>
          <p:nvPr/>
        </p:nvSpPr>
        <p:spPr>
          <a:xfrm>
            <a:off x="4187700" y="3577875"/>
            <a:ext cx="13623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To Dragon Claw…</a:t>
            </a:r>
            <a:endParaRPr sz="900">
              <a:solidFill>
                <a:srgbClr val="FF0000"/>
              </a:solidFill>
              <a:latin typeface="Calibri"/>
              <a:ea typeface="Calibri"/>
              <a:cs typeface="Calibri"/>
              <a:sym typeface="Calibri"/>
            </a:endParaRPr>
          </a:p>
        </p:txBody>
      </p:sp>
      <p:sp>
        <p:nvSpPr>
          <p:cNvPr id="1969" name="Google Shape;1969;p125"/>
          <p:cNvSpPr/>
          <p:nvPr/>
        </p:nvSpPr>
        <p:spPr>
          <a:xfrm>
            <a:off x="6157154" y="2704275"/>
            <a:ext cx="556875" cy="749625"/>
          </a:xfrm>
          <a:custGeom>
            <a:rect b="b" l="l" r="r" t="t"/>
            <a:pathLst>
              <a:path extrusionOk="0" h="29985" w="22275">
                <a:moveTo>
                  <a:pt x="92" y="18061"/>
                </a:moveTo>
                <a:cubicBezTo>
                  <a:pt x="92" y="21343"/>
                  <a:pt x="-275" y="24803"/>
                  <a:pt x="877" y="27877"/>
                </a:cubicBezTo>
                <a:cubicBezTo>
                  <a:pt x="1810" y="30365"/>
                  <a:pt x="6301" y="30330"/>
                  <a:pt x="8730" y="29251"/>
                </a:cubicBezTo>
                <a:cubicBezTo>
                  <a:pt x="13634" y="27072"/>
                  <a:pt x="10386" y="18401"/>
                  <a:pt x="13048" y="13742"/>
                </a:cubicBezTo>
                <a:cubicBezTo>
                  <a:pt x="15785" y="8951"/>
                  <a:pt x="22275" y="5517"/>
                  <a:pt x="22275" y="0"/>
                </a:cubicBezTo>
              </a:path>
            </a:pathLst>
          </a:custGeom>
          <a:noFill/>
          <a:ln cap="flat" cmpd="sng" w="9525">
            <a:solidFill>
              <a:srgbClr val="FF0000"/>
            </a:solidFill>
            <a:prstDash val="solid"/>
            <a:round/>
            <a:headEnd len="med" w="med" type="none"/>
            <a:tailEnd len="med" w="med" type="none"/>
          </a:ln>
        </p:spPr>
      </p:sp>
      <p:sp>
        <p:nvSpPr>
          <p:cNvPr id="1970" name="Google Shape;1970;p125"/>
          <p:cNvSpPr/>
          <p:nvPr/>
        </p:nvSpPr>
        <p:spPr>
          <a:xfrm>
            <a:off x="2220337" y="2752633"/>
            <a:ext cx="1712400" cy="224325"/>
          </a:xfrm>
          <a:custGeom>
            <a:rect b="b" l="l" r="r" t="t"/>
            <a:pathLst>
              <a:path extrusionOk="0" h="8973" w="68496">
                <a:moveTo>
                  <a:pt x="2278" y="1599"/>
                </a:moveTo>
                <a:cubicBezTo>
                  <a:pt x="16524" y="-1244"/>
                  <a:pt x="31333" y="1403"/>
                  <a:pt x="45860" y="1403"/>
                </a:cubicBezTo>
                <a:cubicBezTo>
                  <a:pt x="53449" y="1403"/>
                  <a:pt x="69381" y="-3182"/>
                  <a:pt x="68437" y="4348"/>
                </a:cubicBezTo>
                <a:cubicBezTo>
                  <a:pt x="67730" y="9989"/>
                  <a:pt x="57436" y="7881"/>
                  <a:pt x="51750" y="7881"/>
                </a:cubicBezTo>
                <a:cubicBezTo>
                  <a:pt x="38007" y="7881"/>
                  <a:pt x="24160" y="9975"/>
                  <a:pt x="10523" y="8274"/>
                </a:cubicBezTo>
                <a:cubicBezTo>
                  <a:pt x="7072" y="7843"/>
                  <a:pt x="2158" y="9064"/>
                  <a:pt x="315" y="6115"/>
                </a:cubicBezTo>
                <a:cubicBezTo>
                  <a:pt x="-679" y="4525"/>
                  <a:pt x="1244" y="1661"/>
                  <a:pt x="3063" y="1207"/>
                </a:cubicBezTo>
              </a:path>
            </a:pathLst>
          </a:custGeom>
          <a:noFill/>
          <a:ln cap="flat" cmpd="sng" w="9525">
            <a:solidFill>
              <a:srgbClr val="FF0000"/>
            </a:solidFill>
            <a:prstDash val="solid"/>
            <a:round/>
            <a:headEnd len="med" w="med" type="none"/>
            <a:tailEnd len="med" w="med" type="none"/>
          </a:ln>
        </p:spPr>
      </p:sp>
      <p:sp>
        <p:nvSpPr>
          <p:cNvPr id="1971" name="Google Shape;1971;p125"/>
          <p:cNvSpPr/>
          <p:nvPr/>
        </p:nvSpPr>
        <p:spPr>
          <a:xfrm>
            <a:off x="3945975" y="1764622"/>
            <a:ext cx="4676525" cy="1347800"/>
          </a:xfrm>
          <a:custGeom>
            <a:rect b="b" l="l" r="r" t="t"/>
            <a:pathLst>
              <a:path extrusionOk="0" h="53912" w="187061">
                <a:moveTo>
                  <a:pt x="0" y="39549"/>
                </a:moveTo>
                <a:cubicBezTo>
                  <a:pt x="5328" y="31554"/>
                  <a:pt x="15269" y="27881"/>
                  <a:pt x="22772" y="21880"/>
                </a:cubicBezTo>
                <a:cubicBezTo>
                  <a:pt x="31634" y="14792"/>
                  <a:pt x="38856" y="4020"/>
                  <a:pt x="49864" y="1267"/>
                </a:cubicBezTo>
                <a:cubicBezTo>
                  <a:pt x="64721" y="-2449"/>
                  <a:pt x="80540" y="3322"/>
                  <a:pt x="95802" y="2052"/>
                </a:cubicBezTo>
                <a:cubicBezTo>
                  <a:pt x="113860" y="550"/>
                  <a:pt x="132014" y="5510"/>
                  <a:pt x="149593" y="9905"/>
                </a:cubicBezTo>
                <a:cubicBezTo>
                  <a:pt x="158482" y="12127"/>
                  <a:pt x="169313" y="13021"/>
                  <a:pt x="175114" y="20113"/>
                </a:cubicBezTo>
                <a:cubicBezTo>
                  <a:pt x="181836" y="28330"/>
                  <a:pt x="191017" y="41515"/>
                  <a:pt x="185126" y="50346"/>
                </a:cubicBezTo>
                <a:cubicBezTo>
                  <a:pt x="182431" y="54386"/>
                  <a:pt x="175848" y="53880"/>
                  <a:pt x="170992" y="53880"/>
                </a:cubicBezTo>
                <a:cubicBezTo>
                  <a:pt x="164580" y="53880"/>
                  <a:pt x="156877" y="53701"/>
                  <a:pt x="152342" y="49168"/>
                </a:cubicBezTo>
                <a:cubicBezTo>
                  <a:pt x="148037" y="44866"/>
                  <a:pt x="147255" y="33933"/>
                  <a:pt x="152538" y="30911"/>
                </a:cubicBezTo>
                <a:cubicBezTo>
                  <a:pt x="160666" y="26262"/>
                  <a:pt x="171248" y="29929"/>
                  <a:pt x="180611" y="29929"/>
                </a:cubicBezTo>
              </a:path>
            </a:pathLst>
          </a:custGeom>
          <a:noFill/>
          <a:ln cap="flat" cmpd="sng" w="9525">
            <a:solidFill>
              <a:srgbClr val="FF0000"/>
            </a:solidFill>
            <a:prstDash val="solid"/>
            <a:round/>
            <a:headEnd len="med" w="med" type="none"/>
            <a:tailEnd len="med" w="med" type="none"/>
          </a:ln>
        </p:spPr>
      </p:sp>
      <p:sp>
        <p:nvSpPr>
          <p:cNvPr id="1972" name="Google Shape;1972;p125"/>
          <p:cNvSpPr/>
          <p:nvPr/>
        </p:nvSpPr>
        <p:spPr>
          <a:xfrm>
            <a:off x="7737182" y="3936264"/>
            <a:ext cx="914625" cy="500200"/>
          </a:xfrm>
          <a:custGeom>
            <a:rect b="b" l="l" r="r" t="t"/>
            <a:pathLst>
              <a:path extrusionOk="0" h="20008" w="36585">
                <a:moveTo>
                  <a:pt x="2460" y="1762"/>
                </a:moveTo>
                <a:cubicBezTo>
                  <a:pt x="13515" y="-2973"/>
                  <a:pt x="38571" y="2101"/>
                  <a:pt x="36423" y="13934"/>
                </a:cubicBezTo>
                <a:cubicBezTo>
                  <a:pt x="35874" y="16957"/>
                  <a:pt x="31066" y="17006"/>
                  <a:pt x="28178" y="18056"/>
                </a:cubicBezTo>
                <a:cubicBezTo>
                  <a:pt x="21104" y="20628"/>
                  <a:pt x="12454" y="20778"/>
                  <a:pt x="5601" y="17664"/>
                </a:cubicBezTo>
                <a:cubicBezTo>
                  <a:pt x="799" y="15482"/>
                  <a:pt x="-2438" y="4112"/>
                  <a:pt x="2460" y="2155"/>
                </a:cubicBezTo>
              </a:path>
            </a:pathLst>
          </a:custGeom>
          <a:noFill/>
          <a:ln cap="flat" cmpd="sng" w="9525">
            <a:solidFill>
              <a:srgbClr val="FF0000"/>
            </a:solidFill>
            <a:prstDash val="solid"/>
            <a:round/>
            <a:headEnd len="med" w="med" type="none"/>
            <a:tailEnd len="med" w="med" type="none"/>
          </a:ln>
        </p:spPr>
      </p:sp>
      <p:cxnSp>
        <p:nvCxnSpPr>
          <p:cNvPr id="1973" name="Google Shape;1973;p125"/>
          <p:cNvCxnSpPr/>
          <p:nvPr/>
        </p:nvCxnSpPr>
        <p:spPr>
          <a:xfrm>
            <a:off x="6144725" y="4323875"/>
            <a:ext cx="726300" cy="171900"/>
          </a:xfrm>
          <a:prstGeom prst="straightConnector1">
            <a:avLst/>
          </a:prstGeom>
          <a:noFill/>
          <a:ln cap="flat" cmpd="sng" w="9525">
            <a:solidFill>
              <a:srgbClr val="FF0000"/>
            </a:solidFill>
            <a:prstDash val="solid"/>
            <a:round/>
            <a:headEnd len="med" w="med" type="none"/>
            <a:tailEnd len="med" w="med" type="none"/>
          </a:ln>
        </p:spPr>
      </p:cxnSp>
      <p:sp>
        <p:nvSpPr>
          <p:cNvPr id="1974" name="Google Shape;1974;p125"/>
          <p:cNvSpPr txBox="1"/>
          <p:nvPr/>
        </p:nvSpPr>
        <p:spPr>
          <a:xfrm>
            <a:off x="5752075" y="4039200"/>
            <a:ext cx="5349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Calibri"/>
                <a:ea typeface="Calibri"/>
                <a:cs typeface="Calibri"/>
                <a:sym typeface="Calibri"/>
              </a:rPr>
              <a:t>To PP Up</a:t>
            </a:r>
            <a:endParaRPr sz="1200">
              <a:solidFill>
                <a:srgbClr val="FF0000"/>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26"/>
          <p:cNvSpPr txBox="1"/>
          <p:nvPr>
            <p:ph type="title"/>
          </p:nvPr>
        </p:nvSpPr>
        <p:spPr>
          <a:xfrm>
            <a:off x="141850" y="133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124 (East of Lilycove)</a:t>
            </a:r>
            <a:endParaRPr/>
          </a:p>
        </p:txBody>
      </p:sp>
      <p:sp>
        <p:nvSpPr>
          <p:cNvPr id="1980" name="Google Shape;1980;p126"/>
          <p:cNvSpPr txBox="1"/>
          <p:nvPr>
            <p:ph idx="1" type="body"/>
          </p:nvPr>
        </p:nvSpPr>
        <p:spPr>
          <a:xfrm>
            <a:off x="505025" y="7833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Dive and Surf Needed, GET REPELS if you don’t have any</a:t>
            </a:r>
            <a:endParaRPr/>
          </a:p>
        </p:txBody>
      </p:sp>
      <p:pic>
        <p:nvPicPr>
          <p:cNvPr id="1981" name="Google Shape;1981;p126"/>
          <p:cNvPicPr preferRelativeResize="0"/>
          <p:nvPr/>
        </p:nvPicPr>
        <p:blipFill>
          <a:blip r:embed="rId3">
            <a:alphaModFix/>
          </a:blip>
          <a:stretch>
            <a:fillRect/>
          </a:stretch>
        </p:blipFill>
        <p:spPr>
          <a:xfrm>
            <a:off x="348450" y="1243117"/>
            <a:ext cx="4574351" cy="1146796"/>
          </a:xfrm>
          <a:prstGeom prst="rect">
            <a:avLst/>
          </a:prstGeom>
          <a:noFill/>
          <a:ln>
            <a:noFill/>
          </a:ln>
        </p:spPr>
      </p:pic>
      <p:pic>
        <p:nvPicPr>
          <p:cNvPr id="1982" name="Google Shape;1982;p126"/>
          <p:cNvPicPr preferRelativeResize="0"/>
          <p:nvPr/>
        </p:nvPicPr>
        <p:blipFill>
          <a:blip r:embed="rId4">
            <a:alphaModFix/>
          </a:blip>
          <a:stretch>
            <a:fillRect/>
          </a:stretch>
        </p:blipFill>
        <p:spPr>
          <a:xfrm>
            <a:off x="299354" y="2367775"/>
            <a:ext cx="4623451" cy="1244425"/>
          </a:xfrm>
          <a:prstGeom prst="rect">
            <a:avLst/>
          </a:prstGeom>
          <a:noFill/>
          <a:ln>
            <a:noFill/>
          </a:ln>
        </p:spPr>
      </p:pic>
      <p:pic>
        <p:nvPicPr>
          <p:cNvPr id="1983" name="Google Shape;1983;p126"/>
          <p:cNvPicPr preferRelativeResize="0"/>
          <p:nvPr/>
        </p:nvPicPr>
        <p:blipFill rotWithShape="1">
          <a:blip r:embed="rId5">
            <a:alphaModFix/>
          </a:blip>
          <a:srcRect b="0" l="0" r="0" t="0"/>
          <a:stretch/>
        </p:blipFill>
        <p:spPr>
          <a:xfrm>
            <a:off x="5025950" y="1012113"/>
            <a:ext cx="3459825" cy="3459825"/>
          </a:xfrm>
          <a:prstGeom prst="rect">
            <a:avLst/>
          </a:prstGeom>
          <a:noFill/>
          <a:ln>
            <a:noFill/>
          </a:ln>
        </p:spPr>
      </p:pic>
      <p:cxnSp>
        <p:nvCxnSpPr>
          <p:cNvPr id="1984" name="Google Shape;1984;p126"/>
          <p:cNvCxnSpPr/>
          <p:nvPr/>
        </p:nvCxnSpPr>
        <p:spPr>
          <a:xfrm flipH="1" rot="10800000">
            <a:off x="4883375" y="2493300"/>
            <a:ext cx="746100" cy="971700"/>
          </a:xfrm>
          <a:prstGeom prst="straightConnector1">
            <a:avLst/>
          </a:prstGeom>
          <a:noFill/>
          <a:ln cap="flat" cmpd="sng" w="9525">
            <a:solidFill>
              <a:srgbClr val="00FF00"/>
            </a:solidFill>
            <a:prstDash val="solid"/>
            <a:round/>
            <a:headEnd len="med" w="med" type="none"/>
            <a:tailEnd len="med" w="med" type="none"/>
          </a:ln>
        </p:spPr>
      </p:cxnSp>
      <p:cxnSp>
        <p:nvCxnSpPr>
          <p:cNvPr id="1985" name="Google Shape;1985;p126"/>
          <p:cNvCxnSpPr/>
          <p:nvPr/>
        </p:nvCxnSpPr>
        <p:spPr>
          <a:xfrm flipH="1" rot="10800000">
            <a:off x="4858850" y="2419700"/>
            <a:ext cx="1526400" cy="181500"/>
          </a:xfrm>
          <a:prstGeom prst="straightConnector1">
            <a:avLst/>
          </a:prstGeom>
          <a:noFill/>
          <a:ln cap="flat" cmpd="sng" w="9525">
            <a:solidFill>
              <a:srgbClr val="0000FF"/>
            </a:solidFill>
            <a:prstDash val="solid"/>
            <a:round/>
            <a:headEnd len="med" w="med" type="none"/>
            <a:tailEnd len="med" w="med" type="none"/>
          </a:ln>
        </p:spPr>
      </p:cxnSp>
      <p:sp>
        <p:nvSpPr>
          <p:cNvPr id="1986" name="Google Shape;1986;p126"/>
          <p:cNvSpPr/>
          <p:nvPr/>
        </p:nvSpPr>
        <p:spPr>
          <a:xfrm>
            <a:off x="5543450" y="2419700"/>
            <a:ext cx="157200" cy="1422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87" name="Google Shape;1987;p126"/>
          <p:cNvSpPr/>
          <p:nvPr/>
        </p:nvSpPr>
        <p:spPr>
          <a:xfrm>
            <a:off x="6267425" y="2272375"/>
            <a:ext cx="230700" cy="2649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988" name="Google Shape;1988;p126"/>
          <p:cNvCxnSpPr/>
          <p:nvPr/>
        </p:nvCxnSpPr>
        <p:spPr>
          <a:xfrm>
            <a:off x="4799950" y="1693225"/>
            <a:ext cx="1595100" cy="706800"/>
          </a:xfrm>
          <a:prstGeom prst="straightConnector1">
            <a:avLst/>
          </a:prstGeom>
          <a:noFill/>
          <a:ln cap="flat" cmpd="sng" w="9525">
            <a:solidFill>
              <a:srgbClr val="0000FF"/>
            </a:solidFill>
            <a:prstDash val="solid"/>
            <a:round/>
            <a:headEnd len="med" w="med" type="none"/>
            <a:tailEnd len="med" w="med" type="none"/>
          </a:ln>
        </p:spPr>
      </p:cxnSp>
      <p:sp>
        <p:nvSpPr>
          <p:cNvPr id="1989" name="Google Shape;1989;p126"/>
          <p:cNvSpPr txBox="1"/>
          <p:nvPr/>
        </p:nvSpPr>
        <p:spPr>
          <a:xfrm>
            <a:off x="593950" y="3661325"/>
            <a:ext cx="4206000" cy="9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latin typeface="Calibri"/>
                <a:ea typeface="Calibri"/>
                <a:cs typeface="Calibri"/>
                <a:sym typeface="Calibri"/>
              </a:rPr>
              <a:t>Blue Shard</a:t>
            </a:r>
            <a:r>
              <a:rPr lang="en" sz="900">
                <a:solidFill>
                  <a:schemeClr val="dk2"/>
                </a:solidFill>
                <a:latin typeface="Calibri"/>
                <a:ea typeface="Calibri"/>
                <a:cs typeface="Calibri"/>
                <a:sym typeface="Calibri"/>
              </a:rPr>
              <a:t> - Go all the way south then all the way west. Resurface where there is light. The first resurface spot to the south is fake. There’s nothing up there.</a:t>
            </a:r>
            <a:endParaRPr sz="900">
              <a:solidFill>
                <a:schemeClr val="dk2"/>
              </a:solidFill>
              <a:latin typeface="Calibri"/>
              <a:ea typeface="Calibri"/>
              <a:cs typeface="Calibri"/>
              <a:sym typeface="Calibri"/>
            </a:endParaRPr>
          </a:p>
          <a:p>
            <a:pPr indent="0" lvl="0" marL="0" rtl="0" algn="l">
              <a:spcBef>
                <a:spcPts val="0"/>
              </a:spcBef>
              <a:spcAft>
                <a:spcPts val="0"/>
              </a:spcAft>
              <a:buNone/>
            </a:pPr>
            <a:r>
              <a:rPr b="1" lang="en" sz="900">
                <a:solidFill>
                  <a:schemeClr val="dk2"/>
                </a:solidFill>
                <a:latin typeface="Calibri"/>
                <a:ea typeface="Calibri"/>
                <a:cs typeface="Calibri"/>
                <a:sym typeface="Calibri"/>
              </a:rPr>
              <a:t>Carbos</a:t>
            </a:r>
            <a:r>
              <a:rPr lang="en" sz="900">
                <a:solidFill>
                  <a:schemeClr val="dk2"/>
                </a:solidFill>
                <a:latin typeface="Calibri"/>
                <a:ea typeface="Calibri"/>
                <a:cs typeface="Calibri"/>
                <a:sym typeface="Calibri"/>
              </a:rPr>
              <a:t> is on the way to blue shard to the right on your way south underwater. Empty square of Seaweed.</a:t>
            </a:r>
            <a:endParaRPr sz="900">
              <a:solidFill>
                <a:schemeClr val="dk2"/>
              </a:solidFill>
              <a:latin typeface="Calibri"/>
              <a:ea typeface="Calibri"/>
              <a:cs typeface="Calibri"/>
              <a:sym typeface="Calibri"/>
            </a:endParaRPr>
          </a:p>
          <a:p>
            <a:pPr indent="0" lvl="0" marL="0" rtl="0" algn="l">
              <a:spcBef>
                <a:spcPts val="0"/>
              </a:spcBef>
              <a:spcAft>
                <a:spcPts val="0"/>
              </a:spcAft>
              <a:buNone/>
            </a:pPr>
            <a:r>
              <a:t/>
            </a:r>
            <a:endParaRPr sz="900">
              <a:solidFill>
                <a:schemeClr val="dk2"/>
              </a:solidFill>
              <a:latin typeface="Calibri"/>
              <a:ea typeface="Calibri"/>
              <a:cs typeface="Calibri"/>
              <a:sym typeface="Calibri"/>
            </a:endParaRPr>
          </a:p>
          <a:p>
            <a:pPr indent="0" lvl="0" marL="0" rtl="0" algn="l">
              <a:spcBef>
                <a:spcPts val="0"/>
              </a:spcBef>
              <a:spcAft>
                <a:spcPts val="0"/>
              </a:spcAft>
              <a:buNone/>
            </a:pPr>
            <a:r>
              <a:rPr b="1" lang="en" sz="900">
                <a:solidFill>
                  <a:schemeClr val="dk2"/>
                </a:solidFill>
                <a:latin typeface="Calibri"/>
                <a:ea typeface="Calibri"/>
                <a:cs typeface="Calibri"/>
                <a:sym typeface="Calibri"/>
              </a:rPr>
              <a:t>Red Shard</a:t>
            </a:r>
            <a:r>
              <a:rPr lang="en" sz="900">
                <a:solidFill>
                  <a:schemeClr val="dk2"/>
                </a:solidFill>
                <a:latin typeface="Calibri"/>
                <a:ea typeface="Calibri"/>
                <a:cs typeface="Calibri"/>
                <a:sym typeface="Calibri"/>
              </a:rPr>
              <a:t> - The furthest north and west you can go after diving. Resurface in the light.</a:t>
            </a:r>
            <a:endParaRPr sz="900">
              <a:solidFill>
                <a:schemeClr val="dk2"/>
              </a:solidFill>
              <a:latin typeface="Calibri"/>
              <a:ea typeface="Calibri"/>
              <a:cs typeface="Calibri"/>
              <a:sym typeface="Calibri"/>
            </a:endParaRPr>
          </a:p>
          <a:p>
            <a:pPr indent="0" lvl="0" marL="0" rtl="0" algn="l">
              <a:spcBef>
                <a:spcPts val="0"/>
              </a:spcBef>
              <a:spcAft>
                <a:spcPts val="0"/>
              </a:spcAft>
              <a:buNone/>
            </a:pPr>
            <a:r>
              <a:rPr b="1" lang="en" sz="900">
                <a:solidFill>
                  <a:schemeClr val="dk2"/>
                </a:solidFill>
                <a:latin typeface="Calibri"/>
                <a:ea typeface="Calibri"/>
                <a:cs typeface="Calibri"/>
                <a:sym typeface="Calibri"/>
              </a:rPr>
              <a:t>Calcium</a:t>
            </a:r>
            <a:r>
              <a:rPr lang="en" sz="900">
                <a:solidFill>
                  <a:schemeClr val="dk2"/>
                </a:solidFill>
                <a:latin typeface="Calibri"/>
                <a:ea typeface="Calibri"/>
                <a:cs typeface="Calibri"/>
                <a:sym typeface="Calibri"/>
              </a:rPr>
              <a:t> - Go east after diving once you get the red shard. Dark spot where the light is, which is also a fake resurface spot.</a:t>
            </a:r>
            <a:endParaRPr sz="900">
              <a:solidFill>
                <a:schemeClr val="dk2"/>
              </a:solidFill>
              <a:latin typeface="Calibri"/>
              <a:ea typeface="Calibri"/>
              <a:cs typeface="Calibri"/>
              <a:sym typeface="Calibri"/>
            </a:endParaRPr>
          </a:p>
        </p:txBody>
      </p:sp>
      <p:sp>
        <p:nvSpPr>
          <p:cNvPr id="1990" name="Google Shape;1990;p126"/>
          <p:cNvSpPr/>
          <p:nvPr/>
        </p:nvSpPr>
        <p:spPr>
          <a:xfrm>
            <a:off x="6350850" y="3307950"/>
            <a:ext cx="68700" cy="73500"/>
          </a:xfrm>
          <a:prstGeom prst="ellipse">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91" name="Google Shape;1991;p126"/>
          <p:cNvSpPr txBox="1"/>
          <p:nvPr/>
        </p:nvSpPr>
        <p:spPr>
          <a:xfrm>
            <a:off x="6115250" y="3020475"/>
            <a:ext cx="873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Blue Shard</a:t>
            </a:r>
            <a:endParaRPr sz="1300">
              <a:solidFill>
                <a:srgbClr val="FF0000"/>
              </a:solidFill>
              <a:latin typeface="Calibri"/>
              <a:ea typeface="Calibri"/>
              <a:cs typeface="Calibri"/>
              <a:sym typeface="Calibri"/>
            </a:endParaRPr>
          </a:p>
        </p:txBody>
      </p:sp>
      <p:cxnSp>
        <p:nvCxnSpPr>
          <p:cNvPr id="1992" name="Google Shape;1992;p126"/>
          <p:cNvCxnSpPr/>
          <p:nvPr/>
        </p:nvCxnSpPr>
        <p:spPr>
          <a:xfrm flipH="1" rot="10800000">
            <a:off x="4819575" y="2605850"/>
            <a:ext cx="2149500" cy="343800"/>
          </a:xfrm>
          <a:prstGeom prst="straightConnector1">
            <a:avLst/>
          </a:prstGeom>
          <a:noFill/>
          <a:ln cap="flat" cmpd="sng" w="9525">
            <a:solidFill>
              <a:srgbClr val="FF0000"/>
            </a:solidFill>
            <a:prstDash val="solid"/>
            <a:round/>
            <a:headEnd len="med" w="med" type="none"/>
            <a:tailEnd len="med" w="med" type="none"/>
          </a:ln>
        </p:spPr>
      </p:cxnSp>
      <p:sp>
        <p:nvSpPr>
          <p:cNvPr id="1993" name="Google Shape;1993;p126"/>
          <p:cNvSpPr/>
          <p:nvPr/>
        </p:nvSpPr>
        <p:spPr>
          <a:xfrm>
            <a:off x="6213425" y="1541075"/>
            <a:ext cx="88500" cy="73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94" name="Google Shape;1994;p126"/>
          <p:cNvSpPr txBox="1"/>
          <p:nvPr/>
        </p:nvSpPr>
        <p:spPr>
          <a:xfrm>
            <a:off x="5963125" y="1266425"/>
            <a:ext cx="12858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Red </a:t>
            </a:r>
            <a:endParaRPr sz="1300">
              <a:solidFill>
                <a:srgbClr val="FF0000"/>
              </a:solidFill>
              <a:latin typeface="Calibri"/>
              <a:ea typeface="Calibri"/>
              <a:cs typeface="Calibri"/>
              <a:sym typeface="Calibri"/>
            </a:endParaRPr>
          </a:p>
          <a:p>
            <a:pPr indent="0" lvl="0" marL="0" rtl="0" algn="l">
              <a:spcBef>
                <a:spcPts val="0"/>
              </a:spcBef>
              <a:spcAft>
                <a:spcPts val="0"/>
              </a:spcAft>
              <a:buNone/>
            </a:pPr>
            <a:r>
              <a:rPr lang="en" sz="1300">
                <a:solidFill>
                  <a:srgbClr val="FF0000"/>
                </a:solidFill>
                <a:latin typeface="Calibri"/>
                <a:ea typeface="Calibri"/>
                <a:cs typeface="Calibri"/>
                <a:sym typeface="Calibri"/>
              </a:rPr>
              <a:t>Shard</a:t>
            </a:r>
            <a:endParaRPr sz="1300">
              <a:solidFill>
                <a:srgbClr val="FF0000"/>
              </a:solidFill>
              <a:latin typeface="Calibri"/>
              <a:ea typeface="Calibri"/>
              <a:cs typeface="Calibri"/>
              <a:sym typeface="Calibri"/>
            </a:endParaRPr>
          </a:p>
        </p:txBody>
      </p:sp>
      <p:cxnSp>
        <p:nvCxnSpPr>
          <p:cNvPr id="1995" name="Google Shape;1995;p126"/>
          <p:cNvCxnSpPr/>
          <p:nvPr/>
        </p:nvCxnSpPr>
        <p:spPr>
          <a:xfrm>
            <a:off x="4849025" y="2169300"/>
            <a:ext cx="2125200" cy="436800"/>
          </a:xfrm>
          <a:prstGeom prst="straightConnector1">
            <a:avLst/>
          </a:prstGeom>
          <a:noFill/>
          <a:ln cap="flat" cmpd="sng" w="9525">
            <a:solidFill>
              <a:srgbClr val="FF0000"/>
            </a:solidFill>
            <a:prstDash val="solid"/>
            <a:round/>
            <a:headEnd len="med" w="med" type="none"/>
            <a:tailEnd len="med" w="med" type="none"/>
          </a:ln>
        </p:spPr>
      </p:cxnSp>
      <p:cxnSp>
        <p:nvCxnSpPr>
          <p:cNvPr id="1996" name="Google Shape;1996;p126"/>
          <p:cNvCxnSpPr/>
          <p:nvPr/>
        </p:nvCxnSpPr>
        <p:spPr>
          <a:xfrm flipH="1" rot="10800000">
            <a:off x="4834300" y="2606125"/>
            <a:ext cx="2174100" cy="137400"/>
          </a:xfrm>
          <a:prstGeom prst="straightConnector1">
            <a:avLst/>
          </a:prstGeom>
          <a:noFill/>
          <a:ln cap="flat" cmpd="sng" w="9525">
            <a:solidFill>
              <a:srgbClr val="FF0000"/>
            </a:solidFill>
            <a:prstDash val="solid"/>
            <a:round/>
            <a:headEnd len="med" w="med" type="none"/>
            <a:tailEnd len="med" w="med" type="none"/>
          </a:ln>
        </p:spPr>
      </p:cxnSp>
      <p:sp>
        <p:nvSpPr>
          <p:cNvPr id="1997" name="Google Shape;1997;p126"/>
          <p:cNvSpPr/>
          <p:nvPr/>
        </p:nvSpPr>
        <p:spPr>
          <a:xfrm>
            <a:off x="7180275" y="2984025"/>
            <a:ext cx="279900" cy="2895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98" name="Google Shape;1998;p126"/>
          <p:cNvSpPr txBox="1"/>
          <p:nvPr/>
        </p:nvSpPr>
        <p:spPr>
          <a:xfrm>
            <a:off x="7077125" y="2925075"/>
            <a:ext cx="7461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Fake </a:t>
            </a:r>
            <a:endParaRPr sz="1300">
              <a:solidFill>
                <a:schemeClr val="dk1"/>
              </a:solidFill>
              <a:latin typeface="Calibri"/>
              <a:ea typeface="Calibri"/>
              <a:cs typeface="Calibri"/>
              <a:sym typeface="Calibri"/>
            </a:endParaRPr>
          </a:p>
        </p:txBody>
      </p:sp>
      <p:sp>
        <p:nvSpPr>
          <p:cNvPr id="1999" name="Google Shape;1999;p126"/>
          <p:cNvSpPr txBox="1"/>
          <p:nvPr/>
        </p:nvSpPr>
        <p:spPr>
          <a:xfrm>
            <a:off x="6085800" y="3612200"/>
            <a:ext cx="8394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Fake Area</a:t>
            </a:r>
            <a:endParaRPr sz="1200">
              <a:solidFill>
                <a:schemeClr val="dk1"/>
              </a:solidFill>
              <a:latin typeface="Calibri"/>
              <a:ea typeface="Calibri"/>
              <a:cs typeface="Calibri"/>
              <a:sym typeface="Calibri"/>
            </a:endParaRPr>
          </a:p>
        </p:txBody>
      </p:sp>
      <p:sp>
        <p:nvSpPr>
          <p:cNvPr id="2000" name="Google Shape;2000;p126"/>
          <p:cNvSpPr/>
          <p:nvPr/>
        </p:nvSpPr>
        <p:spPr>
          <a:xfrm>
            <a:off x="7695625" y="1717775"/>
            <a:ext cx="382800" cy="3876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1" name="Google Shape;2001;p126"/>
          <p:cNvSpPr/>
          <p:nvPr/>
        </p:nvSpPr>
        <p:spPr>
          <a:xfrm>
            <a:off x="6797475" y="2454025"/>
            <a:ext cx="382800" cy="289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2" name="Google Shape;2002;p126"/>
          <p:cNvSpPr/>
          <p:nvPr/>
        </p:nvSpPr>
        <p:spPr>
          <a:xfrm>
            <a:off x="7499300" y="1472375"/>
            <a:ext cx="88500" cy="735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3" name="Google Shape;2003;p126"/>
          <p:cNvSpPr txBox="1"/>
          <p:nvPr/>
        </p:nvSpPr>
        <p:spPr>
          <a:xfrm>
            <a:off x="7278450" y="1182875"/>
            <a:ext cx="9570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Yellow</a:t>
            </a:r>
            <a:endParaRPr sz="1300">
              <a:solidFill>
                <a:srgbClr val="FF0000"/>
              </a:solidFill>
              <a:latin typeface="Calibri"/>
              <a:ea typeface="Calibri"/>
              <a:cs typeface="Calibri"/>
              <a:sym typeface="Calibri"/>
            </a:endParaRPr>
          </a:p>
          <a:p>
            <a:pPr indent="0" lvl="0" marL="0" rtl="0" algn="l">
              <a:spcBef>
                <a:spcPts val="0"/>
              </a:spcBef>
              <a:spcAft>
                <a:spcPts val="0"/>
              </a:spcAft>
              <a:buNone/>
            </a:pPr>
            <a:r>
              <a:rPr lang="en" sz="1300">
                <a:solidFill>
                  <a:srgbClr val="FF0000"/>
                </a:solidFill>
                <a:latin typeface="Calibri"/>
                <a:ea typeface="Calibri"/>
                <a:cs typeface="Calibri"/>
                <a:sym typeface="Calibri"/>
              </a:rPr>
              <a:t>Shard</a:t>
            </a:r>
            <a:endParaRPr sz="1300">
              <a:solidFill>
                <a:srgbClr val="FF0000"/>
              </a:solidFill>
              <a:latin typeface="Calibri"/>
              <a:ea typeface="Calibri"/>
              <a:cs typeface="Calibri"/>
              <a:sym typeface="Calibri"/>
            </a:endParaRPr>
          </a:p>
        </p:txBody>
      </p:sp>
      <p:cxnSp>
        <p:nvCxnSpPr>
          <p:cNvPr id="2004" name="Google Shape;2004;p126"/>
          <p:cNvCxnSpPr/>
          <p:nvPr/>
        </p:nvCxnSpPr>
        <p:spPr>
          <a:xfrm flipH="1" rot="10800000">
            <a:off x="4770500" y="1918925"/>
            <a:ext cx="3116400" cy="9900"/>
          </a:xfrm>
          <a:prstGeom prst="straightConnector1">
            <a:avLst/>
          </a:prstGeom>
          <a:noFill/>
          <a:ln cap="flat" cmpd="sng" w="9525">
            <a:solidFill>
              <a:srgbClr val="FFFF00"/>
            </a:solidFill>
            <a:prstDash val="solid"/>
            <a:round/>
            <a:headEnd len="med" w="med" type="none"/>
            <a:tailEnd len="med" w="med" type="none"/>
          </a:ln>
        </p:spPr>
      </p:cxnSp>
      <p:cxnSp>
        <p:nvCxnSpPr>
          <p:cNvPr id="2005" name="Google Shape;2005;p126"/>
          <p:cNvCxnSpPr/>
          <p:nvPr/>
        </p:nvCxnSpPr>
        <p:spPr>
          <a:xfrm flipH="1" rot="10800000">
            <a:off x="4785225" y="2488200"/>
            <a:ext cx="3096900" cy="677400"/>
          </a:xfrm>
          <a:prstGeom prst="straightConnector1">
            <a:avLst/>
          </a:prstGeom>
          <a:noFill/>
          <a:ln cap="flat" cmpd="sng" w="9525">
            <a:solidFill>
              <a:srgbClr val="FF00FF"/>
            </a:solidFill>
            <a:prstDash val="solid"/>
            <a:round/>
            <a:headEnd len="med" w="med" type="none"/>
            <a:tailEnd len="med" w="med" type="none"/>
          </a:ln>
        </p:spPr>
      </p:cxnSp>
      <p:sp>
        <p:nvSpPr>
          <p:cNvPr id="2006" name="Google Shape;2006;p126"/>
          <p:cNvSpPr/>
          <p:nvPr/>
        </p:nvSpPr>
        <p:spPr>
          <a:xfrm>
            <a:off x="7747075" y="2350775"/>
            <a:ext cx="279900" cy="2649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7" name="Google Shape;2007;p126"/>
          <p:cNvSpPr/>
          <p:nvPr/>
        </p:nvSpPr>
        <p:spPr>
          <a:xfrm>
            <a:off x="7941025" y="2571750"/>
            <a:ext cx="230700" cy="2649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Calibri"/>
              <a:ea typeface="Calibri"/>
              <a:cs typeface="Calibri"/>
              <a:sym typeface="Calibri"/>
            </a:endParaRPr>
          </a:p>
        </p:txBody>
      </p:sp>
      <p:sp>
        <p:nvSpPr>
          <p:cNvPr id="2008" name="Google Shape;2008;p126"/>
          <p:cNvSpPr txBox="1"/>
          <p:nvPr/>
        </p:nvSpPr>
        <p:spPr>
          <a:xfrm>
            <a:off x="7823225" y="2480750"/>
            <a:ext cx="12612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Fake</a:t>
            </a:r>
            <a:endParaRPr sz="1300">
              <a:solidFill>
                <a:schemeClr val="dk1"/>
              </a:solidFill>
              <a:latin typeface="Calibri"/>
              <a:ea typeface="Calibri"/>
              <a:cs typeface="Calibri"/>
              <a:sym typeface="Calibri"/>
            </a:endParaRPr>
          </a:p>
        </p:txBody>
      </p:sp>
      <p:sp>
        <p:nvSpPr>
          <p:cNvPr id="2009" name="Google Shape;2009;p126"/>
          <p:cNvSpPr txBox="1"/>
          <p:nvPr/>
        </p:nvSpPr>
        <p:spPr>
          <a:xfrm>
            <a:off x="5197475" y="115450"/>
            <a:ext cx="33915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If you go down the fake dive spots, or enter a fake area because you don’t trust me….you’re an asshole lmao. I wasted my time so you don’t have to waste yours!</a:t>
            </a:r>
            <a:endParaRPr sz="1300">
              <a:solidFill>
                <a:schemeClr val="dk2"/>
              </a:solidFill>
              <a:latin typeface="Calibri"/>
              <a:ea typeface="Calibri"/>
              <a:cs typeface="Calibri"/>
              <a:sym typeface="Calibri"/>
            </a:endParaRPr>
          </a:p>
        </p:txBody>
      </p:sp>
      <p:cxnSp>
        <p:nvCxnSpPr>
          <p:cNvPr id="2010" name="Google Shape;2010;p126"/>
          <p:cNvCxnSpPr/>
          <p:nvPr/>
        </p:nvCxnSpPr>
        <p:spPr>
          <a:xfrm>
            <a:off x="4839200" y="3307950"/>
            <a:ext cx="2949600" cy="14700"/>
          </a:xfrm>
          <a:prstGeom prst="straightConnector1">
            <a:avLst/>
          </a:prstGeom>
          <a:noFill/>
          <a:ln cap="flat" cmpd="sng" w="9525">
            <a:solidFill>
              <a:srgbClr val="9900FF"/>
            </a:solidFill>
            <a:prstDash val="solid"/>
            <a:round/>
            <a:headEnd len="med" w="med" type="none"/>
            <a:tailEnd len="med" w="med" type="none"/>
          </a:ln>
        </p:spPr>
      </p:cxnSp>
      <p:sp>
        <p:nvSpPr>
          <p:cNvPr id="2011" name="Google Shape;2011;p126"/>
          <p:cNvSpPr/>
          <p:nvPr/>
        </p:nvSpPr>
        <p:spPr>
          <a:xfrm>
            <a:off x="7631825" y="3160700"/>
            <a:ext cx="309300" cy="3042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012" name="Google Shape;2012;p126"/>
          <p:cNvCxnSpPr/>
          <p:nvPr/>
        </p:nvCxnSpPr>
        <p:spPr>
          <a:xfrm>
            <a:off x="4819575" y="2974200"/>
            <a:ext cx="3288300" cy="854100"/>
          </a:xfrm>
          <a:prstGeom prst="straightConnector1">
            <a:avLst/>
          </a:prstGeom>
          <a:noFill/>
          <a:ln cap="flat" cmpd="sng" w="9525">
            <a:solidFill>
              <a:srgbClr val="00FFFF"/>
            </a:solidFill>
            <a:prstDash val="solid"/>
            <a:round/>
            <a:headEnd len="med" w="med" type="none"/>
            <a:tailEnd len="med" w="med" type="none"/>
          </a:ln>
        </p:spPr>
      </p:cxnSp>
      <p:sp>
        <p:nvSpPr>
          <p:cNvPr id="2013" name="Google Shape;2013;p126"/>
          <p:cNvSpPr/>
          <p:nvPr/>
        </p:nvSpPr>
        <p:spPr>
          <a:xfrm>
            <a:off x="7295525" y="3420500"/>
            <a:ext cx="309300" cy="2895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14" name="Google Shape;2014;p126"/>
          <p:cNvSpPr txBox="1"/>
          <p:nvPr/>
        </p:nvSpPr>
        <p:spPr>
          <a:xfrm>
            <a:off x="7180275" y="3357075"/>
            <a:ext cx="20220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2nd Green </a:t>
            </a:r>
            <a:endParaRPr sz="800">
              <a:solidFill>
                <a:schemeClr val="dk1"/>
              </a:solidFill>
              <a:latin typeface="Calibri"/>
              <a:ea typeface="Calibri"/>
              <a:cs typeface="Calibri"/>
              <a:sym typeface="Calibri"/>
            </a:endParaRPr>
          </a:p>
          <a:p>
            <a:pPr indent="0" lvl="0" marL="0" rtl="0" algn="l">
              <a:spcBef>
                <a:spcPts val="0"/>
              </a:spcBef>
              <a:spcAft>
                <a:spcPts val="0"/>
              </a:spcAft>
              <a:buNone/>
            </a:pPr>
            <a:r>
              <a:rPr lang="en" sz="800">
                <a:solidFill>
                  <a:schemeClr val="dk1"/>
                </a:solidFill>
                <a:latin typeface="Calibri"/>
                <a:ea typeface="Calibri"/>
                <a:cs typeface="Calibri"/>
                <a:sym typeface="Calibri"/>
              </a:rPr>
              <a:t>Shard</a:t>
            </a:r>
            <a:endParaRPr sz="800">
              <a:solidFill>
                <a:schemeClr val="dk1"/>
              </a:solidFill>
              <a:latin typeface="Calibri"/>
              <a:ea typeface="Calibri"/>
              <a:cs typeface="Calibri"/>
              <a:sym typeface="Calibri"/>
            </a:endParaRPr>
          </a:p>
        </p:txBody>
      </p:sp>
      <p:sp>
        <p:nvSpPr>
          <p:cNvPr id="2015" name="Google Shape;2015;p126"/>
          <p:cNvSpPr txBox="1"/>
          <p:nvPr/>
        </p:nvSpPr>
        <p:spPr>
          <a:xfrm>
            <a:off x="5050500" y="4508425"/>
            <a:ext cx="3459900" cy="407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00FF00"/>
                </a:solidFill>
                <a:latin typeface="Calibri"/>
                <a:ea typeface="Calibri"/>
                <a:cs typeface="Calibri"/>
                <a:sym typeface="Calibri"/>
              </a:rPr>
              <a:t>There’s only 1 path to take for the 2nd green shard. You can’t get lost. I can’t put it on the map because the item itself is technically on the next route (south). You do have to dive twice. Just dive where you can, resurface where you can.</a:t>
            </a:r>
            <a:endParaRPr sz="700">
              <a:solidFill>
                <a:srgbClr val="00FF00"/>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127"/>
          <p:cNvSpPr txBox="1"/>
          <p:nvPr>
            <p:ph type="title"/>
          </p:nvPr>
        </p:nvSpPr>
        <p:spPr>
          <a:xfrm>
            <a:off x="132025" y="109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126 (Around Sootopolis)</a:t>
            </a:r>
            <a:endParaRPr/>
          </a:p>
        </p:txBody>
      </p:sp>
      <p:sp>
        <p:nvSpPr>
          <p:cNvPr id="2021" name="Google Shape;2021;p127"/>
          <p:cNvSpPr txBox="1"/>
          <p:nvPr>
            <p:ph idx="1" type="body"/>
          </p:nvPr>
        </p:nvSpPr>
        <p:spPr>
          <a:xfrm>
            <a:off x="265000" y="7000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Surf and Dive needed</a:t>
            </a:r>
            <a:endParaRPr/>
          </a:p>
        </p:txBody>
      </p:sp>
      <p:pic>
        <p:nvPicPr>
          <p:cNvPr id="2022" name="Google Shape;2022;p127"/>
          <p:cNvPicPr preferRelativeResize="0"/>
          <p:nvPr/>
        </p:nvPicPr>
        <p:blipFill>
          <a:blip r:embed="rId3">
            <a:alphaModFix/>
          </a:blip>
          <a:stretch>
            <a:fillRect/>
          </a:stretch>
        </p:blipFill>
        <p:spPr>
          <a:xfrm>
            <a:off x="265000" y="3268702"/>
            <a:ext cx="3678500" cy="1610375"/>
          </a:xfrm>
          <a:prstGeom prst="rect">
            <a:avLst/>
          </a:prstGeom>
          <a:noFill/>
          <a:ln>
            <a:noFill/>
          </a:ln>
        </p:spPr>
      </p:pic>
      <p:pic>
        <p:nvPicPr>
          <p:cNvPr id="2023" name="Google Shape;2023;p127"/>
          <p:cNvPicPr preferRelativeResize="0"/>
          <p:nvPr/>
        </p:nvPicPr>
        <p:blipFill>
          <a:blip r:embed="rId4">
            <a:alphaModFix/>
          </a:blip>
          <a:stretch>
            <a:fillRect/>
          </a:stretch>
        </p:blipFill>
        <p:spPr>
          <a:xfrm>
            <a:off x="264999" y="1096300"/>
            <a:ext cx="1821225" cy="2140100"/>
          </a:xfrm>
          <a:prstGeom prst="rect">
            <a:avLst/>
          </a:prstGeom>
          <a:noFill/>
          <a:ln>
            <a:noFill/>
          </a:ln>
        </p:spPr>
      </p:pic>
      <p:pic>
        <p:nvPicPr>
          <p:cNvPr id="2024" name="Google Shape;2024;p127"/>
          <p:cNvPicPr preferRelativeResize="0"/>
          <p:nvPr/>
        </p:nvPicPr>
        <p:blipFill>
          <a:blip r:embed="rId5">
            <a:alphaModFix/>
          </a:blip>
          <a:stretch>
            <a:fillRect/>
          </a:stretch>
        </p:blipFill>
        <p:spPr>
          <a:xfrm>
            <a:off x="5338625" y="807350"/>
            <a:ext cx="3300325" cy="3300326"/>
          </a:xfrm>
          <a:prstGeom prst="rect">
            <a:avLst/>
          </a:prstGeom>
          <a:noFill/>
          <a:ln>
            <a:noFill/>
          </a:ln>
        </p:spPr>
      </p:pic>
      <p:cxnSp>
        <p:nvCxnSpPr>
          <p:cNvPr id="2025" name="Google Shape;2025;p127"/>
          <p:cNvCxnSpPr/>
          <p:nvPr/>
        </p:nvCxnSpPr>
        <p:spPr>
          <a:xfrm flipH="1" rot="10800000">
            <a:off x="3891975" y="1590250"/>
            <a:ext cx="3160800" cy="2090700"/>
          </a:xfrm>
          <a:prstGeom prst="straightConnector1">
            <a:avLst/>
          </a:prstGeom>
          <a:noFill/>
          <a:ln cap="flat" cmpd="sng" w="9525">
            <a:solidFill>
              <a:srgbClr val="FF0000"/>
            </a:solidFill>
            <a:prstDash val="solid"/>
            <a:round/>
            <a:headEnd len="med" w="med" type="none"/>
            <a:tailEnd len="med" w="med" type="none"/>
          </a:ln>
        </p:spPr>
      </p:cxnSp>
      <p:cxnSp>
        <p:nvCxnSpPr>
          <p:cNvPr id="2026" name="Google Shape;2026;p127"/>
          <p:cNvCxnSpPr>
            <a:stCxn id="2022" idx="3"/>
            <a:endCxn id="2022" idx="3"/>
          </p:cNvCxnSpPr>
          <p:nvPr/>
        </p:nvCxnSpPr>
        <p:spPr>
          <a:xfrm>
            <a:off x="3943500" y="4073889"/>
            <a:ext cx="0" cy="0"/>
          </a:xfrm>
          <a:prstGeom prst="straightConnector1">
            <a:avLst/>
          </a:prstGeom>
          <a:noFill/>
          <a:ln cap="flat" cmpd="sng" w="9525">
            <a:solidFill>
              <a:schemeClr val="dk2"/>
            </a:solidFill>
            <a:prstDash val="solid"/>
            <a:round/>
            <a:headEnd len="med" w="med" type="none"/>
            <a:tailEnd len="med" w="med" type="none"/>
          </a:ln>
        </p:spPr>
      </p:cxnSp>
      <p:cxnSp>
        <p:nvCxnSpPr>
          <p:cNvPr id="2027" name="Google Shape;2027;p127"/>
          <p:cNvCxnSpPr/>
          <p:nvPr/>
        </p:nvCxnSpPr>
        <p:spPr>
          <a:xfrm flipH="1" rot="10800000">
            <a:off x="3842900" y="1673350"/>
            <a:ext cx="4122900" cy="2321700"/>
          </a:xfrm>
          <a:prstGeom prst="straightConnector1">
            <a:avLst/>
          </a:prstGeom>
          <a:noFill/>
          <a:ln cap="flat" cmpd="sng" w="9525">
            <a:solidFill>
              <a:srgbClr val="FF9900"/>
            </a:solidFill>
            <a:prstDash val="solid"/>
            <a:round/>
            <a:headEnd len="med" w="med" type="none"/>
            <a:tailEnd len="med" w="med" type="none"/>
          </a:ln>
        </p:spPr>
      </p:cxnSp>
      <p:sp>
        <p:nvSpPr>
          <p:cNvPr id="2028" name="Google Shape;2028;p127"/>
          <p:cNvSpPr/>
          <p:nvPr/>
        </p:nvSpPr>
        <p:spPr>
          <a:xfrm>
            <a:off x="6002375" y="1781575"/>
            <a:ext cx="328800" cy="2406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29" name="Google Shape;2029;p127"/>
          <p:cNvSpPr txBox="1"/>
          <p:nvPr/>
        </p:nvSpPr>
        <p:spPr>
          <a:xfrm>
            <a:off x="5682650" y="1590250"/>
            <a:ext cx="24045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To </a:t>
            </a:r>
            <a:r>
              <a:rPr lang="en" sz="900">
                <a:solidFill>
                  <a:srgbClr val="FF0000"/>
                </a:solidFill>
                <a:latin typeface="Calibri"/>
                <a:ea typeface="Calibri"/>
                <a:cs typeface="Calibri"/>
                <a:sym typeface="Calibri"/>
              </a:rPr>
              <a:t>Heart Scale</a:t>
            </a:r>
            <a:endParaRPr sz="900">
              <a:solidFill>
                <a:srgbClr val="FF0000"/>
              </a:solidFill>
              <a:latin typeface="Calibri"/>
              <a:ea typeface="Calibri"/>
              <a:cs typeface="Calibri"/>
              <a:sym typeface="Calibri"/>
            </a:endParaRPr>
          </a:p>
          <a:p>
            <a:pPr indent="0" lvl="0" marL="0" rtl="0" algn="l">
              <a:spcBef>
                <a:spcPts val="0"/>
              </a:spcBef>
              <a:spcAft>
                <a:spcPts val="0"/>
              </a:spcAft>
              <a:buNone/>
            </a:pPr>
            <a:r>
              <a:rPr lang="en" sz="900">
                <a:solidFill>
                  <a:srgbClr val="FF0000"/>
                </a:solidFill>
                <a:latin typeface="Calibri"/>
                <a:ea typeface="Calibri"/>
                <a:cs typeface="Calibri"/>
                <a:sym typeface="Calibri"/>
              </a:rPr>
              <a:t>And Yellow Shard</a:t>
            </a:r>
            <a:endParaRPr sz="900">
              <a:solidFill>
                <a:srgbClr val="FF0000"/>
              </a:solidFill>
              <a:latin typeface="Calibri"/>
              <a:ea typeface="Calibri"/>
              <a:cs typeface="Calibri"/>
              <a:sym typeface="Calibri"/>
            </a:endParaRPr>
          </a:p>
        </p:txBody>
      </p:sp>
      <p:sp>
        <p:nvSpPr>
          <p:cNvPr id="2030" name="Google Shape;2030;p127"/>
          <p:cNvSpPr txBox="1"/>
          <p:nvPr/>
        </p:nvSpPr>
        <p:spPr>
          <a:xfrm>
            <a:off x="2507950" y="1119000"/>
            <a:ext cx="2203800" cy="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Heart Scale</a:t>
            </a:r>
            <a:r>
              <a:rPr lang="en" sz="1300">
                <a:solidFill>
                  <a:schemeClr val="dk2"/>
                </a:solidFill>
                <a:latin typeface="Calibri"/>
                <a:ea typeface="Calibri"/>
                <a:cs typeface="Calibri"/>
                <a:sym typeface="Calibri"/>
              </a:rPr>
              <a:t>/Pearl/Iron/Yellow Shard - Dive at yellow circle, go north then east. Heart Scale in the dark circle. Resurface. Go South-West, Dive for Yellow Shard, Iron, and Pearl In the dark spots.</a:t>
            </a:r>
            <a:endParaRPr sz="1300">
              <a:solidFill>
                <a:schemeClr val="dk2"/>
              </a:solidFill>
              <a:latin typeface="Calibri"/>
              <a:ea typeface="Calibri"/>
              <a:cs typeface="Calibri"/>
              <a:sym typeface="Calibri"/>
            </a:endParaRPr>
          </a:p>
        </p:txBody>
      </p:sp>
      <p:sp>
        <p:nvSpPr>
          <p:cNvPr id="2031" name="Google Shape;2031;p127"/>
          <p:cNvSpPr/>
          <p:nvPr/>
        </p:nvSpPr>
        <p:spPr>
          <a:xfrm>
            <a:off x="5682649" y="1465183"/>
            <a:ext cx="815425" cy="871000"/>
          </a:xfrm>
          <a:custGeom>
            <a:rect b="b" l="l" r="r" t="t"/>
            <a:pathLst>
              <a:path extrusionOk="0" h="34840" w="32617">
                <a:moveTo>
                  <a:pt x="32617" y="681"/>
                </a:moveTo>
                <a:cubicBezTo>
                  <a:pt x="22537" y="-1562"/>
                  <a:pt x="9365" y="2039"/>
                  <a:pt x="3170" y="10300"/>
                </a:cubicBezTo>
                <a:cubicBezTo>
                  <a:pt x="-1743" y="16852"/>
                  <a:pt x="-567" y="28289"/>
                  <a:pt x="4348" y="34840"/>
                </a:cubicBezTo>
              </a:path>
            </a:pathLst>
          </a:custGeom>
          <a:noFill/>
          <a:ln cap="flat" cmpd="sng" w="9525">
            <a:solidFill>
              <a:srgbClr val="FFFF00"/>
            </a:solidFill>
            <a:prstDash val="solid"/>
            <a:round/>
            <a:headEnd len="med" w="med" type="none"/>
            <a:tailEnd len="med" w="med" type="none"/>
          </a:ln>
        </p:spPr>
      </p:sp>
      <p:cxnSp>
        <p:nvCxnSpPr>
          <p:cNvPr id="2032" name="Google Shape;2032;p127"/>
          <p:cNvCxnSpPr/>
          <p:nvPr/>
        </p:nvCxnSpPr>
        <p:spPr>
          <a:xfrm flipH="1" rot="10800000">
            <a:off x="3857625" y="1914000"/>
            <a:ext cx="2292000" cy="1933800"/>
          </a:xfrm>
          <a:prstGeom prst="straightConnector1">
            <a:avLst/>
          </a:prstGeom>
          <a:noFill/>
          <a:ln cap="flat" cmpd="sng" w="9525">
            <a:solidFill>
              <a:srgbClr val="FFFF00"/>
            </a:solidFill>
            <a:prstDash val="solid"/>
            <a:round/>
            <a:headEnd len="med" w="med" type="none"/>
            <a:tailEnd len="med" w="med" type="none"/>
          </a:ln>
        </p:spPr>
      </p:cxnSp>
      <p:cxnSp>
        <p:nvCxnSpPr>
          <p:cNvPr id="2033" name="Google Shape;2033;p127"/>
          <p:cNvCxnSpPr/>
          <p:nvPr/>
        </p:nvCxnSpPr>
        <p:spPr>
          <a:xfrm flipH="1" rot="10800000">
            <a:off x="3813450" y="1919050"/>
            <a:ext cx="2370600" cy="2267400"/>
          </a:xfrm>
          <a:prstGeom prst="straightConnector1">
            <a:avLst/>
          </a:prstGeom>
          <a:noFill/>
          <a:ln cap="flat" cmpd="sng" w="9525">
            <a:solidFill>
              <a:srgbClr val="FFFF00"/>
            </a:solidFill>
            <a:prstDash val="solid"/>
            <a:round/>
            <a:headEnd len="med" w="med" type="none"/>
            <a:tailEnd len="med" w="med" type="none"/>
          </a:ln>
        </p:spPr>
      </p:cxnSp>
      <p:cxnSp>
        <p:nvCxnSpPr>
          <p:cNvPr id="2034" name="Google Shape;2034;p127"/>
          <p:cNvCxnSpPr/>
          <p:nvPr/>
        </p:nvCxnSpPr>
        <p:spPr>
          <a:xfrm flipH="1" rot="10800000">
            <a:off x="3842900" y="1928925"/>
            <a:ext cx="2365500" cy="2419500"/>
          </a:xfrm>
          <a:prstGeom prst="straightConnector1">
            <a:avLst/>
          </a:prstGeom>
          <a:noFill/>
          <a:ln cap="flat" cmpd="sng" w="9525">
            <a:solidFill>
              <a:srgbClr val="FFFF00"/>
            </a:solidFill>
            <a:prstDash val="solid"/>
            <a:round/>
            <a:headEnd len="med" w="med" type="none"/>
            <a:tailEnd len="med" w="med" type="none"/>
          </a:ln>
        </p:spPr>
      </p:cxnSp>
      <p:cxnSp>
        <p:nvCxnSpPr>
          <p:cNvPr id="2035" name="Google Shape;2035;p127"/>
          <p:cNvCxnSpPr/>
          <p:nvPr/>
        </p:nvCxnSpPr>
        <p:spPr>
          <a:xfrm flipH="1" rot="10800000">
            <a:off x="3842900" y="1958125"/>
            <a:ext cx="2380500" cy="2517900"/>
          </a:xfrm>
          <a:prstGeom prst="straightConnector1">
            <a:avLst/>
          </a:prstGeom>
          <a:noFill/>
          <a:ln cap="flat" cmpd="sng" w="9525">
            <a:solidFill>
              <a:srgbClr val="FFFF00"/>
            </a:solidFill>
            <a:prstDash val="solid"/>
            <a:round/>
            <a:headEnd len="med" w="med" type="none"/>
            <a:tailEnd len="med" w="med" type="none"/>
          </a:ln>
        </p:spPr>
      </p:cxnSp>
      <p:sp>
        <p:nvSpPr>
          <p:cNvPr id="2036" name="Google Shape;2036;p127"/>
          <p:cNvSpPr/>
          <p:nvPr/>
        </p:nvSpPr>
        <p:spPr>
          <a:xfrm>
            <a:off x="5496875" y="3435550"/>
            <a:ext cx="540000" cy="4122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37" name="Google Shape;2037;p127"/>
          <p:cNvSpPr txBox="1"/>
          <p:nvPr/>
        </p:nvSpPr>
        <p:spPr>
          <a:xfrm>
            <a:off x="5413113" y="3401225"/>
            <a:ext cx="13545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Blue Shard</a:t>
            </a:r>
            <a:endParaRPr sz="1000">
              <a:solidFill>
                <a:schemeClr val="dk1"/>
              </a:solidFill>
              <a:latin typeface="Calibri"/>
              <a:ea typeface="Calibri"/>
              <a:cs typeface="Calibri"/>
              <a:sym typeface="Calibri"/>
            </a:endParaRPr>
          </a:p>
        </p:txBody>
      </p:sp>
      <p:cxnSp>
        <p:nvCxnSpPr>
          <p:cNvPr id="2038" name="Google Shape;2038;p127"/>
          <p:cNvCxnSpPr/>
          <p:nvPr/>
        </p:nvCxnSpPr>
        <p:spPr>
          <a:xfrm flipH="1" rot="10800000">
            <a:off x="3852725" y="3656325"/>
            <a:ext cx="1894500" cy="1128900"/>
          </a:xfrm>
          <a:prstGeom prst="straightConnector1">
            <a:avLst/>
          </a:prstGeom>
          <a:noFill/>
          <a:ln cap="flat" cmpd="sng" w="9525">
            <a:solidFill>
              <a:srgbClr val="00FFFF"/>
            </a:solidFill>
            <a:prstDash val="solid"/>
            <a:round/>
            <a:headEnd len="med" w="med" type="none"/>
            <a:tailEnd len="med" w="med" type="none"/>
          </a:ln>
        </p:spPr>
      </p:cxnSp>
      <p:cxnSp>
        <p:nvCxnSpPr>
          <p:cNvPr id="2039" name="Google Shape;2039;p127"/>
          <p:cNvCxnSpPr/>
          <p:nvPr/>
        </p:nvCxnSpPr>
        <p:spPr>
          <a:xfrm flipH="1" rot="10800000">
            <a:off x="3877250" y="3371650"/>
            <a:ext cx="4137300" cy="1251600"/>
          </a:xfrm>
          <a:prstGeom prst="straightConnector1">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128"/>
          <p:cNvSpPr txBox="1"/>
          <p:nvPr>
            <p:ph type="title"/>
          </p:nvPr>
        </p:nvSpPr>
        <p:spPr>
          <a:xfrm>
            <a:off x="151675" y="114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127 South of Mossdeep</a:t>
            </a:r>
            <a:endParaRPr/>
          </a:p>
        </p:txBody>
      </p:sp>
      <p:sp>
        <p:nvSpPr>
          <p:cNvPr id="2045" name="Google Shape;2045;p128"/>
          <p:cNvSpPr txBox="1"/>
          <p:nvPr>
            <p:ph idx="1" type="body"/>
          </p:nvPr>
        </p:nvSpPr>
        <p:spPr>
          <a:xfrm>
            <a:off x="274375" y="709775"/>
            <a:ext cx="4643400" cy="2448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Surf, Dive required</a:t>
            </a:r>
            <a:endParaRPr sz="1200"/>
          </a:p>
          <a:p>
            <a:pPr indent="-304800" lvl="0" marL="457200" rtl="0" algn="l">
              <a:spcBef>
                <a:spcPts val="0"/>
              </a:spcBef>
              <a:spcAft>
                <a:spcPts val="0"/>
              </a:spcAft>
              <a:buSzPts val="1200"/>
              <a:buChar char="-"/>
            </a:pPr>
            <a:r>
              <a:rPr lang="en" sz="1200"/>
              <a:t>Dive on the spots where the lines end for each item. Look around for the rocks. The lines are pointing very close to them.</a:t>
            </a:r>
            <a:endParaRPr sz="1200"/>
          </a:p>
          <a:p>
            <a:pPr indent="-304800" lvl="0" marL="457200" rtl="0" algn="l">
              <a:spcBef>
                <a:spcPts val="0"/>
              </a:spcBef>
              <a:spcAft>
                <a:spcPts val="0"/>
              </a:spcAft>
              <a:buSzPts val="1200"/>
              <a:buChar char="-"/>
            </a:pPr>
            <a:r>
              <a:rPr lang="en" sz="1200"/>
              <a:t>I don’t think I need to list every swimmer. They suck and there’s a lot.</a:t>
            </a:r>
            <a:endParaRPr sz="1200"/>
          </a:p>
          <a:p>
            <a:pPr indent="-304800" lvl="0" marL="457200" rtl="0" algn="l">
              <a:spcBef>
                <a:spcPts val="0"/>
              </a:spcBef>
              <a:spcAft>
                <a:spcPts val="0"/>
              </a:spcAft>
              <a:buSzPts val="1200"/>
              <a:buChar char="-"/>
            </a:pPr>
            <a:r>
              <a:rPr b="1" lang="en" sz="1200"/>
              <a:t>When you get the rare candy, either talk to the trainer on the left or initiate the double battle on the tile right next to her; or else you can’t get through and will have to reset the route.</a:t>
            </a:r>
            <a:endParaRPr b="1" sz="1200"/>
          </a:p>
          <a:p>
            <a:pPr indent="-304800" lvl="0" marL="457200" rtl="0" algn="l">
              <a:spcBef>
                <a:spcPts val="0"/>
              </a:spcBef>
              <a:spcAft>
                <a:spcPts val="0"/>
              </a:spcAft>
              <a:buSzPts val="1200"/>
              <a:buChar char="-"/>
            </a:pPr>
            <a:r>
              <a:rPr b="1" lang="en" sz="1200" u="sng"/>
              <a:t>There are no new pokemon on this route</a:t>
            </a:r>
            <a:endParaRPr b="1" sz="1200" u="sng"/>
          </a:p>
        </p:txBody>
      </p:sp>
      <p:pic>
        <p:nvPicPr>
          <p:cNvPr id="2046" name="Google Shape;2046;p128"/>
          <p:cNvPicPr preferRelativeResize="0"/>
          <p:nvPr/>
        </p:nvPicPr>
        <p:blipFill rotWithShape="1">
          <a:blip r:embed="rId3">
            <a:alphaModFix/>
          </a:blip>
          <a:srcRect b="0" l="0" r="537" t="0"/>
          <a:stretch/>
        </p:blipFill>
        <p:spPr>
          <a:xfrm>
            <a:off x="274375" y="2703225"/>
            <a:ext cx="4422500" cy="1030450"/>
          </a:xfrm>
          <a:prstGeom prst="rect">
            <a:avLst/>
          </a:prstGeom>
          <a:noFill/>
          <a:ln>
            <a:noFill/>
          </a:ln>
        </p:spPr>
      </p:pic>
      <p:pic>
        <p:nvPicPr>
          <p:cNvPr id="2047" name="Google Shape;2047;p128"/>
          <p:cNvPicPr preferRelativeResize="0"/>
          <p:nvPr/>
        </p:nvPicPr>
        <p:blipFill>
          <a:blip r:embed="rId4">
            <a:alphaModFix/>
          </a:blip>
          <a:stretch>
            <a:fillRect/>
          </a:stretch>
        </p:blipFill>
        <p:spPr>
          <a:xfrm>
            <a:off x="240025" y="3954525"/>
            <a:ext cx="4618826" cy="933775"/>
          </a:xfrm>
          <a:prstGeom prst="rect">
            <a:avLst/>
          </a:prstGeom>
          <a:noFill/>
          <a:ln>
            <a:noFill/>
          </a:ln>
        </p:spPr>
      </p:pic>
      <p:sp>
        <p:nvSpPr>
          <p:cNvPr id="2048" name="Google Shape;2048;p128"/>
          <p:cNvSpPr txBox="1"/>
          <p:nvPr/>
        </p:nvSpPr>
        <p:spPr>
          <a:xfrm>
            <a:off x="520250" y="3669813"/>
            <a:ext cx="31704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2"/>
                </a:solidFill>
                <a:latin typeface="Calibri"/>
                <a:ea typeface="Calibri"/>
                <a:cs typeface="Calibri"/>
                <a:sym typeface="Calibri"/>
              </a:rPr>
              <a:t>Underwater Items below</a:t>
            </a:r>
            <a:endParaRPr sz="1300" u="sng">
              <a:solidFill>
                <a:schemeClr val="dk2"/>
              </a:solidFill>
              <a:latin typeface="Calibri"/>
              <a:ea typeface="Calibri"/>
              <a:cs typeface="Calibri"/>
              <a:sym typeface="Calibri"/>
            </a:endParaRPr>
          </a:p>
        </p:txBody>
      </p:sp>
      <p:pic>
        <p:nvPicPr>
          <p:cNvPr id="2049" name="Google Shape;2049;p128"/>
          <p:cNvPicPr preferRelativeResize="0"/>
          <p:nvPr/>
        </p:nvPicPr>
        <p:blipFill>
          <a:blip r:embed="rId5">
            <a:alphaModFix/>
          </a:blip>
          <a:stretch>
            <a:fillRect/>
          </a:stretch>
        </p:blipFill>
        <p:spPr>
          <a:xfrm>
            <a:off x="5138849" y="966874"/>
            <a:ext cx="3371475" cy="3371475"/>
          </a:xfrm>
          <a:prstGeom prst="rect">
            <a:avLst/>
          </a:prstGeom>
          <a:noFill/>
          <a:ln>
            <a:noFill/>
          </a:ln>
        </p:spPr>
      </p:pic>
      <p:cxnSp>
        <p:nvCxnSpPr>
          <p:cNvPr id="2050" name="Google Shape;2050;p128"/>
          <p:cNvCxnSpPr/>
          <p:nvPr/>
        </p:nvCxnSpPr>
        <p:spPr>
          <a:xfrm flipH="1" rot="10800000">
            <a:off x="4476025" y="1276125"/>
            <a:ext cx="1251600" cy="1707900"/>
          </a:xfrm>
          <a:prstGeom prst="straightConnector1">
            <a:avLst/>
          </a:prstGeom>
          <a:noFill/>
          <a:ln cap="flat" cmpd="sng" w="9525">
            <a:solidFill>
              <a:srgbClr val="FF9900"/>
            </a:solidFill>
            <a:prstDash val="solid"/>
            <a:round/>
            <a:headEnd len="med" w="med" type="none"/>
            <a:tailEnd len="med" w="med" type="none"/>
          </a:ln>
        </p:spPr>
      </p:cxnSp>
      <p:cxnSp>
        <p:nvCxnSpPr>
          <p:cNvPr id="2051" name="Google Shape;2051;p128"/>
          <p:cNvCxnSpPr/>
          <p:nvPr/>
        </p:nvCxnSpPr>
        <p:spPr>
          <a:xfrm flipH="1" rot="10800000">
            <a:off x="4358225" y="1821000"/>
            <a:ext cx="1359600" cy="1398600"/>
          </a:xfrm>
          <a:prstGeom prst="straightConnector1">
            <a:avLst/>
          </a:prstGeom>
          <a:noFill/>
          <a:ln cap="flat" cmpd="sng" w="9525">
            <a:solidFill>
              <a:srgbClr val="00FFFF"/>
            </a:solidFill>
            <a:prstDash val="solid"/>
            <a:round/>
            <a:headEnd len="med" w="med" type="none"/>
            <a:tailEnd len="med" w="med" type="none"/>
          </a:ln>
        </p:spPr>
      </p:cxnSp>
      <p:cxnSp>
        <p:nvCxnSpPr>
          <p:cNvPr id="2052" name="Google Shape;2052;p128"/>
          <p:cNvCxnSpPr/>
          <p:nvPr/>
        </p:nvCxnSpPr>
        <p:spPr>
          <a:xfrm flipH="1" rot="10800000">
            <a:off x="4770500" y="2694400"/>
            <a:ext cx="908100" cy="1526400"/>
          </a:xfrm>
          <a:prstGeom prst="straightConnector1">
            <a:avLst/>
          </a:prstGeom>
          <a:noFill/>
          <a:ln cap="flat" cmpd="sng" w="9525">
            <a:solidFill>
              <a:srgbClr val="FF0000"/>
            </a:solidFill>
            <a:prstDash val="solid"/>
            <a:round/>
            <a:headEnd len="med" w="med" type="none"/>
            <a:tailEnd len="med" w="med" type="none"/>
          </a:ln>
        </p:spPr>
      </p:cxnSp>
      <p:cxnSp>
        <p:nvCxnSpPr>
          <p:cNvPr id="2053" name="Google Shape;2053;p128"/>
          <p:cNvCxnSpPr/>
          <p:nvPr/>
        </p:nvCxnSpPr>
        <p:spPr>
          <a:xfrm flipH="1" rot="10800000">
            <a:off x="4745950" y="3985250"/>
            <a:ext cx="1786500" cy="451500"/>
          </a:xfrm>
          <a:prstGeom prst="straightConnector1">
            <a:avLst/>
          </a:prstGeom>
          <a:noFill/>
          <a:ln cap="flat" cmpd="sng" w="9525">
            <a:solidFill>
              <a:srgbClr val="FF00FF"/>
            </a:solidFill>
            <a:prstDash val="solid"/>
            <a:round/>
            <a:headEnd len="med" w="med" type="none"/>
            <a:tailEnd len="med" w="med" type="none"/>
          </a:ln>
        </p:spPr>
      </p:cxnSp>
      <p:cxnSp>
        <p:nvCxnSpPr>
          <p:cNvPr id="2054" name="Google Shape;2054;p128"/>
          <p:cNvCxnSpPr/>
          <p:nvPr/>
        </p:nvCxnSpPr>
        <p:spPr>
          <a:xfrm flipH="1" rot="10800000">
            <a:off x="4549650" y="2640575"/>
            <a:ext cx="3317700" cy="878400"/>
          </a:xfrm>
          <a:prstGeom prst="straightConnector1">
            <a:avLst/>
          </a:prstGeom>
          <a:noFill/>
          <a:ln cap="flat" cmpd="sng" w="9525">
            <a:solidFill>
              <a:srgbClr val="00FF00"/>
            </a:solidFill>
            <a:prstDash val="solid"/>
            <a:round/>
            <a:headEnd len="med" w="med" type="none"/>
            <a:tailEnd len="med" w="med" type="none"/>
          </a:ln>
        </p:spPr>
      </p:cxnSp>
      <p:sp>
        <p:nvSpPr>
          <p:cNvPr id="2055" name="Google Shape;2055;p128"/>
          <p:cNvSpPr/>
          <p:nvPr/>
        </p:nvSpPr>
        <p:spPr>
          <a:xfrm>
            <a:off x="7906650" y="3185250"/>
            <a:ext cx="279900" cy="2994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Calibri"/>
              <a:ea typeface="Calibri"/>
              <a:cs typeface="Calibri"/>
              <a:sym typeface="Calibri"/>
            </a:endParaRPr>
          </a:p>
        </p:txBody>
      </p:sp>
      <p:sp>
        <p:nvSpPr>
          <p:cNvPr id="2056" name="Google Shape;2056;p128"/>
          <p:cNvSpPr txBox="1"/>
          <p:nvPr/>
        </p:nvSpPr>
        <p:spPr>
          <a:xfrm>
            <a:off x="7706450" y="3084600"/>
            <a:ext cx="11682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Calibri"/>
                <a:ea typeface="Calibri"/>
                <a:cs typeface="Calibri"/>
                <a:sym typeface="Calibri"/>
              </a:rPr>
              <a:t>To Carbos…</a:t>
            </a:r>
            <a:endParaRPr sz="1000">
              <a:solidFill>
                <a:srgbClr val="FFFFFF"/>
              </a:solidFill>
              <a:latin typeface="Calibri"/>
              <a:ea typeface="Calibri"/>
              <a:cs typeface="Calibri"/>
              <a:sym typeface="Calibri"/>
            </a:endParaRPr>
          </a:p>
        </p:txBody>
      </p:sp>
      <p:cxnSp>
        <p:nvCxnSpPr>
          <p:cNvPr id="2057" name="Google Shape;2057;p128"/>
          <p:cNvCxnSpPr/>
          <p:nvPr/>
        </p:nvCxnSpPr>
        <p:spPr>
          <a:xfrm flipH="1" rot="10800000">
            <a:off x="4780325" y="2596275"/>
            <a:ext cx="2498100" cy="2031900"/>
          </a:xfrm>
          <a:prstGeom prst="straightConnector1">
            <a:avLst/>
          </a:prstGeom>
          <a:noFill/>
          <a:ln cap="flat" cmpd="sng" w="9525">
            <a:solidFill>
              <a:srgbClr val="FFFF00"/>
            </a:solidFill>
            <a:prstDash val="solid"/>
            <a:round/>
            <a:headEnd len="med" w="med" type="none"/>
            <a:tailEnd len="med" w="med" type="none"/>
          </a:ln>
        </p:spPr>
      </p:cxnSp>
      <p:cxnSp>
        <p:nvCxnSpPr>
          <p:cNvPr id="2058" name="Google Shape;2058;p128"/>
          <p:cNvCxnSpPr/>
          <p:nvPr/>
        </p:nvCxnSpPr>
        <p:spPr>
          <a:xfrm flipH="1" rot="10800000">
            <a:off x="4785225" y="1742250"/>
            <a:ext cx="3386400" cy="3052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129"/>
          <p:cNvSpPr txBox="1"/>
          <p:nvPr>
            <p:ph type="title"/>
          </p:nvPr>
        </p:nvSpPr>
        <p:spPr>
          <a:xfrm>
            <a:off x="146750" y="138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128</a:t>
            </a:r>
            <a:endParaRPr/>
          </a:p>
        </p:txBody>
      </p:sp>
      <p:sp>
        <p:nvSpPr>
          <p:cNvPr id="2064" name="Google Shape;2064;p1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5" name="Google Shape;2065;p129"/>
          <p:cNvPicPr preferRelativeResize="0"/>
          <p:nvPr/>
        </p:nvPicPr>
        <p:blipFill>
          <a:blip r:embed="rId3">
            <a:alphaModFix/>
          </a:blip>
          <a:stretch>
            <a:fillRect/>
          </a:stretch>
        </p:blipFill>
        <p:spPr>
          <a:xfrm>
            <a:off x="352900" y="3271050"/>
            <a:ext cx="4407774" cy="702425"/>
          </a:xfrm>
          <a:prstGeom prst="rect">
            <a:avLst/>
          </a:prstGeom>
          <a:noFill/>
          <a:ln>
            <a:noFill/>
          </a:ln>
        </p:spPr>
      </p:pic>
      <p:pic>
        <p:nvPicPr>
          <p:cNvPr id="2066" name="Google Shape;2066;p129"/>
          <p:cNvPicPr preferRelativeResize="0"/>
          <p:nvPr/>
        </p:nvPicPr>
        <p:blipFill rotWithShape="1">
          <a:blip r:embed="rId4">
            <a:alphaModFix/>
          </a:blip>
          <a:srcRect b="5024" l="0" r="0" t="0"/>
          <a:stretch/>
        </p:blipFill>
        <p:spPr>
          <a:xfrm>
            <a:off x="319025" y="4022725"/>
            <a:ext cx="4530000" cy="875425"/>
          </a:xfrm>
          <a:prstGeom prst="rect">
            <a:avLst/>
          </a:prstGeom>
          <a:noFill/>
          <a:ln>
            <a:noFill/>
          </a:ln>
        </p:spPr>
      </p:pic>
      <p:pic>
        <p:nvPicPr>
          <p:cNvPr id="2067" name="Google Shape;2067;p129"/>
          <p:cNvPicPr preferRelativeResize="0"/>
          <p:nvPr/>
        </p:nvPicPr>
        <p:blipFill>
          <a:blip r:embed="rId5">
            <a:alphaModFix/>
          </a:blip>
          <a:stretch>
            <a:fillRect/>
          </a:stretch>
        </p:blipFill>
        <p:spPr>
          <a:xfrm>
            <a:off x="464725" y="731275"/>
            <a:ext cx="2018701" cy="2490525"/>
          </a:xfrm>
          <a:prstGeom prst="rect">
            <a:avLst/>
          </a:prstGeom>
          <a:noFill/>
          <a:ln>
            <a:noFill/>
          </a:ln>
        </p:spPr>
      </p:pic>
      <p:sp>
        <p:nvSpPr>
          <p:cNvPr id="2068" name="Google Shape;2068;p129"/>
          <p:cNvSpPr/>
          <p:nvPr/>
        </p:nvSpPr>
        <p:spPr>
          <a:xfrm>
            <a:off x="487719" y="2809858"/>
            <a:ext cx="2011800" cy="264125"/>
          </a:xfrm>
          <a:custGeom>
            <a:rect b="b" l="l" r="r" t="t"/>
            <a:pathLst>
              <a:path extrusionOk="0" h="10565" w="80472">
                <a:moveTo>
                  <a:pt x="9939" y="2059"/>
                </a:moveTo>
                <a:cubicBezTo>
                  <a:pt x="26043" y="-1175"/>
                  <a:pt x="42901" y="-54"/>
                  <a:pt x="59214" y="1862"/>
                </a:cubicBezTo>
                <a:cubicBezTo>
                  <a:pt x="66341" y="2699"/>
                  <a:pt x="81304" y="-1529"/>
                  <a:pt x="80416" y="5592"/>
                </a:cubicBezTo>
                <a:cubicBezTo>
                  <a:pt x="79911" y="9642"/>
                  <a:pt x="72701" y="8561"/>
                  <a:pt x="68637" y="8930"/>
                </a:cubicBezTo>
                <a:cubicBezTo>
                  <a:pt x="59641" y="9746"/>
                  <a:pt x="50541" y="10336"/>
                  <a:pt x="41546" y="9519"/>
                </a:cubicBezTo>
                <a:cubicBezTo>
                  <a:pt x="31767" y="8631"/>
                  <a:pt x="21869" y="11280"/>
                  <a:pt x="12098" y="10304"/>
                </a:cubicBezTo>
                <a:cubicBezTo>
                  <a:pt x="8221" y="9917"/>
                  <a:pt x="3082" y="11664"/>
                  <a:pt x="515" y="8733"/>
                </a:cubicBezTo>
                <a:cubicBezTo>
                  <a:pt x="-2188" y="5647"/>
                  <a:pt x="6622" y="1862"/>
                  <a:pt x="10724" y="1862"/>
                </a:cubicBezTo>
              </a:path>
            </a:pathLst>
          </a:custGeom>
          <a:noFill/>
          <a:ln cap="flat" cmpd="sng" w="9525">
            <a:solidFill>
              <a:srgbClr val="FF0000"/>
            </a:solidFill>
            <a:prstDash val="solid"/>
            <a:round/>
            <a:headEnd len="med" w="med" type="none"/>
            <a:tailEnd len="med" w="med" type="none"/>
          </a:ln>
        </p:spPr>
      </p:sp>
      <p:sp>
        <p:nvSpPr>
          <p:cNvPr id="2069" name="Google Shape;2069;p129"/>
          <p:cNvSpPr/>
          <p:nvPr/>
        </p:nvSpPr>
        <p:spPr>
          <a:xfrm>
            <a:off x="448474" y="2417929"/>
            <a:ext cx="2017175" cy="275800"/>
          </a:xfrm>
          <a:custGeom>
            <a:rect b="b" l="l" r="r" t="t"/>
            <a:pathLst>
              <a:path extrusionOk="0" h="11032" w="80687">
                <a:moveTo>
                  <a:pt x="8367" y="3208"/>
                </a:moveTo>
                <a:cubicBezTo>
                  <a:pt x="24472" y="3208"/>
                  <a:pt x="40556" y="1834"/>
                  <a:pt x="56661" y="1834"/>
                </a:cubicBezTo>
                <a:cubicBezTo>
                  <a:pt x="64690" y="1834"/>
                  <a:pt x="79726" y="-3594"/>
                  <a:pt x="80612" y="4386"/>
                </a:cubicBezTo>
                <a:cubicBezTo>
                  <a:pt x="81818" y="15250"/>
                  <a:pt x="59151" y="9490"/>
                  <a:pt x="48220" y="9490"/>
                </a:cubicBezTo>
                <a:cubicBezTo>
                  <a:pt x="37161" y="9490"/>
                  <a:pt x="26101" y="9490"/>
                  <a:pt x="15042" y="9490"/>
                </a:cubicBezTo>
                <a:cubicBezTo>
                  <a:pt x="10193" y="9490"/>
                  <a:pt x="3945" y="12133"/>
                  <a:pt x="515" y="8705"/>
                </a:cubicBezTo>
                <a:cubicBezTo>
                  <a:pt x="-1122" y="7070"/>
                  <a:pt x="1608" y="3181"/>
                  <a:pt x="3852" y="2619"/>
                </a:cubicBezTo>
                <a:cubicBezTo>
                  <a:pt x="7600" y="1681"/>
                  <a:pt x="11687" y="3163"/>
                  <a:pt x="15435" y="2227"/>
                </a:cubicBezTo>
              </a:path>
            </a:pathLst>
          </a:custGeom>
          <a:noFill/>
          <a:ln cap="flat" cmpd="sng" w="9525">
            <a:solidFill>
              <a:srgbClr val="FF0000"/>
            </a:solidFill>
            <a:prstDash val="solid"/>
            <a:round/>
            <a:headEnd len="med" w="med" type="none"/>
            <a:tailEnd len="med" w="med" type="none"/>
          </a:ln>
        </p:spPr>
      </p:sp>
      <p:pic>
        <p:nvPicPr>
          <p:cNvPr id="2070" name="Google Shape;2070;p129"/>
          <p:cNvPicPr preferRelativeResize="0"/>
          <p:nvPr/>
        </p:nvPicPr>
        <p:blipFill>
          <a:blip r:embed="rId6">
            <a:alphaModFix/>
          </a:blip>
          <a:stretch>
            <a:fillRect/>
          </a:stretch>
        </p:blipFill>
        <p:spPr>
          <a:xfrm>
            <a:off x="2766451" y="577472"/>
            <a:ext cx="5640824" cy="1882625"/>
          </a:xfrm>
          <a:prstGeom prst="rect">
            <a:avLst/>
          </a:prstGeom>
          <a:noFill/>
          <a:ln>
            <a:noFill/>
          </a:ln>
        </p:spPr>
      </p:pic>
      <p:cxnSp>
        <p:nvCxnSpPr>
          <p:cNvPr id="2071" name="Google Shape;2071;p129"/>
          <p:cNvCxnSpPr/>
          <p:nvPr/>
        </p:nvCxnSpPr>
        <p:spPr>
          <a:xfrm rot="10800000">
            <a:off x="4574275" y="1482150"/>
            <a:ext cx="181500" cy="3136200"/>
          </a:xfrm>
          <a:prstGeom prst="straightConnector1">
            <a:avLst/>
          </a:prstGeom>
          <a:noFill/>
          <a:ln cap="flat" cmpd="sng" w="9525">
            <a:solidFill>
              <a:srgbClr val="FF0000"/>
            </a:solidFill>
            <a:prstDash val="solid"/>
            <a:round/>
            <a:headEnd len="med" w="med" type="none"/>
            <a:tailEnd len="med" w="med" type="none"/>
          </a:ln>
        </p:spPr>
      </p:cxnSp>
      <p:cxnSp>
        <p:nvCxnSpPr>
          <p:cNvPr id="2072" name="Google Shape;2072;p129"/>
          <p:cNvCxnSpPr/>
          <p:nvPr/>
        </p:nvCxnSpPr>
        <p:spPr>
          <a:xfrm flipH="1" rot="10800000">
            <a:off x="4426950" y="1045350"/>
            <a:ext cx="662700" cy="2522700"/>
          </a:xfrm>
          <a:prstGeom prst="straightConnector1">
            <a:avLst/>
          </a:prstGeom>
          <a:noFill/>
          <a:ln cap="flat" cmpd="sng" w="9525">
            <a:solidFill>
              <a:srgbClr val="00FF00"/>
            </a:solidFill>
            <a:prstDash val="solid"/>
            <a:round/>
            <a:headEnd len="med" w="med" type="none"/>
            <a:tailEnd len="med" w="med" type="none"/>
          </a:ln>
        </p:spPr>
      </p:cxnSp>
      <p:cxnSp>
        <p:nvCxnSpPr>
          <p:cNvPr id="2073" name="Google Shape;2073;p129"/>
          <p:cNvCxnSpPr/>
          <p:nvPr/>
        </p:nvCxnSpPr>
        <p:spPr>
          <a:xfrm rot="10800000">
            <a:off x="4255175" y="2159600"/>
            <a:ext cx="260100" cy="1437900"/>
          </a:xfrm>
          <a:prstGeom prst="straightConnector1">
            <a:avLst/>
          </a:prstGeom>
          <a:noFill/>
          <a:ln cap="flat" cmpd="sng" w="9525">
            <a:solidFill>
              <a:srgbClr val="00FF00"/>
            </a:solidFill>
            <a:prstDash val="solid"/>
            <a:round/>
            <a:headEnd len="med" w="med" type="none"/>
            <a:tailEnd len="med" w="med" type="none"/>
          </a:ln>
        </p:spPr>
      </p:cxnSp>
      <p:sp>
        <p:nvSpPr>
          <p:cNvPr id="2074" name="Google Shape;2074;p129"/>
          <p:cNvSpPr txBox="1"/>
          <p:nvPr/>
        </p:nvSpPr>
        <p:spPr>
          <a:xfrm>
            <a:off x="5472325" y="2925125"/>
            <a:ext cx="2419500" cy="5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 looked everywhere. There is no 3rd heart scale. I don’t know what it’s talking about. I even used the itemfinder absolutely everywhere. No detection. I only found 2. The one I can’t find is the one supposedly on the west side of the ring shaped island. </a:t>
            </a:r>
            <a:endParaRPr sz="1300">
              <a:solidFill>
                <a:schemeClr val="dk2"/>
              </a:solidFill>
              <a:latin typeface="Calibri"/>
              <a:ea typeface="Calibri"/>
              <a:cs typeface="Calibri"/>
              <a:sym typeface="Calibri"/>
            </a:endParaRPr>
          </a:p>
        </p:txBody>
      </p:sp>
      <p:cxnSp>
        <p:nvCxnSpPr>
          <p:cNvPr id="2075" name="Google Shape;2075;p129"/>
          <p:cNvCxnSpPr/>
          <p:nvPr/>
        </p:nvCxnSpPr>
        <p:spPr>
          <a:xfrm flipH="1" rot="10800000">
            <a:off x="4745950" y="1438025"/>
            <a:ext cx="1290900" cy="3342300"/>
          </a:xfrm>
          <a:prstGeom prst="straightConnector1">
            <a:avLst/>
          </a:prstGeom>
          <a:noFill/>
          <a:ln cap="flat" cmpd="sng" w="9525">
            <a:solidFill>
              <a:srgbClr val="FF00FF"/>
            </a:solidFill>
            <a:prstDash val="solid"/>
            <a:round/>
            <a:headEnd len="med" w="med" type="none"/>
            <a:tailEnd len="med" w="med" type="none"/>
          </a:ln>
        </p:spPr>
      </p:cxnSp>
      <p:sp>
        <p:nvSpPr>
          <p:cNvPr id="2076" name="Google Shape;2076;p129"/>
          <p:cNvSpPr/>
          <p:nvPr/>
        </p:nvSpPr>
        <p:spPr>
          <a:xfrm>
            <a:off x="4039200" y="1045350"/>
            <a:ext cx="505500" cy="77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77" name="Google Shape;2077;p129"/>
          <p:cNvSpPr txBox="1"/>
          <p:nvPr/>
        </p:nvSpPr>
        <p:spPr>
          <a:xfrm>
            <a:off x="4183950" y="976675"/>
            <a:ext cx="2160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a:t>
            </a:r>
            <a:endParaRPr sz="1000">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130"/>
          <p:cNvSpPr txBox="1"/>
          <p:nvPr>
            <p:ph type="title"/>
          </p:nvPr>
        </p:nvSpPr>
        <p:spPr>
          <a:xfrm>
            <a:off x="171300" y="65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129</a:t>
            </a:r>
            <a:endParaRPr/>
          </a:p>
        </p:txBody>
      </p:sp>
      <p:sp>
        <p:nvSpPr>
          <p:cNvPr id="2083" name="Google Shape;2083;p130"/>
          <p:cNvSpPr txBox="1"/>
          <p:nvPr>
            <p:ph idx="1" type="body"/>
          </p:nvPr>
        </p:nvSpPr>
        <p:spPr>
          <a:xfrm>
            <a:off x="583575" y="12545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Nothing here just trainers. Go west to route 130.</a:t>
            </a:r>
            <a:endParaRPr/>
          </a:p>
        </p:txBody>
      </p:sp>
      <p:pic>
        <p:nvPicPr>
          <p:cNvPr id="2084" name="Google Shape;2084;p130"/>
          <p:cNvPicPr preferRelativeResize="0"/>
          <p:nvPr/>
        </p:nvPicPr>
        <p:blipFill>
          <a:blip r:embed="rId3">
            <a:alphaModFix/>
          </a:blip>
          <a:stretch>
            <a:fillRect/>
          </a:stretch>
        </p:blipFill>
        <p:spPr>
          <a:xfrm>
            <a:off x="4572003" y="941300"/>
            <a:ext cx="2801825" cy="37447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131"/>
          <p:cNvSpPr txBox="1"/>
          <p:nvPr>
            <p:ph type="title"/>
          </p:nvPr>
        </p:nvSpPr>
        <p:spPr>
          <a:xfrm>
            <a:off x="151675" y="143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130</a:t>
            </a:r>
            <a:endParaRPr/>
          </a:p>
        </p:txBody>
      </p:sp>
      <p:sp>
        <p:nvSpPr>
          <p:cNvPr id="2090" name="Google Shape;2090;p131"/>
          <p:cNvSpPr txBox="1"/>
          <p:nvPr>
            <p:ph idx="1" type="body"/>
          </p:nvPr>
        </p:nvSpPr>
        <p:spPr>
          <a:xfrm>
            <a:off x="470675" y="8422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Nothing here either. </a:t>
            </a:r>
            <a:endParaRPr/>
          </a:p>
          <a:p>
            <a:pPr indent="0" lvl="0" marL="0" rtl="0" algn="l">
              <a:spcBef>
                <a:spcPts val="1200"/>
              </a:spcBef>
              <a:spcAft>
                <a:spcPts val="1200"/>
              </a:spcAft>
              <a:buNone/>
            </a:pPr>
            <a:r>
              <a:rPr lang="en"/>
              <a:t>Unless you are literally the luckiest human being alive. It’s a 1 in 65,000 some odd chance of having Mirage Island appear on Route 130 on your save file. The Liechi Berry that is there is a pretty insane item though. Other than that, all can do there is catch wild Wynaut.</a:t>
            </a:r>
            <a:endParaRPr/>
          </a:p>
        </p:txBody>
      </p:sp>
      <p:pic>
        <p:nvPicPr>
          <p:cNvPr id="2091" name="Google Shape;2091;p131"/>
          <p:cNvPicPr preferRelativeResize="0"/>
          <p:nvPr/>
        </p:nvPicPr>
        <p:blipFill>
          <a:blip r:embed="rId3">
            <a:alphaModFix/>
          </a:blip>
          <a:stretch>
            <a:fillRect/>
          </a:stretch>
        </p:blipFill>
        <p:spPr>
          <a:xfrm>
            <a:off x="654850" y="2357950"/>
            <a:ext cx="4457700" cy="110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329800" y="356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Mudkip Manip</a:t>
            </a:r>
            <a:endParaRPr/>
          </a:p>
        </p:txBody>
      </p:sp>
      <p:sp>
        <p:nvSpPr>
          <p:cNvPr id="201" name="Google Shape;201;p24"/>
          <p:cNvSpPr txBox="1"/>
          <p:nvPr>
            <p:ph idx="1" type="body"/>
          </p:nvPr>
        </p:nvSpPr>
        <p:spPr>
          <a:xfrm>
            <a:off x="569025" y="11984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Now that we can see the </a:t>
            </a:r>
            <a:r>
              <a:rPr lang="en" sz="1400"/>
              <a:t>available</a:t>
            </a:r>
            <a:r>
              <a:rPr lang="en" sz="1400"/>
              <a:t> Mudkips and their </a:t>
            </a:r>
            <a:r>
              <a:rPr lang="en" sz="1400"/>
              <a:t>associated</a:t>
            </a:r>
            <a:r>
              <a:rPr lang="en" sz="1400"/>
              <a:t> frames, start your Emerald back up and just wait at the bag. Don’t press anything yet.</a:t>
            </a:r>
            <a:endParaRPr sz="1400"/>
          </a:p>
          <a:p>
            <a:pPr indent="-317500" lvl="0" marL="457200" rtl="0" algn="l">
              <a:spcBef>
                <a:spcPts val="1200"/>
              </a:spcBef>
              <a:spcAft>
                <a:spcPts val="0"/>
              </a:spcAft>
              <a:buSzPts val="1400"/>
              <a:buChar char="-"/>
            </a:pPr>
            <a:r>
              <a:rPr i="1" lang="en" sz="1400"/>
              <a:t>With the Flow Timer selected as your top window, sound on, and the Mudkip timer selected…</a:t>
            </a:r>
            <a:endParaRPr i="1" sz="1400"/>
          </a:p>
        </p:txBody>
      </p:sp>
      <p:pic>
        <p:nvPicPr>
          <p:cNvPr id="202" name="Google Shape;202;p24"/>
          <p:cNvPicPr preferRelativeResize="0"/>
          <p:nvPr/>
        </p:nvPicPr>
        <p:blipFill rotWithShape="1">
          <a:blip r:embed="rId3">
            <a:alphaModFix/>
          </a:blip>
          <a:srcRect b="17149" l="8472" r="17851" t="21008"/>
          <a:stretch/>
        </p:blipFill>
        <p:spPr>
          <a:xfrm>
            <a:off x="5384900" y="2664550"/>
            <a:ext cx="3086350" cy="1656850"/>
          </a:xfrm>
          <a:prstGeom prst="rect">
            <a:avLst/>
          </a:prstGeom>
          <a:noFill/>
          <a:ln>
            <a:noFill/>
          </a:ln>
        </p:spPr>
      </p:pic>
      <p:sp>
        <p:nvSpPr>
          <p:cNvPr id="203" name="Google Shape;203;p24"/>
          <p:cNvSpPr txBox="1"/>
          <p:nvPr/>
        </p:nvSpPr>
        <p:spPr>
          <a:xfrm>
            <a:off x="634275" y="2479025"/>
            <a:ext cx="4589400" cy="13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libri"/>
                <a:ea typeface="Calibri"/>
                <a:cs typeface="Calibri"/>
                <a:sym typeface="Calibri"/>
              </a:rPr>
              <a:t>Simultaneously</a:t>
            </a:r>
            <a:r>
              <a:rPr lang="en" sz="1500">
                <a:solidFill>
                  <a:schemeClr val="dk2"/>
                </a:solidFill>
                <a:latin typeface="Calibri"/>
                <a:ea typeface="Calibri"/>
                <a:cs typeface="Calibri"/>
                <a:sym typeface="Calibri"/>
              </a:rPr>
              <a:t> start the Timer and soft reset the game using A+B+START+SELECT.</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Then mash A through all the intro </a:t>
            </a:r>
            <a:r>
              <a:rPr lang="en" sz="1500">
                <a:solidFill>
                  <a:schemeClr val="dk2"/>
                </a:solidFill>
                <a:latin typeface="Calibri"/>
                <a:ea typeface="Calibri"/>
                <a:cs typeface="Calibri"/>
                <a:sym typeface="Calibri"/>
              </a:rPr>
              <a:t>cutscenes</a:t>
            </a:r>
            <a:r>
              <a:rPr lang="en" sz="1500">
                <a:solidFill>
                  <a:schemeClr val="dk2"/>
                </a:solidFill>
                <a:latin typeface="Calibri"/>
                <a:ea typeface="Calibri"/>
                <a:cs typeface="Calibri"/>
                <a:sym typeface="Calibri"/>
              </a:rPr>
              <a:t> and start your game. Press A on the bag and scroll over to the Mudkip pokeball and press A to get to this screen here. </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The goal is the press A on YES option right on the last beep of the timer. (5th beep).</a:t>
            </a:r>
            <a:endParaRPr sz="1500">
              <a:solidFill>
                <a:schemeClr val="dk2"/>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1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131</a:t>
            </a:r>
            <a:endParaRPr/>
          </a:p>
        </p:txBody>
      </p:sp>
      <p:sp>
        <p:nvSpPr>
          <p:cNvPr id="2097" name="Google Shape;2097;p1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More trainers. That’s it.</a:t>
            </a:r>
            <a:endParaRPr/>
          </a:p>
        </p:txBody>
      </p:sp>
      <p:pic>
        <p:nvPicPr>
          <p:cNvPr id="2098" name="Google Shape;2098;p132"/>
          <p:cNvPicPr preferRelativeResize="0"/>
          <p:nvPr/>
        </p:nvPicPr>
        <p:blipFill>
          <a:blip r:embed="rId3">
            <a:alphaModFix/>
          </a:blip>
          <a:stretch>
            <a:fillRect/>
          </a:stretch>
        </p:blipFill>
        <p:spPr>
          <a:xfrm>
            <a:off x="3854699" y="1351650"/>
            <a:ext cx="2679925" cy="30870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pic>
        <p:nvPicPr>
          <p:cNvPr id="2103" name="Google Shape;2103;p133"/>
          <p:cNvPicPr preferRelativeResize="0"/>
          <p:nvPr/>
        </p:nvPicPr>
        <p:blipFill>
          <a:blip r:embed="rId3">
            <a:alphaModFix/>
          </a:blip>
          <a:stretch>
            <a:fillRect/>
          </a:stretch>
        </p:blipFill>
        <p:spPr>
          <a:xfrm>
            <a:off x="4346074" y="2213475"/>
            <a:ext cx="3996274" cy="2414700"/>
          </a:xfrm>
          <a:prstGeom prst="rect">
            <a:avLst/>
          </a:prstGeom>
          <a:noFill/>
          <a:ln>
            <a:noFill/>
          </a:ln>
        </p:spPr>
      </p:pic>
      <p:sp>
        <p:nvSpPr>
          <p:cNvPr id="2104" name="Google Shape;2104;p133"/>
          <p:cNvSpPr txBox="1"/>
          <p:nvPr>
            <p:ph type="title"/>
          </p:nvPr>
        </p:nvSpPr>
        <p:spPr>
          <a:xfrm>
            <a:off x="151675" y="129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Sky Pillar (2nd Visit) (slide 1)</a:t>
            </a:r>
            <a:endParaRPr/>
          </a:p>
        </p:txBody>
      </p:sp>
      <p:sp>
        <p:nvSpPr>
          <p:cNvPr id="2105" name="Google Shape;2105;p133"/>
          <p:cNvSpPr txBox="1"/>
          <p:nvPr>
            <p:ph idx="1" type="body"/>
          </p:nvPr>
        </p:nvSpPr>
        <p:spPr>
          <a:xfrm>
            <a:off x="362725" y="807925"/>
            <a:ext cx="7505700" cy="2448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Since we are passing by, we can pay Sky Pillar a real visit now. The place is back to normal. </a:t>
            </a:r>
            <a:endParaRPr/>
          </a:p>
          <a:p>
            <a:pPr indent="-304958" lvl="0" marL="457200" rtl="0" algn="l">
              <a:spcBef>
                <a:spcPts val="0"/>
              </a:spcBef>
              <a:spcAft>
                <a:spcPts val="0"/>
              </a:spcAft>
              <a:buSzPct val="100000"/>
              <a:buChar char="-"/>
            </a:pPr>
            <a:r>
              <a:rPr b="1" lang="en"/>
              <a:t>*</a:t>
            </a:r>
            <a:r>
              <a:rPr b="1" lang="en"/>
              <a:t>Need Mach Bike and a Masterball* </a:t>
            </a:r>
            <a:endParaRPr b="1"/>
          </a:p>
          <a:p>
            <a:pPr indent="-304958" lvl="0" marL="457200" rtl="0" algn="l">
              <a:spcBef>
                <a:spcPts val="0"/>
              </a:spcBef>
              <a:spcAft>
                <a:spcPts val="0"/>
              </a:spcAft>
              <a:buSzPct val="100000"/>
              <a:buChar char="-"/>
            </a:pPr>
            <a:r>
              <a:rPr b="1" lang="en"/>
              <a:t>You do not need to use a Masterball if you </a:t>
            </a:r>
            <a:r>
              <a:rPr b="1" lang="en" u="sng"/>
              <a:t>don’t</a:t>
            </a:r>
            <a:r>
              <a:rPr b="1" lang="en"/>
              <a:t> </a:t>
            </a:r>
            <a:r>
              <a:rPr b="1" lang="en"/>
              <a:t>want to RNG manipulate a Rayquaza. Buy Ultra Balls.</a:t>
            </a:r>
            <a:endParaRPr b="1"/>
          </a:p>
          <a:p>
            <a:pPr indent="-293211" lvl="1" marL="914400" rtl="0" algn="l">
              <a:spcBef>
                <a:spcPts val="0"/>
              </a:spcBef>
              <a:spcAft>
                <a:spcPts val="0"/>
              </a:spcAft>
              <a:buSzPct val="100000"/>
              <a:buChar char="-"/>
            </a:pPr>
            <a:r>
              <a:rPr lang="en"/>
              <a:t>I will be RNG manipulating one myself. </a:t>
            </a:r>
            <a:r>
              <a:rPr i="1" lang="en"/>
              <a:t>Manipulating the </a:t>
            </a:r>
            <a:r>
              <a:rPr i="1" lang="en" u="sng"/>
              <a:t>Static Legends</a:t>
            </a:r>
            <a:r>
              <a:rPr i="1" lang="en"/>
              <a:t> is really nice for easily completing Pokemon Colosseum/XD post game. </a:t>
            </a:r>
            <a:r>
              <a:rPr b="1" i="1" lang="en"/>
              <a:t>Especially Mt. Battle to get Ho-oh in Colosseum </a:t>
            </a:r>
            <a:r>
              <a:rPr b="1" i="1" lang="en"/>
              <a:t>specifically.</a:t>
            </a:r>
            <a:endParaRPr b="1" i="1"/>
          </a:p>
          <a:p>
            <a:pPr indent="-293211" lvl="2" marL="1371600" rtl="0" algn="l">
              <a:spcBef>
                <a:spcPts val="0"/>
              </a:spcBef>
              <a:spcAft>
                <a:spcPts val="0"/>
              </a:spcAft>
              <a:buSzPct val="100000"/>
              <a:buChar char="-"/>
            </a:pPr>
            <a:r>
              <a:rPr lang="en"/>
              <a:t>Need FlowTimer and Pokefinder again. It’s very easy just like Mudkip. Takes a little longer though on the timer for the one I really like getting.</a:t>
            </a:r>
            <a:endParaRPr/>
          </a:p>
          <a:p>
            <a:pPr indent="-293211" lvl="2" marL="1371600" rtl="0" algn="l">
              <a:spcBef>
                <a:spcPts val="0"/>
              </a:spcBef>
              <a:spcAft>
                <a:spcPts val="0"/>
              </a:spcAft>
              <a:buSzPct val="100000"/>
              <a:buChar char="-"/>
            </a:pPr>
            <a:r>
              <a:rPr b="1" lang="en"/>
              <a:t>Here’s the Rayquaza I like. Frame 14745</a:t>
            </a:r>
            <a:r>
              <a:rPr lang="en"/>
              <a:t>.</a:t>
            </a:r>
            <a:endParaRPr/>
          </a:p>
          <a:p>
            <a:pPr indent="-293211" lvl="2" marL="1371600" rtl="0" algn="l">
              <a:spcBef>
                <a:spcPts val="0"/>
              </a:spcBef>
              <a:spcAft>
                <a:spcPts val="0"/>
              </a:spcAft>
              <a:buSzPct val="100000"/>
              <a:buChar char="-"/>
            </a:pPr>
            <a:r>
              <a:rPr lang="en"/>
              <a:t>And the time I use for it on FlowTimer.</a:t>
            </a:r>
            <a:endParaRPr/>
          </a:p>
          <a:p>
            <a:pPr indent="-293211" lvl="3" marL="1828800" rtl="0" algn="l">
              <a:spcBef>
                <a:spcPts val="0"/>
              </a:spcBef>
              <a:spcAft>
                <a:spcPts val="0"/>
              </a:spcAft>
              <a:buSzPct val="100000"/>
              <a:buChar char="-"/>
            </a:pPr>
            <a:r>
              <a:rPr lang="en"/>
              <a:t>245.287</a:t>
            </a:r>
            <a:endParaRPr/>
          </a:p>
          <a:p>
            <a:pPr indent="-293211" lvl="2" marL="1371600" rtl="0" algn="l">
              <a:spcBef>
                <a:spcPts val="0"/>
              </a:spcBef>
              <a:spcAft>
                <a:spcPts val="0"/>
              </a:spcAft>
              <a:buSzPct val="100000"/>
              <a:buChar char="-"/>
            </a:pPr>
            <a:r>
              <a:rPr lang="en"/>
              <a:t>Use the same procedure as our Mudkip. </a:t>
            </a:r>
            <a:endParaRPr/>
          </a:p>
          <a:p>
            <a:pPr indent="-293211" lvl="2" marL="1371600" rtl="0" algn="l">
              <a:spcBef>
                <a:spcPts val="0"/>
              </a:spcBef>
              <a:spcAft>
                <a:spcPts val="0"/>
              </a:spcAft>
              <a:buSzPct val="100000"/>
              <a:buChar char="-"/>
            </a:pPr>
            <a:r>
              <a:rPr b="1" i="1" lang="en" u="sng"/>
              <a:t>Save before talking to Rayquaza</a:t>
            </a:r>
            <a:endParaRPr b="1" i="1" u="sng"/>
          </a:p>
          <a:p>
            <a:pPr indent="0" lvl="0" marL="0" rtl="0" algn="l">
              <a:spcBef>
                <a:spcPts val="1200"/>
              </a:spcBef>
              <a:spcAft>
                <a:spcPts val="1200"/>
              </a:spcAft>
              <a:buNone/>
            </a:pPr>
            <a:r>
              <a:t/>
            </a:r>
            <a:endParaRPr/>
          </a:p>
        </p:txBody>
      </p:sp>
      <p:sp>
        <p:nvSpPr>
          <p:cNvPr id="2106" name="Google Shape;2106;p133"/>
          <p:cNvSpPr/>
          <p:nvPr/>
        </p:nvSpPr>
        <p:spPr>
          <a:xfrm>
            <a:off x="5487125" y="2871150"/>
            <a:ext cx="436800" cy="289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07" name="Google Shape;2107;p133"/>
          <p:cNvSpPr/>
          <p:nvPr/>
        </p:nvSpPr>
        <p:spPr>
          <a:xfrm>
            <a:off x="5462525" y="3160650"/>
            <a:ext cx="486000" cy="1668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108" name="Google Shape;2108;p133"/>
          <p:cNvPicPr preferRelativeResize="0"/>
          <p:nvPr/>
        </p:nvPicPr>
        <p:blipFill>
          <a:blip r:embed="rId4">
            <a:alphaModFix/>
          </a:blip>
          <a:stretch>
            <a:fillRect/>
          </a:stretch>
        </p:blipFill>
        <p:spPr>
          <a:xfrm>
            <a:off x="916496" y="2944771"/>
            <a:ext cx="3250624" cy="1721650"/>
          </a:xfrm>
          <a:prstGeom prst="rect">
            <a:avLst/>
          </a:prstGeom>
          <a:noFill/>
          <a:ln>
            <a:noFill/>
          </a:ln>
        </p:spPr>
      </p:pic>
      <p:sp>
        <p:nvSpPr>
          <p:cNvPr id="2109" name="Google Shape;2109;p133"/>
          <p:cNvSpPr/>
          <p:nvPr/>
        </p:nvSpPr>
        <p:spPr>
          <a:xfrm>
            <a:off x="1953325" y="3447813"/>
            <a:ext cx="2061300" cy="255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10" name="Google Shape;2110;p133"/>
          <p:cNvSpPr/>
          <p:nvPr/>
        </p:nvSpPr>
        <p:spPr>
          <a:xfrm>
            <a:off x="4495675" y="3553325"/>
            <a:ext cx="780300" cy="1866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11" name="Google Shape;2111;p133"/>
          <p:cNvSpPr/>
          <p:nvPr/>
        </p:nvSpPr>
        <p:spPr>
          <a:xfrm>
            <a:off x="4346075" y="2213475"/>
            <a:ext cx="486000" cy="1668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12" name="Google Shape;2112;p133"/>
          <p:cNvSpPr txBox="1"/>
          <p:nvPr/>
        </p:nvSpPr>
        <p:spPr>
          <a:xfrm>
            <a:off x="4407325" y="4584000"/>
            <a:ext cx="4034400" cy="1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IVs - 18 hp, 21 Atk, 31 Def, 31 SpA, 21 SpD, 31 Spe  </a:t>
            </a:r>
            <a:endParaRPr b="1" sz="1300">
              <a:solidFill>
                <a:schemeClr val="dk2"/>
              </a:solidFill>
              <a:latin typeface="Calibri"/>
              <a:ea typeface="Calibri"/>
              <a:cs typeface="Calibri"/>
              <a:sym typeface="Calibri"/>
            </a:endParaRPr>
          </a:p>
        </p:txBody>
      </p:sp>
      <p:sp>
        <p:nvSpPr>
          <p:cNvPr id="2113" name="Google Shape;2113;p133"/>
          <p:cNvSpPr txBox="1"/>
          <p:nvPr/>
        </p:nvSpPr>
        <p:spPr>
          <a:xfrm>
            <a:off x="1060100" y="3361925"/>
            <a:ext cx="893100" cy="211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2114" name="Google Shape;2114;p133"/>
          <p:cNvSpPr txBox="1"/>
          <p:nvPr/>
        </p:nvSpPr>
        <p:spPr>
          <a:xfrm>
            <a:off x="1133725" y="3255925"/>
            <a:ext cx="8196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Calibri"/>
                <a:ea typeface="Calibri"/>
                <a:cs typeface="Calibri"/>
                <a:sym typeface="Calibri"/>
              </a:rPr>
              <a:t>245287</a:t>
            </a:r>
            <a:endParaRPr sz="1300">
              <a:solidFill>
                <a:srgbClr val="FFFFFF"/>
              </a:solidFill>
              <a:latin typeface="Calibri"/>
              <a:ea typeface="Calibri"/>
              <a:cs typeface="Calibri"/>
              <a:sym typeface="Calibri"/>
            </a:endParaRPr>
          </a:p>
        </p:txBody>
      </p:sp>
      <p:sp>
        <p:nvSpPr>
          <p:cNvPr id="2115" name="Google Shape;2115;p133"/>
          <p:cNvSpPr txBox="1"/>
          <p:nvPr/>
        </p:nvSpPr>
        <p:spPr>
          <a:xfrm>
            <a:off x="2434500" y="3492075"/>
            <a:ext cx="436800" cy="166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116" name="Google Shape;2116;p133"/>
          <p:cNvSpPr txBox="1"/>
          <p:nvPr/>
        </p:nvSpPr>
        <p:spPr>
          <a:xfrm>
            <a:off x="2380350" y="3413625"/>
            <a:ext cx="6381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Calibri"/>
                <a:ea typeface="Calibri"/>
                <a:cs typeface="Calibri"/>
                <a:sym typeface="Calibri"/>
              </a:rPr>
              <a:t>245287</a:t>
            </a:r>
            <a:endParaRPr sz="900">
              <a:solidFill>
                <a:schemeClr val="dk1"/>
              </a:solidFill>
              <a:latin typeface="Calibri"/>
              <a:ea typeface="Calibri"/>
              <a:cs typeface="Calibri"/>
              <a:sym typeface="Calibri"/>
            </a:endParaRPr>
          </a:p>
        </p:txBody>
      </p:sp>
      <p:sp>
        <p:nvSpPr>
          <p:cNvPr id="2117" name="Google Shape;2117;p133"/>
          <p:cNvSpPr txBox="1"/>
          <p:nvPr/>
        </p:nvSpPr>
        <p:spPr>
          <a:xfrm>
            <a:off x="812175" y="602300"/>
            <a:ext cx="28749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latin typeface="Calibri"/>
                <a:ea typeface="Calibri"/>
                <a:cs typeface="Calibri"/>
                <a:sym typeface="Calibri"/>
              </a:rPr>
              <a:t>Refer to slide #6 for manip guidelines!</a:t>
            </a:r>
            <a:endParaRPr b="1" sz="1300">
              <a:solidFill>
                <a:srgbClr val="FF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134"/>
          <p:cNvSpPr txBox="1"/>
          <p:nvPr>
            <p:ph type="title"/>
          </p:nvPr>
        </p:nvSpPr>
        <p:spPr>
          <a:xfrm>
            <a:off x="146750" y="129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Sky Pillar (2nd Visit) (slide 2)</a:t>
            </a:r>
            <a:endParaRPr/>
          </a:p>
        </p:txBody>
      </p:sp>
      <p:sp>
        <p:nvSpPr>
          <p:cNvPr id="2123" name="Google Shape;2123;p134"/>
          <p:cNvSpPr txBox="1"/>
          <p:nvPr>
            <p:ph idx="1" type="body"/>
          </p:nvPr>
        </p:nvSpPr>
        <p:spPr>
          <a:xfrm>
            <a:off x="455950" y="690125"/>
            <a:ext cx="6312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Enter Sky Pillar go up all the stairs again. This time though you need to use your mach bike fairly precisely to work your way up. Fall down those same cracks to get to the middle staircase just like before. Here are the wild pokemon you can find here. There are no items.</a:t>
            </a:r>
            <a:endParaRPr/>
          </a:p>
          <a:p>
            <a:pPr indent="0" lvl="0" marL="0" rtl="0" algn="l">
              <a:spcBef>
                <a:spcPts val="1200"/>
              </a:spcBef>
              <a:spcAft>
                <a:spcPts val="0"/>
              </a:spcAft>
              <a:buNone/>
            </a:pPr>
            <a:r>
              <a:rPr lang="en"/>
              <a:t>When you take the </a:t>
            </a:r>
            <a:r>
              <a:rPr lang="en">
                <a:solidFill>
                  <a:srgbClr val="FF9900"/>
                </a:solidFill>
              </a:rPr>
              <a:t>orange path</a:t>
            </a:r>
            <a:r>
              <a:rPr lang="en"/>
              <a:t>, just keep going up and hit the wall. That’s the easiest way. Then reset your bike to where the </a:t>
            </a:r>
            <a:r>
              <a:rPr lang="en">
                <a:solidFill>
                  <a:srgbClr val="FF0000"/>
                </a:solidFill>
              </a:rPr>
              <a:t>red line</a:t>
            </a:r>
            <a:r>
              <a:rPr lang="en"/>
              <a:t> is. Then get speed from there and fall through one of the holes in the </a:t>
            </a:r>
            <a:r>
              <a:rPr lang="en">
                <a:solidFill>
                  <a:srgbClr val="FF0000"/>
                </a:solidFill>
              </a:rPr>
              <a:t>red circle.</a:t>
            </a:r>
            <a:endParaRPr>
              <a:solidFill>
                <a:srgbClr val="FF0000"/>
              </a:solidFill>
            </a:endParaRPr>
          </a:p>
          <a:p>
            <a:pPr indent="0" lvl="0" marL="0" rtl="0" algn="l">
              <a:spcBef>
                <a:spcPts val="1200"/>
              </a:spcBef>
              <a:spcAft>
                <a:spcPts val="0"/>
              </a:spcAft>
              <a:buNone/>
            </a:pPr>
            <a:r>
              <a:rPr lang="en" u="sng"/>
              <a:t>You have to connect the </a:t>
            </a:r>
            <a:r>
              <a:rPr lang="en" u="sng">
                <a:solidFill>
                  <a:srgbClr val="00FF00"/>
                </a:solidFill>
              </a:rPr>
              <a:t>green path</a:t>
            </a:r>
            <a:r>
              <a:rPr lang="en" u="sng"/>
              <a:t> and the </a:t>
            </a:r>
            <a:r>
              <a:rPr lang="en" u="sng">
                <a:solidFill>
                  <a:srgbClr val="FF9900"/>
                </a:solidFill>
              </a:rPr>
              <a:t>orange path</a:t>
            </a:r>
            <a:r>
              <a:rPr lang="en" u="sng"/>
              <a:t> in one go without stopping</a:t>
            </a:r>
            <a:r>
              <a:rPr lang="en"/>
              <a:t>.</a:t>
            </a:r>
            <a:endParaRPr>
              <a:solidFill>
                <a:srgbClr val="FF00FF"/>
              </a:solidFill>
            </a:endParaRPr>
          </a:p>
          <a:p>
            <a:pPr indent="0" lvl="0" marL="0" rtl="0" algn="l">
              <a:spcBef>
                <a:spcPts val="1200"/>
              </a:spcBef>
              <a:spcAft>
                <a:spcPts val="1200"/>
              </a:spcAft>
              <a:buNone/>
            </a:pPr>
            <a:r>
              <a:t/>
            </a:r>
            <a:endParaRPr/>
          </a:p>
        </p:txBody>
      </p:sp>
      <p:pic>
        <p:nvPicPr>
          <p:cNvPr id="2124" name="Google Shape;2124;p134"/>
          <p:cNvPicPr preferRelativeResize="0"/>
          <p:nvPr/>
        </p:nvPicPr>
        <p:blipFill>
          <a:blip r:embed="rId3">
            <a:alphaModFix/>
          </a:blip>
          <a:stretch>
            <a:fillRect/>
          </a:stretch>
        </p:blipFill>
        <p:spPr>
          <a:xfrm>
            <a:off x="275125" y="2775275"/>
            <a:ext cx="2129775" cy="2093125"/>
          </a:xfrm>
          <a:prstGeom prst="rect">
            <a:avLst/>
          </a:prstGeom>
          <a:noFill/>
          <a:ln>
            <a:noFill/>
          </a:ln>
        </p:spPr>
      </p:pic>
      <p:pic>
        <p:nvPicPr>
          <p:cNvPr id="2125" name="Google Shape;2125;p134"/>
          <p:cNvPicPr preferRelativeResize="0"/>
          <p:nvPr/>
        </p:nvPicPr>
        <p:blipFill>
          <a:blip r:embed="rId4">
            <a:alphaModFix/>
          </a:blip>
          <a:stretch>
            <a:fillRect/>
          </a:stretch>
        </p:blipFill>
        <p:spPr>
          <a:xfrm>
            <a:off x="2442225" y="2799300"/>
            <a:ext cx="2210476" cy="2069100"/>
          </a:xfrm>
          <a:prstGeom prst="rect">
            <a:avLst/>
          </a:prstGeom>
          <a:noFill/>
          <a:ln>
            <a:noFill/>
          </a:ln>
        </p:spPr>
      </p:pic>
      <p:pic>
        <p:nvPicPr>
          <p:cNvPr id="2126" name="Google Shape;2126;p134"/>
          <p:cNvPicPr preferRelativeResize="0"/>
          <p:nvPr/>
        </p:nvPicPr>
        <p:blipFill>
          <a:blip r:embed="rId5">
            <a:alphaModFix/>
          </a:blip>
          <a:stretch>
            <a:fillRect/>
          </a:stretch>
        </p:blipFill>
        <p:spPr>
          <a:xfrm>
            <a:off x="4690025" y="2775275"/>
            <a:ext cx="1989650" cy="2093124"/>
          </a:xfrm>
          <a:prstGeom prst="rect">
            <a:avLst/>
          </a:prstGeom>
          <a:noFill/>
          <a:ln>
            <a:noFill/>
          </a:ln>
        </p:spPr>
      </p:pic>
      <p:pic>
        <p:nvPicPr>
          <p:cNvPr id="2127" name="Google Shape;2127;p134"/>
          <p:cNvPicPr preferRelativeResize="0"/>
          <p:nvPr/>
        </p:nvPicPr>
        <p:blipFill>
          <a:blip r:embed="rId6">
            <a:alphaModFix/>
          </a:blip>
          <a:stretch>
            <a:fillRect/>
          </a:stretch>
        </p:blipFill>
        <p:spPr>
          <a:xfrm>
            <a:off x="6717000" y="3094200"/>
            <a:ext cx="2060867" cy="1700575"/>
          </a:xfrm>
          <a:prstGeom prst="rect">
            <a:avLst/>
          </a:prstGeom>
          <a:noFill/>
          <a:ln>
            <a:noFill/>
          </a:ln>
        </p:spPr>
      </p:pic>
      <p:pic>
        <p:nvPicPr>
          <p:cNvPr id="2128" name="Google Shape;2128;p134"/>
          <p:cNvPicPr preferRelativeResize="0"/>
          <p:nvPr/>
        </p:nvPicPr>
        <p:blipFill>
          <a:blip r:embed="rId7">
            <a:alphaModFix/>
          </a:blip>
          <a:stretch>
            <a:fillRect/>
          </a:stretch>
        </p:blipFill>
        <p:spPr>
          <a:xfrm>
            <a:off x="6957250" y="1409175"/>
            <a:ext cx="1621800" cy="1621800"/>
          </a:xfrm>
          <a:prstGeom prst="rect">
            <a:avLst/>
          </a:prstGeom>
          <a:noFill/>
          <a:ln>
            <a:noFill/>
          </a:ln>
        </p:spPr>
      </p:pic>
      <p:sp>
        <p:nvSpPr>
          <p:cNvPr id="2129" name="Google Shape;2129;p134"/>
          <p:cNvSpPr/>
          <p:nvPr/>
        </p:nvSpPr>
        <p:spPr>
          <a:xfrm>
            <a:off x="7617100" y="1811025"/>
            <a:ext cx="304200" cy="23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130" name="Google Shape;2130;p134"/>
          <p:cNvCxnSpPr/>
          <p:nvPr/>
        </p:nvCxnSpPr>
        <p:spPr>
          <a:xfrm>
            <a:off x="8294375" y="1658875"/>
            <a:ext cx="0" cy="1212300"/>
          </a:xfrm>
          <a:prstGeom prst="straightConnector1">
            <a:avLst/>
          </a:prstGeom>
          <a:noFill/>
          <a:ln cap="flat" cmpd="sng" w="9525">
            <a:solidFill>
              <a:srgbClr val="00FF00"/>
            </a:solidFill>
            <a:prstDash val="solid"/>
            <a:round/>
            <a:headEnd len="med" w="med" type="none"/>
            <a:tailEnd len="med" w="med" type="none"/>
          </a:ln>
        </p:spPr>
      </p:cxnSp>
      <p:cxnSp>
        <p:nvCxnSpPr>
          <p:cNvPr id="2131" name="Google Shape;2131;p134"/>
          <p:cNvCxnSpPr/>
          <p:nvPr/>
        </p:nvCxnSpPr>
        <p:spPr>
          <a:xfrm rot="10800000">
            <a:off x="7357075" y="2841675"/>
            <a:ext cx="932400" cy="0"/>
          </a:xfrm>
          <a:prstGeom prst="straightConnector1">
            <a:avLst/>
          </a:prstGeom>
          <a:noFill/>
          <a:ln cap="flat" cmpd="sng" w="9525">
            <a:solidFill>
              <a:srgbClr val="00FF00"/>
            </a:solidFill>
            <a:prstDash val="solid"/>
            <a:round/>
            <a:headEnd len="med" w="med" type="none"/>
            <a:tailEnd len="med" w="med" type="none"/>
          </a:ln>
        </p:spPr>
      </p:cxnSp>
      <p:cxnSp>
        <p:nvCxnSpPr>
          <p:cNvPr id="2132" name="Google Shape;2132;p134"/>
          <p:cNvCxnSpPr/>
          <p:nvPr/>
        </p:nvCxnSpPr>
        <p:spPr>
          <a:xfrm flipH="1" rot="10800000">
            <a:off x="7352075" y="2149700"/>
            <a:ext cx="4800" cy="696900"/>
          </a:xfrm>
          <a:prstGeom prst="straightConnector1">
            <a:avLst/>
          </a:prstGeom>
          <a:noFill/>
          <a:ln cap="flat" cmpd="sng" w="9525">
            <a:solidFill>
              <a:srgbClr val="FF9900"/>
            </a:solidFill>
            <a:prstDash val="solid"/>
            <a:round/>
            <a:headEnd len="med" w="med" type="none"/>
            <a:tailEnd len="med" w="med" type="none"/>
          </a:ln>
        </p:spPr>
      </p:cxnSp>
      <p:cxnSp>
        <p:nvCxnSpPr>
          <p:cNvPr id="2133" name="Google Shape;2133;p134"/>
          <p:cNvCxnSpPr/>
          <p:nvPr/>
        </p:nvCxnSpPr>
        <p:spPr>
          <a:xfrm rot="10800000">
            <a:off x="7234175" y="2164400"/>
            <a:ext cx="117900" cy="0"/>
          </a:xfrm>
          <a:prstGeom prst="straightConnector1">
            <a:avLst/>
          </a:prstGeom>
          <a:noFill/>
          <a:ln cap="flat" cmpd="sng" w="9525">
            <a:solidFill>
              <a:srgbClr val="FF0000"/>
            </a:solidFill>
            <a:prstDash val="solid"/>
            <a:round/>
            <a:headEnd len="med" w="med" type="none"/>
            <a:tailEnd len="med" w="med" type="none"/>
          </a:ln>
        </p:spPr>
      </p:cxnSp>
      <p:cxnSp>
        <p:nvCxnSpPr>
          <p:cNvPr id="2134" name="Google Shape;2134;p134"/>
          <p:cNvCxnSpPr/>
          <p:nvPr/>
        </p:nvCxnSpPr>
        <p:spPr>
          <a:xfrm flipH="1" rot="10800000">
            <a:off x="7234275" y="1909100"/>
            <a:ext cx="9900" cy="255300"/>
          </a:xfrm>
          <a:prstGeom prst="straightConnector1">
            <a:avLst/>
          </a:prstGeom>
          <a:noFill/>
          <a:ln cap="flat" cmpd="sng" w="9525">
            <a:solidFill>
              <a:srgbClr val="00FF00"/>
            </a:solidFill>
            <a:prstDash val="solid"/>
            <a:round/>
            <a:headEnd len="med" w="med" type="none"/>
            <a:tailEnd len="med" w="med" type="none"/>
          </a:ln>
        </p:spPr>
      </p:cxnSp>
      <p:cxnSp>
        <p:nvCxnSpPr>
          <p:cNvPr id="2135" name="Google Shape;2135;p134"/>
          <p:cNvCxnSpPr/>
          <p:nvPr/>
        </p:nvCxnSpPr>
        <p:spPr>
          <a:xfrm>
            <a:off x="7249000" y="1914100"/>
            <a:ext cx="520200" cy="4800"/>
          </a:xfrm>
          <a:prstGeom prst="straightConnector1">
            <a:avLst/>
          </a:prstGeom>
          <a:noFill/>
          <a:ln cap="flat" cmpd="sng" w="9525">
            <a:solidFill>
              <a:srgbClr val="00FF00"/>
            </a:solidFill>
            <a:prstDash val="solid"/>
            <a:round/>
            <a:headEnd len="med" w="med" type="none"/>
            <a:tailEnd len="med" w="med"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35"/>
          <p:cNvSpPr txBox="1"/>
          <p:nvPr>
            <p:ph type="title"/>
          </p:nvPr>
        </p:nvSpPr>
        <p:spPr>
          <a:xfrm>
            <a:off x="146775" y="153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Pacifidlog Town</a:t>
            </a:r>
            <a:endParaRPr/>
          </a:p>
        </p:txBody>
      </p:sp>
      <p:sp>
        <p:nvSpPr>
          <p:cNvPr id="2141" name="Google Shape;2141;p1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2" name="Google Shape;2142;p135"/>
          <p:cNvPicPr preferRelativeResize="0"/>
          <p:nvPr/>
        </p:nvPicPr>
        <p:blipFill>
          <a:blip r:embed="rId3">
            <a:alphaModFix/>
          </a:blip>
          <a:stretch>
            <a:fillRect/>
          </a:stretch>
        </p:blipFill>
        <p:spPr>
          <a:xfrm>
            <a:off x="277150" y="860950"/>
            <a:ext cx="2304425" cy="3197899"/>
          </a:xfrm>
          <a:prstGeom prst="rect">
            <a:avLst/>
          </a:prstGeom>
          <a:noFill/>
          <a:ln>
            <a:noFill/>
          </a:ln>
        </p:spPr>
      </p:pic>
      <p:pic>
        <p:nvPicPr>
          <p:cNvPr id="2143" name="Google Shape;2143;p135"/>
          <p:cNvPicPr preferRelativeResize="0"/>
          <p:nvPr/>
        </p:nvPicPr>
        <p:blipFill>
          <a:blip r:embed="rId4">
            <a:alphaModFix/>
          </a:blip>
          <a:stretch>
            <a:fillRect/>
          </a:stretch>
        </p:blipFill>
        <p:spPr>
          <a:xfrm>
            <a:off x="2581575" y="697775"/>
            <a:ext cx="6333501" cy="912700"/>
          </a:xfrm>
          <a:prstGeom prst="rect">
            <a:avLst/>
          </a:prstGeom>
          <a:noFill/>
          <a:ln>
            <a:noFill/>
          </a:ln>
        </p:spPr>
      </p:pic>
      <p:pic>
        <p:nvPicPr>
          <p:cNvPr id="2144" name="Google Shape;2144;p135"/>
          <p:cNvPicPr preferRelativeResize="0"/>
          <p:nvPr/>
        </p:nvPicPr>
        <p:blipFill>
          <a:blip r:embed="rId5">
            <a:alphaModFix/>
          </a:blip>
          <a:stretch>
            <a:fillRect/>
          </a:stretch>
        </p:blipFill>
        <p:spPr>
          <a:xfrm>
            <a:off x="2615925" y="1610475"/>
            <a:ext cx="6299150" cy="242425"/>
          </a:xfrm>
          <a:prstGeom prst="rect">
            <a:avLst/>
          </a:prstGeom>
          <a:noFill/>
          <a:ln>
            <a:noFill/>
          </a:ln>
        </p:spPr>
      </p:pic>
      <p:pic>
        <p:nvPicPr>
          <p:cNvPr id="2145" name="Google Shape;2145;p135"/>
          <p:cNvPicPr preferRelativeResize="0"/>
          <p:nvPr/>
        </p:nvPicPr>
        <p:blipFill>
          <a:blip r:embed="rId6">
            <a:alphaModFix/>
          </a:blip>
          <a:stretch>
            <a:fillRect/>
          </a:stretch>
        </p:blipFill>
        <p:spPr>
          <a:xfrm>
            <a:off x="6839825" y="1884650"/>
            <a:ext cx="1485025" cy="2970049"/>
          </a:xfrm>
          <a:prstGeom prst="rect">
            <a:avLst/>
          </a:prstGeom>
          <a:noFill/>
          <a:ln>
            <a:noFill/>
          </a:ln>
        </p:spPr>
      </p:pic>
      <p:sp>
        <p:nvSpPr>
          <p:cNvPr id="2146" name="Google Shape;2146;p135"/>
          <p:cNvSpPr/>
          <p:nvPr/>
        </p:nvSpPr>
        <p:spPr>
          <a:xfrm>
            <a:off x="6880900" y="3244125"/>
            <a:ext cx="461400" cy="4761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47" name="Google Shape;2147;p135"/>
          <p:cNvSpPr txBox="1"/>
          <p:nvPr/>
        </p:nvSpPr>
        <p:spPr>
          <a:xfrm>
            <a:off x="6820175" y="3209775"/>
            <a:ext cx="2635500" cy="10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00"/>
                </a:solidFill>
                <a:latin typeface="Calibri"/>
                <a:ea typeface="Calibri"/>
                <a:cs typeface="Calibri"/>
                <a:sym typeface="Calibri"/>
              </a:rPr>
              <a:t>Return/</a:t>
            </a:r>
            <a:endParaRPr sz="900">
              <a:solidFill>
                <a:srgbClr val="FFFF00"/>
              </a:solidFill>
              <a:latin typeface="Calibri"/>
              <a:ea typeface="Calibri"/>
              <a:cs typeface="Calibri"/>
              <a:sym typeface="Calibri"/>
            </a:endParaRPr>
          </a:p>
          <a:p>
            <a:pPr indent="0" lvl="0" marL="0" rtl="0" algn="l">
              <a:spcBef>
                <a:spcPts val="0"/>
              </a:spcBef>
              <a:spcAft>
                <a:spcPts val="0"/>
              </a:spcAft>
              <a:buNone/>
            </a:pPr>
            <a:r>
              <a:rPr lang="en" sz="900">
                <a:solidFill>
                  <a:srgbClr val="FFFF00"/>
                </a:solidFill>
                <a:latin typeface="Calibri"/>
                <a:ea typeface="Calibri"/>
                <a:cs typeface="Calibri"/>
                <a:sym typeface="Calibri"/>
              </a:rPr>
              <a:t>Frustration</a:t>
            </a:r>
            <a:endParaRPr sz="900">
              <a:solidFill>
                <a:srgbClr val="FFFF00"/>
              </a:solidFill>
              <a:latin typeface="Calibri"/>
              <a:ea typeface="Calibri"/>
              <a:cs typeface="Calibri"/>
              <a:sym typeface="Calibri"/>
            </a:endParaRPr>
          </a:p>
        </p:txBody>
      </p:sp>
      <p:sp>
        <p:nvSpPr>
          <p:cNvPr id="2148" name="Google Shape;2148;p135"/>
          <p:cNvSpPr/>
          <p:nvPr/>
        </p:nvSpPr>
        <p:spPr>
          <a:xfrm>
            <a:off x="7504200" y="3361925"/>
            <a:ext cx="540000" cy="5301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49" name="Google Shape;2149;p135"/>
          <p:cNvSpPr txBox="1"/>
          <p:nvPr/>
        </p:nvSpPr>
        <p:spPr>
          <a:xfrm>
            <a:off x="7391325" y="3361925"/>
            <a:ext cx="13056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Calibri"/>
                <a:ea typeface="Calibri"/>
                <a:cs typeface="Calibri"/>
                <a:sym typeface="Calibri"/>
              </a:rPr>
              <a:t>Trade Bagon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en" sz="1000">
                <a:solidFill>
                  <a:srgbClr val="FFFFFF"/>
                </a:solidFill>
                <a:latin typeface="Calibri"/>
                <a:ea typeface="Calibri"/>
                <a:cs typeface="Calibri"/>
                <a:sym typeface="Calibri"/>
              </a:rPr>
              <a:t>For Horsea</a:t>
            </a:r>
            <a:endParaRPr sz="1000">
              <a:solidFill>
                <a:srgbClr val="FFFFFF"/>
              </a:solidFill>
              <a:latin typeface="Calibri"/>
              <a:ea typeface="Calibri"/>
              <a:cs typeface="Calibri"/>
              <a:sym typeface="Calibri"/>
            </a:endParaRPr>
          </a:p>
        </p:txBody>
      </p:sp>
      <p:sp>
        <p:nvSpPr>
          <p:cNvPr id="2150" name="Google Shape;2150;p135"/>
          <p:cNvSpPr txBox="1"/>
          <p:nvPr/>
        </p:nvSpPr>
        <p:spPr>
          <a:xfrm>
            <a:off x="3150875" y="2292000"/>
            <a:ext cx="29742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If you trade your Bagon for a Horsea dude…like, that is just treason bro. C’mon big dawg…. You can literally catch Horsea with a super rod on Route 132, like 5 surf steps west of this town if you want one that bad.</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Explosion Move tutor inside PC.</a:t>
            </a:r>
            <a:endParaRPr sz="1300">
              <a:solidFill>
                <a:schemeClr val="dk2"/>
              </a:solidFill>
              <a:latin typeface="Calibri"/>
              <a:ea typeface="Calibri"/>
              <a:cs typeface="Calibri"/>
              <a:sym typeface="Calibri"/>
            </a:endParaRPr>
          </a:p>
        </p:txBody>
      </p:sp>
      <p:sp>
        <p:nvSpPr>
          <p:cNvPr id="2151" name="Google Shape;2151;p135"/>
          <p:cNvSpPr/>
          <p:nvPr/>
        </p:nvSpPr>
        <p:spPr>
          <a:xfrm>
            <a:off x="7214650" y="2620825"/>
            <a:ext cx="608700" cy="476100"/>
          </a:xfrm>
          <a:prstGeom prst="triangle">
            <a:avLst>
              <a:gd fmla="val 50000"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52" name="Google Shape;2152;p135"/>
          <p:cNvSpPr txBox="1"/>
          <p:nvPr/>
        </p:nvSpPr>
        <p:spPr>
          <a:xfrm>
            <a:off x="7093938" y="2661175"/>
            <a:ext cx="9768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Explosion</a:t>
            </a:r>
            <a:endParaRPr sz="130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136"/>
          <p:cNvSpPr txBox="1"/>
          <p:nvPr/>
        </p:nvSpPr>
        <p:spPr>
          <a:xfrm>
            <a:off x="3244125" y="2726325"/>
            <a:ext cx="1683300" cy="164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158" name="Google Shape;2158;p136"/>
          <p:cNvSpPr txBox="1"/>
          <p:nvPr>
            <p:ph type="title"/>
          </p:nvPr>
        </p:nvSpPr>
        <p:spPr>
          <a:xfrm>
            <a:off x="190925" y="138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132/133/134</a:t>
            </a:r>
            <a:endParaRPr/>
          </a:p>
        </p:txBody>
      </p:sp>
      <p:sp>
        <p:nvSpPr>
          <p:cNvPr id="2159" name="Google Shape;2159;p136"/>
          <p:cNvSpPr txBox="1"/>
          <p:nvPr>
            <p:ph idx="1" type="body"/>
          </p:nvPr>
        </p:nvSpPr>
        <p:spPr>
          <a:xfrm>
            <a:off x="284200" y="5870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000"/>
              <a:t>Yeah…this route sucks. I’m leaving this image here…follow the paths exactly. They take you in every possible place you can go. I would take each route color one at a time. </a:t>
            </a:r>
            <a:r>
              <a:rPr b="1" lang="en" sz="1000"/>
              <a:t>Dots are places you can move freely</a:t>
            </a:r>
            <a:r>
              <a:rPr lang="en" sz="1000"/>
              <a:t>. I’ll put the list of items and you can check them off on your own. There’s no hidden items. They are all inside visible pokeballs. Skip the one Dive spot in the southwestern part. We will go there later.</a:t>
            </a:r>
            <a:endParaRPr sz="1000"/>
          </a:p>
        </p:txBody>
      </p:sp>
      <p:pic>
        <p:nvPicPr>
          <p:cNvPr id="2160" name="Google Shape;2160;p136"/>
          <p:cNvPicPr preferRelativeResize="0"/>
          <p:nvPr/>
        </p:nvPicPr>
        <p:blipFill>
          <a:blip r:embed="rId3">
            <a:alphaModFix/>
          </a:blip>
          <a:stretch>
            <a:fillRect/>
          </a:stretch>
        </p:blipFill>
        <p:spPr>
          <a:xfrm>
            <a:off x="492275" y="2772975"/>
            <a:ext cx="1786792" cy="2216399"/>
          </a:xfrm>
          <a:prstGeom prst="rect">
            <a:avLst/>
          </a:prstGeom>
          <a:noFill/>
          <a:ln>
            <a:noFill/>
          </a:ln>
        </p:spPr>
      </p:pic>
      <p:sp>
        <p:nvSpPr>
          <p:cNvPr id="2161" name="Google Shape;2161;p136"/>
          <p:cNvSpPr/>
          <p:nvPr/>
        </p:nvSpPr>
        <p:spPr>
          <a:xfrm>
            <a:off x="319400" y="4294475"/>
            <a:ext cx="2203800" cy="240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162" name="Google Shape;2162;p136"/>
          <p:cNvPicPr preferRelativeResize="0"/>
          <p:nvPr/>
        </p:nvPicPr>
        <p:blipFill>
          <a:blip r:embed="rId4">
            <a:alphaModFix/>
          </a:blip>
          <a:stretch>
            <a:fillRect/>
          </a:stretch>
        </p:blipFill>
        <p:spPr>
          <a:xfrm>
            <a:off x="78425" y="1208825"/>
            <a:ext cx="9105000" cy="1517500"/>
          </a:xfrm>
          <a:prstGeom prst="rect">
            <a:avLst/>
          </a:prstGeom>
          <a:noFill/>
          <a:ln>
            <a:noFill/>
          </a:ln>
        </p:spPr>
      </p:pic>
      <p:pic>
        <p:nvPicPr>
          <p:cNvPr id="2163" name="Google Shape;2163;p136"/>
          <p:cNvPicPr preferRelativeResize="0"/>
          <p:nvPr/>
        </p:nvPicPr>
        <p:blipFill rotWithShape="1">
          <a:blip r:embed="rId5">
            <a:alphaModFix/>
          </a:blip>
          <a:srcRect b="0" l="0" r="74748" t="0"/>
          <a:stretch/>
        </p:blipFill>
        <p:spPr>
          <a:xfrm>
            <a:off x="3570800" y="2807325"/>
            <a:ext cx="932500" cy="602900"/>
          </a:xfrm>
          <a:prstGeom prst="rect">
            <a:avLst/>
          </a:prstGeom>
          <a:noFill/>
          <a:ln>
            <a:noFill/>
          </a:ln>
        </p:spPr>
      </p:pic>
      <p:pic>
        <p:nvPicPr>
          <p:cNvPr id="2164" name="Google Shape;2164;p136"/>
          <p:cNvPicPr preferRelativeResize="0"/>
          <p:nvPr/>
        </p:nvPicPr>
        <p:blipFill rotWithShape="1">
          <a:blip r:embed="rId6">
            <a:alphaModFix/>
          </a:blip>
          <a:srcRect b="-6" l="-2394" r="79801" t="35050"/>
          <a:stretch/>
        </p:blipFill>
        <p:spPr>
          <a:xfrm>
            <a:off x="3478625" y="3394325"/>
            <a:ext cx="1024675" cy="364800"/>
          </a:xfrm>
          <a:prstGeom prst="rect">
            <a:avLst/>
          </a:prstGeom>
          <a:noFill/>
          <a:ln>
            <a:noFill/>
          </a:ln>
        </p:spPr>
      </p:pic>
      <p:pic>
        <p:nvPicPr>
          <p:cNvPr id="2165" name="Google Shape;2165;p136"/>
          <p:cNvPicPr preferRelativeResize="0"/>
          <p:nvPr/>
        </p:nvPicPr>
        <p:blipFill rotWithShape="1">
          <a:blip r:embed="rId7">
            <a:alphaModFix/>
          </a:blip>
          <a:srcRect b="0" l="0" r="79945" t="0"/>
          <a:stretch/>
        </p:blipFill>
        <p:spPr>
          <a:xfrm>
            <a:off x="3570800" y="4093975"/>
            <a:ext cx="939900" cy="187250"/>
          </a:xfrm>
          <a:prstGeom prst="rect">
            <a:avLst/>
          </a:prstGeom>
          <a:noFill/>
          <a:ln>
            <a:noFill/>
          </a:ln>
        </p:spPr>
      </p:pic>
      <p:pic>
        <p:nvPicPr>
          <p:cNvPr id="2166" name="Google Shape;2166;p136"/>
          <p:cNvPicPr preferRelativeResize="0"/>
          <p:nvPr/>
        </p:nvPicPr>
        <p:blipFill rotWithShape="1">
          <a:blip r:embed="rId8">
            <a:alphaModFix/>
          </a:blip>
          <a:srcRect b="0" l="0" r="79127" t="40961"/>
          <a:stretch/>
        </p:blipFill>
        <p:spPr>
          <a:xfrm>
            <a:off x="3567100" y="3729187"/>
            <a:ext cx="939896" cy="364775"/>
          </a:xfrm>
          <a:prstGeom prst="rect">
            <a:avLst/>
          </a:prstGeom>
          <a:noFill/>
          <a:ln>
            <a:noFill/>
          </a:ln>
        </p:spPr>
      </p:pic>
      <p:cxnSp>
        <p:nvCxnSpPr>
          <p:cNvPr id="2167" name="Google Shape;2167;p136"/>
          <p:cNvCxnSpPr/>
          <p:nvPr/>
        </p:nvCxnSpPr>
        <p:spPr>
          <a:xfrm>
            <a:off x="2360700" y="4682150"/>
            <a:ext cx="486000" cy="0"/>
          </a:xfrm>
          <a:prstGeom prst="straightConnector1">
            <a:avLst/>
          </a:prstGeom>
          <a:noFill/>
          <a:ln cap="flat" cmpd="sng" w="9525">
            <a:solidFill>
              <a:schemeClr val="dk2"/>
            </a:solidFill>
            <a:prstDash val="solid"/>
            <a:round/>
            <a:headEnd len="med" w="med" type="none"/>
            <a:tailEnd len="med" w="med" type="triangle"/>
          </a:ln>
        </p:spPr>
      </p:cxnSp>
      <p:sp>
        <p:nvSpPr>
          <p:cNvPr id="2168" name="Google Shape;2168;p136"/>
          <p:cNvSpPr txBox="1"/>
          <p:nvPr/>
        </p:nvSpPr>
        <p:spPr>
          <a:xfrm>
            <a:off x="2959475" y="4272425"/>
            <a:ext cx="23655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Route 132 pokemon only. The others have nothing notable or new.</a:t>
            </a:r>
            <a:endParaRPr sz="1300">
              <a:solidFill>
                <a:schemeClr val="dk2"/>
              </a:solidFill>
              <a:latin typeface="Calibri"/>
              <a:ea typeface="Calibri"/>
              <a:cs typeface="Calibri"/>
              <a:sym typeface="Calibri"/>
            </a:endParaRPr>
          </a:p>
        </p:txBody>
      </p:sp>
      <p:cxnSp>
        <p:nvCxnSpPr>
          <p:cNvPr id="2169" name="Google Shape;2169;p136"/>
          <p:cNvCxnSpPr/>
          <p:nvPr/>
        </p:nvCxnSpPr>
        <p:spPr>
          <a:xfrm flipH="1" rot="10800000">
            <a:off x="4417125" y="2237975"/>
            <a:ext cx="2527500" cy="1089600"/>
          </a:xfrm>
          <a:prstGeom prst="straightConnector1">
            <a:avLst/>
          </a:prstGeom>
          <a:noFill/>
          <a:ln cap="flat" cmpd="sng" w="9525">
            <a:solidFill>
              <a:srgbClr val="FF9900"/>
            </a:solidFill>
            <a:prstDash val="solid"/>
            <a:round/>
            <a:headEnd len="med" w="med" type="none"/>
            <a:tailEnd len="med" w="med" type="none"/>
          </a:ln>
        </p:spPr>
      </p:cxnSp>
      <p:cxnSp>
        <p:nvCxnSpPr>
          <p:cNvPr id="2170" name="Google Shape;2170;p136"/>
          <p:cNvCxnSpPr/>
          <p:nvPr/>
        </p:nvCxnSpPr>
        <p:spPr>
          <a:xfrm flipH="1" rot="10800000">
            <a:off x="4431850" y="2321475"/>
            <a:ext cx="534900" cy="1325100"/>
          </a:xfrm>
          <a:prstGeom prst="straightConnector1">
            <a:avLst/>
          </a:prstGeom>
          <a:noFill/>
          <a:ln cap="flat" cmpd="sng" w="9525">
            <a:solidFill>
              <a:srgbClr val="00FF00"/>
            </a:solidFill>
            <a:prstDash val="solid"/>
            <a:round/>
            <a:headEnd len="med" w="med" type="none"/>
            <a:tailEnd len="med" w="med" type="none"/>
          </a:ln>
        </p:spPr>
      </p:cxnSp>
      <p:cxnSp>
        <p:nvCxnSpPr>
          <p:cNvPr id="2171" name="Google Shape;2171;p136"/>
          <p:cNvCxnSpPr/>
          <p:nvPr/>
        </p:nvCxnSpPr>
        <p:spPr>
          <a:xfrm flipH="1" rot="10800000">
            <a:off x="4412225" y="1644025"/>
            <a:ext cx="696900" cy="1835700"/>
          </a:xfrm>
          <a:prstGeom prst="straightConnector1">
            <a:avLst/>
          </a:prstGeom>
          <a:noFill/>
          <a:ln cap="flat" cmpd="sng" w="9525">
            <a:solidFill>
              <a:srgbClr val="FF0000"/>
            </a:solidFill>
            <a:prstDash val="solid"/>
            <a:round/>
            <a:headEnd len="med" w="med" type="none"/>
            <a:tailEnd len="med" w="med" type="none"/>
          </a:ln>
        </p:spPr>
      </p:cxnSp>
      <p:cxnSp>
        <p:nvCxnSpPr>
          <p:cNvPr id="2172" name="Google Shape;2172;p136"/>
          <p:cNvCxnSpPr/>
          <p:nvPr/>
        </p:nvCxnSpPr>
        <p:spPr>
          <a:xfrm flipH="1" rot="10800000">
            <a:off x="4397500" y="1654000"/>
            <a:ext cx="2154600" cy="1447800"/>
          </a:xfrm>
          <a:prstGeom prst="straightConnector1">
            <a:avLst/>
          </a:prstGeom>
          <a:noFill/>
          <a:ln cap="flat" cmpd="sng" w="9525">
            <a:solidFill>
              <a:srgbClr val="FF00FF"/>
            </a:solidFill>
            <a:prstDash val="solid"/>
            <a:round/>
            <a:headEnd len="med" w="med" type="none"/>
            <a:tailEnd len="med" w="med" type="none"/>
          </a:ln>
        </p:spPr>
      </p:cxnSp>
      <p:cxnSp>
        <p:nvCxnSpPr>
          <p:cNvPr id="2173" name="Google Shape;2173;p136"/>
          <p:cNvCxnSpPr/>
          <p:nvPr/>
        </p:nvCxnSpPr>
        <p:spPr>
          <a:xfrm rot="10800000">
            <a:off x="3464925" y="1570675"/>
            <a:ext cx="270000" cy="2434200"/>
          </a:xfrm>
          <a:prstGeom prst="straightConnector1">
            <a:avLst/>
          </a:prstGeom>
          <a:noFill/>
          <a:ln cap="flat" cmpd="sng" w="9525">
            <a:solidFill>
              <a:srgbClr val="FF0000"/>
            </a:solidFill>
            <a:prstDash val="solid"/>
            <a:round/>
            <a:headEnd len="med" w="med" type="none"/>
            <a:tailEnd len="med" w="med" type="none"/>
          </a:ln>
        </p:spPr>
      </p:cxnSp>
      <p:cxnSp>
        <p:nvCxnSpPr>
          <p:cNvPr id="2174" name="Google Shape;2174;p136"/>
          <p:cNvCxnSpPr/>
          <p:nvPr/>
        </p:nvCxnSpPr>
        <p:spPr>
          <a:xfrm rot="10800000">
            <a:off x="2080925" y="1835650"/>
            <a:ext cx="1717800" cy="1968000"/>
          </a:xfrm>
          <a:prstGeom prst="straightConnector1">
            <a:avLst/>
          </a:prstGeom>
          <a:noFill/>
          <a:ln cap="flat" cmpd="sng" w="9525">
            <a:solidFill>
              <a:srgbClr val="00FF00"/>
            </a:solidFill>
            <a:prstDash val="solid"/>
            <a:round/>
            <a:headEnd len="med" w="med" type="none"/>
            <a:tailEnd len="med" w="med" type="none"/>
          </a:ln>
        </p:spPr>
      </p:cxnSp>
      <p:cxnSp>
        <p:nvCxnSpPr>
          <p:cNvPr id="2175" name="Google Shape;2175;p136"/>
          <p:cNvCxnSpPr/>
          <p:nvPr/>
        </p:nvCxnSpPr>
        <p:spPr>
          <a:xfrm rot="10800000">
            <a:off x="942250" y="2267475"/>
            <a:ext cx="2807400" cy="1938600"/>
          </a:xfrm>
          <a:prstGeom prst="straightConnector1">
            <a:avLst/>
          </a:prstGeom>
          <a:noFill/>
          <a:ln cap="flat" cmpd="sng" w="9525">
            <a:solidFill>
              <a:srgbClr val="FF00FF"/>
            </a:solidFill>
            <a:prstDash val="solid"/>
            <a:round/>
            <a:headEnd len="med" w="med" type="none"/>
            <a:tailEnd len="med" w="med" type="none"/>
          </a:ln>
        </p:spPr>
      </p:cxnSp>
      <p:cxnSp>
        <p:nvCxnSpPr>
          <p:cNvPr id="2176" name="Google Shape;2176;p136"/>
          <p:cNvCxnSpPr/>
          <p:nvPr/>
        </p:nvCxnSpPr>
        <p:spPr>
          <a:xfrm rot="10800000">
            <a:off x="1777325" y="2451225"/>
            <a:ext cx="25800" cy="0"/>
          </a:xfrm>
          <a:prstGeom prst="straightConnector1">
            <a:avLst/>
          </a:prstGeom>
          <a:noFill/>
          <a:ln cap="flat" cmpd="sng" w="9525">
            <a:solidFill>
              <a:srgbClr val="FF0000"/>
            </a:solidFill>
            <a:prstDash val="solid"/>
            <a:round/>
            <a:headEnd len="med" w="med" type="none"/>
            <a:tailEnd len="med" w="med" type="none"/>
          </a:ln>
        </p:spPr>
      </p:cxnSp>
      <p:cxnSp>
        <p:nvCxnSpPr>
          <p:cNvPr id="2177" name="Google Shape;2177;p136"/>
          <p:cNvCxnSpPr/>
          <p:nvPr/>
        </p:nvCxnSpPr>
        <p:spPr>
          <a:xfrm flipH="1">
            <a:off x="1688300" y="2444150"/>
            <a:ext cx="54000" cy="4800"/>
          </a:xfrm>
          <a:prstGeom prst="straightConnector1">
            <a:avLst/>
          </a:prstGeom>
          <a:noFill/>
          <a:ln cap="flat" cmpd="sng" w="9525">
            <a:solidFill>
              <a:srgbClr val="FF0000"/>
            </a:solidFill>
            <a:prstDash val="solid"/>
            <a:round/>
            <a:headEnd len="med" w="med" type="none"/>
            <a:tailEnd len="med" w="med" type="none"/>
          </a:ln>
        </p:spPr>
      </p:cxnSp>
      <p:cxnSp>
        <p:nvCxnSpPr>
          <p:cNvPr id="2178" name="Google Shape;2178;p136"/>
          <p:cNvCxnSpPr/>
          <p:nvPr/>
        </p:nvCxnSpPr>
        <p:spPr>
          <a:xfrm flipH="1">
            <a:off x="1619675" y="2439225"/>
            <a:ext cx="44100" cy="4800"/>
          </a:xfrm>
          <a:prstGeom prst="straightConnector1">
            <a:avLst/>
          </a:prstGeom>
          <a:noFill/>
          <a:ln cap="flat" cmpd="sng" w="9525">
            <a:solidFill>
              <a:srgbClr val="FF0000"/>
            </a:solidFill>
            <a:prstDash val="solid"/>
            <a:round/>
            <a:headEnd len="med" w="med" type="none"/>
            <a:tailEnd len="med" w="med" type="none"/>
          </a:ln>
        </p:spPr>
      </p:cxnSp>
      <p:cxnSp>
        <p:nvCxnSpPr>
          <p:cNvPr id="2179" name="Google Shape;2179;p136"/>
          <p:cNvCxnSpPr/>
          <p:nvPr/>
        </p:nvCxnSpPr>
        <p:spPr>
          <a:xfrm>
            <a:off x="1604900" y="2444150"/>
            <a:ext cx="0" cy="19500"/>
          </a:xfrm>
          <a:prstGeom prst="straightConnector1">
            <a:avLst/>
          </a:prstGeom>
          <a:noFill/>
          <a:ln cap="flat" cmpd="sng" w="9525">
            <a:solidFill>
              <a:srgbClr val="FF0000"/>
            </a:solidFill>
            <a:prstDash val="solid"/>
            <a:round/>
            <a:headEnd len="med" w="med" type="none"/>
            <a:tailEnd len="med" w="med" type="none"/>
          </a:ln>
        </p:spPr>
      </p:cxnSp>
      <p:cxnSp>
        <p:nvCxnSpPr>
          <p:cNvPr id="2180" name="Google Shape;2180;p136"/>
          <p:cNvCxnSpPr/>
          <p:nvPr/>
        </p:nvCxnSpPr>
        <p:spPr>
          <a:xfrm rot="10800000">
            <a:off x="1330075" y="2478500"/>
            <a:ext cx="260100" cy="0"/>
          </a:xfrm>
          <a:prstGeom prst="straightConnector1">
            <a:avLst/>
          </a:prstGeom>
          <a:noFill/>
          <a:ln cap="flat" cmpd="sng" w="9525">
            <a:solidFill>
              <a:srgbClr val="FF0000"/>
            </a:solidFill>
            <a:prstDash val="solid"/>
            <a:round/>
            <a:headEnd len="med" w="med" type="none"/>
            <a:tailEnd len="med" w="med" type="none"/>
          </a:ln>
        </p:spPr>
      </p:cxnSp>
      <p:cxnSp>
        <p:nvCxnSpPr>
          <p:cNvPr id="2181" name="Google Shape;2181;p136"/>
          <p:cNvCxnSpPr/>
          <p:nvPr/>
        </p:nvCxnSpPr>
        <p:spPr>
          <a:xfrm rot="10800000">
            <a:off x="1334950" y="2424450"/>
            <a:ext cx="0" cy="24600"/>
          </a:xfrm>
          <a:prstGeom prst="straightConnector1">
            <a:avLst/>
          </a:prstGeom>
          <a:noFill/>
          <a:ln cap="flat" cmpd="sng" w="9525">
            <a:solidFill>
              <a:srgbClr val="FF0000"/>
            </a:solidFill>
            <a:prstDash val="solid"/>
            <a:round/>
            <a:headEnd len="med" w="med" type="none"/>
            <a:tailEnd len="med" w="med" type="none"/>
          </a:ln>
        </p:spPr>
      </p:cxnSp>
      <p:cxnSp>
        <p:nvCxnSpPr>
          <p:cNvPr id="2182" name="Google Shape;2182;p136"/>
          <p:cNvCxnSpPr/>
          <p:nvPr/>
        </p:nvCxnSpPr>
        <p:spPr>
          <a:xfrm rot="10800000">
            <a:off x="1118850" y="2394975"/>
            <a:ext cx="211200" cy="99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137"/>
          <p:cNvSpPr txBox="1"/>
          <p:nvPr>
            <p:ph type="title"/>
          </p:nvPr>
        </p:nvSpPr>
        <p:spPr>
          <a:xfrm>
            <a:off x="205675" y="124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Trick Master House</a:t>
            </a:r>
            <a:endParaRPr/>
          </a:p>
        </p:txBody>
      </p:sp>
      <p:sp>
        <p:nvSpPr>
          <p:cNvPr id="2188" name="Google Shape;2188;p137"/>
          <p:cNvSpPr txBox="1"/>
          <p:nvPr>
            <p:ph idx="1" type="body"/>
          </p:nvPr>
        </p:nvSpPr>
        <p:spPr>
          <a:xfrm>
            <a:off x="352900" y="7294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Since we arrive back at Slateport after that monstrosity of a route, may as well do any remaining Trick Master House rooms. There is still one left to do after beating the champion as well. Right now the one with the teleporters is the most current for the 8th gym badge.</a:t>
            </a:r>
            <a:endParaRPr/>
          </a:p>
          <a:p>
            <a:pPr indent="0" lvl="0" marL="0" rtl="0" algn="l">
              <a:spcBef>
                <a:spcPts val="1200"/>
              </a:spcBef>
              <a:spcAft>
                <a:spcPts val="120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38"/>
          <p:cNvSpPr txBox="1"/>
          <p:nvPr>
            <p:ph type="title"/>
          </p:nvPr>
        </p:nvSpPr>
        <p:spPr>
          <a:xfrm>
            <a:off x="136950" y="1339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Abandoned Ship (Route 108 East of Dewford)</a:t>
            </a:r>
            <a:endParaRPr/>
          </a:p>
        </p:txBody>
      </p:sp>
      <p:sp>
        <p:nvSpPr>
          <p:cNvPr id="2194" name="Google Shape;2194;p138"/>
          <p:cNvSpPr txBox="1"/>
          <p:nvPr>
            <p:ph idx="1" type="body"/>
          </p:nvPr>
        </p:nvSpPr>
        <p:spPr>
          <a:xfrm>
            <a:off x="544775" y="657650"/>
            <a:ext cx="45594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Enter Abandoned Ship. Make sure you have Dive.</a:t>
            </a:r>
            <a:endParaRPr/>
          </a:p>
          <a:p>
            <a:pPr indent="0" lvl="0" marL="0" rtl="0" algn="l">
              <a:spcBef>
                <a:spcPts val="1200"/>
              </a:spcBef>
              <a:spcAft>
                <a:spcPts val="0"/>
              </a:spcAft>
              <a:buNone/>
            </a:pPr>
            <a:r>
              <a:rPr lang="en"/>
              <a:t>This needs 2 slides because it’s kind of crazy.</a:t>
            </a:r>
            <a:endParaRPr/>
          </a:p>
          <a:p>
            <a:pPr indent="0" lvl="0" marL="0" rtl="0" algn="l">
              <a:spcBef>
                <a:spcPts val="1200"/>
              </a:spcBef>
              <a:spcAft>
                <a:spcPts val="1200"/>
              </a:spcAft>
              <a:buNone/>
            </a:pPr>
            <a:r>
              <a:rPr lang="en"/>
              <a:t>I’ll go back to having trainer info in victory road I promise. Just not necessary as of late.</a:t>
            </a:r>
            <a:endParaRPr/>
          </a:p>
        </p:txBody>
      </p:sp>
      <p:pic>
        <p:nvPicPr>
          <p:cNvPr id="2195" name="Google Shape;2195;p138"/>
          <p:cNvPicPr preferRelativeResize="0"/>
          <p:nvPr/>
        </p:nvPicPr>
        <p:blipFill>
          <a:blip r:embed="rId3">
            <a:alphaModFix/>
          </a:blip>
          <a:stretch>
            <a:fillRect/>
          </a:stretch>
        </p:blipFill>
        <p:spPr>
          <a:xfrm>
            <a:off x="5124350" y="657650"/>
            <a:ext cx="3636850" cy="1212275"/>
          </a:xfrm>
          <a:prstGeom prst="rect">
            <a:avLst/>
          </a:prstGeom>
          <a:noFill/>
          <a:ln>
            <a:noFill/>
          </a:ln>
        </p:spPr>
      </p:pic>
      <p:sp>
        <p:nvSpPr>
          <p:cNvPr id="2196" name="Google Shape;2196;p138"/>
          <p:cNvSpPr/>
          <p:nvPr/>
        </p:nvSpPr>
        <p:spPr>
          <a:xfrm>
            <a:off x="6577075" y="716550"/>
            <a:ext cx="731400" cy="456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197" name="Google Shape;2197;p138"/>
          <p:cNvPicPr preferRelativeResize="0"/>
          <p:nvPr/>
        </p:nvPicPr>
        <p:blipFill>
          <a:blip r:embed="rId4">
            <a:alphaModFix/>
          </a:blip>
          <a:stretch>
            <a:fillRect/>
          </a:stretch>
        </p:blipFill>
        <p:spPr>
          <a:xfrm>
            <a:off x="367625" y="2076700"/>
            <a:ext cx="2718725" cy="2467775"/>
          </a:xfrm>
          <a:prstGeom prst="rect">
            <a:avLst/>
          </a:prstGeom>
          <a:noFill/>
          <a:ln>
            <a:noFill/>
          </a:ln>
        </p:spPr>
      </p:pic>
      <p:pic>
        <p:nvPicPr>
          <p:cNvPr id="2198" name="Google Shape;2198;p138"/>
          <p:cNvPicPr preferRelativeResize="0"/>
          <p:nvPr/>
        </p:nvPicPr>
        <p:blipFill>
          <a:blip r:embed="rId5">
            <a:alphaModFix/>
          </a:blip>
          <a:stretch>
            <a:fillRect/>
          </a:stretch>
        </p:blipFill>
        <p:spPr>
          <a:xfrm>
            <a:off x="3192600" y="2043987"/>
            <a:ext cx="2547850" cy="2533200"/>
          </a:xfrm>
          <a:prstGeom prst="rect">
            <a:avLst/>
          </a:prstGeom>
          <a:noFill/>
          <a:ln>
            <a:noFill/>
          </a:ln>
        </p:spPr>
      </p:pic>
      <p:pic>
        <p:nvPicPr>
          <p:cNvPr id="2199" name="Google Shape;2199;p138"/>
          <p:cNvPicPr preferRelativeResize="0"/>
          <p:nvPr/>
        </p:nvPicPr>
        <p:blipFill>
          <a:blip r:embed="rId6">
            <a:alphaModFix/>
          </a:blip>
          <a:stretch>
            <a:fillRect/>
          </a:stretch>
        </p:blipFill>
        <p:spPr>
          <a:xfrm>
            <a:off x="5997275" y="2306724"/>
            <a:ext cx="2572250" cy="2348575"/>
          </a:xfrm>
          <a:prstGeom prst="rect">
            <a:avLst/>
          </a:prstGeom>
          <a:noFill/>
          <a:ln>
            <a:noFill/>
          </a:ln>
        </p:spPr>
      </p:pic>
      <p:cxnSp>
        <p:nvCxnSpPr>
          <p:cNvPr id="2200" name="Google Shape;2200;p138"/>
          <p:cNvCxnSpPr/>
          <p:nvPr/>
        </p:nvCxnSpPr>
        <p:spPr>
          <a:xfrm rot="10800000">
            <a:off x="7533650" y="3504150"/>
            <a:ext cx="0" cy="554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06" name="Google Shape;2206;p1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7" name="Google Shape;2207;p139"/>
          <p:cNvPicPr preferRelativeResize="0"/>
          <p:nvPr/>
        </p:nvPicPr>
        <p:blipFill>
          <a:blip r:embed="rId3">
            <a:alphaModFix/>
          </a:blip>
          <a:stretch>
            <a:fillRect/>
          </a:stretch>
        </p:blipFill>
        <p:spPr>
          <a:xfrm>
            <a:off x="273770" y="485875"/>
            <a:ext cx="2568900" cy="3003975"/>
          </a:xfrm>
          <a:prstGeom prst="rect">
            <a:avLst/>
          </a:prstGeom>
          <a:noFill/>
          <a:ln>
            <a:noFill/>
          </a:ln>
        </p:spPr>
      </p:pic>
      <p:sp>
        <p:nvSpPr>
          <p:cNvPr id="2208" name="Google Shape;2208;p139"/>
          <p:cNvSpPr txBox="1"/>
          <p:nvPr/>
        </p:nvSpPr>
        <p:spPr>
          <a:xfrm>
            <a:off x="1276025" y="166875"/>
            <a:ext cx="1933800" cy="1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1F</a:t>
            </a:r>
            <a:endParaRPr sz="1300">
              <a:solidFill>
                <a:schemeClr val="dk2"/>
              </a:solidFill>
              <a:latin typeface="Calibri"/>
              <a:ea typeface="Calibri"/>
              <a:cs typeface="Calibri"/>
              <a:sym typeface="Calibri"/>
            </a:endParaRPr>
          </a:p>
        </p:txBody>
      </p:sp>
      <p:sp>
        <p:nvSpPr>
          <p:cNvPr id="2209" name="Google Shape;2209;p139"/>
          <p:cNvSpPr/>
          <p:nvPr/>
        </p:nvSpPr>
        <p:spPr>
          <a:xfrm>
            <a:off x="1112467" y="485875"/>
            <a:ext cx="1914100" cy="3091900"/>
          </a:xfrm>
          <a:custGeom>
            <a:rect b="b" l="l" r="r" t="t"/>
            <a:pathLst>
              <a:path extrusionOk="0" h="123676" w="76564">
                <a:moveTo>
                  <a:pt x="12040" y="0"/>
                </a:moveTo>
                <a:cubicBezTo>
                  <a:pt x="5165" y="4128"/>
                  <a:pt x="2755" y="13685"/>
                  <a:pt x="1439" y="21595"/>
                </a:cubicBezTo>
                <a:cubicBezTo>
                  <a:pt x="-1160" y="37217"/>
                  <a:pt x="394" y="53333"/>
                  <a:pt x="1832" y="69104"/>
                </a:cubicBezTo>
                <a:cubicBezTo>
                  <a:pt x="2938" y="81227"/>
                  <a:pt x="2421" y="93446"/>
                  <a:pt x="2421" y="105619"/>
                </a:cubicBezTo>
                <a:cubicBezTo>
                  <a:pt x="2421" y="110668"/>
                  <a:pt x="-476" y="117502"/>
                  <a:pt x="3402" y="120735"/>
                </a:cubicBezTo>
                <a:cubicBezTo>
                  <a:pt x="9464" y="125788"/>
                  <a:pt x="19079" y="122677"/>
                  <a:pt x="26960" y="123091"/>
                </a:cubicBezTo>
                <a:cubicBezTo>
                  <a:pt x="35406" y="123535"/>
                  <a:pt x="43839" y="121966"/>
                  <a:pt x="52285" y="121520"/>
                </a:cubicBezTo>
                <a:cubicBezTo>
                  <a:pt x="58016" y="121217"/>
                  <a:pt x="64122" y="121693"/>
                  <a:pt x="69365" y="119361"/>
                </a:cubicBezTo>
                <a:cubicBezTo>
                  <a:pt x="76324" y="116266"/>
                  <a:pt x="76236" y="105186"/>
                  <a:pt x="76236" y="97570"/>
                </a:cubicBezTo>
                <a:cubicBezTo>
                  <a:pt x="76236" y="87994"/>
                  <a:pt x="77545" y="77908"/>
                  <a:pt x="74273" y="68908"/>
                </a:cubicBezTo>
                <a:cubicBezTo>
                  <a:pt x="71805" y="62120"/>
                  <a:pt x="71426" y="54419"/>
                  <a:pt x="67598" y="48294"/>
                </a:cubicBezTo>
                <a:cubicBezTo>
                  <a:pt x="63818" y="42247"/>
                  <a:pt x="57261" y="38462"/>
                  <a:pt x="51893" y="33767"/>
                </a:cubicBezTo>
                <a:cubicBezTo>
                  <a:pt x="39113" y="22589"/>
                  <a:pt x="28600" y="7986"/>
                  <a:pt x="13414" y="393"/>
                </a:cubicBezTo>
              </a:path>
            </a:pathLst>
          </a:custGeom>
          <a:noFill/>
          <a:ln cap="flat" cmpd="sng" w="9525">
            <a:solidFill>
              <a:srgbClr val="FF0000"/>
            </a:solidFill>
            <a:prstDash val="solid"/>
            <a:round/>
            <a:headEnd len="med" w="med" type="none"/>
            <a:tailEnd len="med" w="med" type="none"/>
          </a:ln>
        </p:spPr>
      </p:sp>
      <p:sp>
        <p:nvSpPr>
          <p:cNvPr id="2210" name="Google Shape;2210;p139"/>
          <p:cNvSpPr/>
          <p:nvPr/>
        </p:nvSpPr>
        <p:spPr>
          <a:xfrm>
            <a:off x="334101" y="515325"/>
            <a:ext cx="765725" cy="3028725"/>
          </a:xfrm>
          <a:custGeom>
            <a:rect b="b" l="l" r="r" t="t"/>
            <a:pathLst>
              <a:path extrusionOk="0" h="121149" w="30629">
                <a:moveTo>
                  <a:pt x="3519" y="1571"/>
                </a:moveTo>
                <a:cubicBezTo>
                  <a:pt x="12463" y="-1180"/>
                  <a:pt x="24618" y="4344"/>
                  <a:pt x="29433" y="12368"/>
                </a:cubicBezTo>
                <a:cubicBezTo>
                  <a:pt x="32646" y="17722"/>
                  <a:pt x="28356" y="24812"/>
                  <a:pt x="27666" y="31018"/>
                </a:cubicBezTo>
                <a:cubicBezTo>
                  <a:pt x="26320" y="43126"/>
                  <a:pt x="25229" y="55381"/>
                  <a:pt x="26096" y="67533"/>
                </a:cubicBezTo>
                <a:cubicBezTo>
                  <a:pt x="27013" y="80392"/>
                  <a:pt x="27573" y="93380"/>
                  <a:pt x="26292" y="106208"/>
                </a:cubicBezTo>
                <a:cubicBezTo>
                  <a:pt x="25774" y="111398"/>
                  <a:pt x="26106" y="119910"/>
                  <a:pt x="20991" y="120931"/>
                </a:cubicBezTo>
                <a:cubicBezTo>
                  <a:pt x="14965" y="122134"/>
                  <a:pt x="7488" y="118057"/>
                  <a:pt x="4501" y="112686"/>
                </a:cubicBezTo>
                <a:cubicBezTo>
                  <a:pt x="-3330" y="98603"/>
                  <a:pt x="1271" y="80471"/>
                  <a:pt x="2341" y="64392"/>
                </a:cubicBezTo>
                <a:cubicBezTo>
                  <a:pt x="3455" y="47655"/>
                  <a:pt x="2140" y="30681"/>
                  <a:pt x="4893" y="14135"/>
                </a:cubicBezTo>
                <a:cubicBezTo>
                  <a:pt x="5696" y="9311"/>
                  <a:pt x="5364" y="3460"/>
                  <a:pt x="8820" y="0"/>
                </a:cubicBezTo>
              </a:path>
            </a:pathLst>
          </a:custGeom>
          <a:noFill/>
          <a:ln cap="flat" cmpd="sng" w="9525">
            <a:solidFill>
              <a:srgbClr val="0000FF"/>
            </a:solidFill>
            <a:prstDash val="solid"/>
            <a:round/>
            <a:headEnd len="med" w="med" type="none"/>
            <a:tailEnd len="med" w="med" type="none"/>
          </a:ln>
        </p:spPr>
      </p:sp>
      <p:sp>
        <p:nvSpPr>
          <p:cNvPr id="2211" name="Google Shape;2211;p139"/>
          <p:cNvSpPr/>
          <p:nvPr/>
        </p:nvSpPr>
        <p:spPr>
          <a:xfrm>
            <a:off x="1501825" y="2208575"/>
            <a:ext cx="112800" cy="12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12" name="Google Shape;2212;p139"/>
          <p:cNvSpPr txBox="1"/>
          <p:nvPr/>
        </p:nvSpPr>
        <p:spPr>
          <a:xfrm>
            <a:off x="1158275" y="1953275"/>
            <a:ext cx="10455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Harbor Mail</a:t>
            </a:r>
            <a:endParaRPr sz="1000">
              <a:solidFill>
                <a:schemeClr val="dk1"/>
              </a:solidFill>
              <a:latin typeface="Calibri"/>
              <a:ea typeface="Calibri"/>
              <a:cs typeface="Calibri"/>
              <a:sym typeface="Calibri"/>
            </a:endParaRPr>
          </a:p>
        </p:txBody>
      </p:sp>
      <p:pic>
        <p:nvPicPr>
          <p:cNvPr id="2213" name="Google Shape;2213;p139"/>
          <p:cNvPicPr preferRelativeResize="0"/>
          <p:nvPr/>
        </p:nvPicPr>
        <p:blipFill>
          <a:blip r:embed="rId4">
            <a:alphaModFix/>
          </a:blip>
          <a:stretch>
            <a:fillRect/>
          </a:stretch>
        </p:blipFill>
        <p:spPr>
          <a:xfrm>
            <a:off x="3039228" y="473500"/>
            <a:ext cx="2819848" cy="3028725"/>
          </a:xfrm>
          <a:prstGeom prst="rect">
            <a:avLst/>
          </a:prstGeom>
          <a:noFill/>
          <a:ln>
            <a:noFill/>
          </a:ln>
        </p:spPr>
      </p:pic>
      <p:sp>
        <p:nvSpPr>
          <p:cNvPr id="2214" name="Google Shape;2214;p139"/>
          <p:cNvSpPr txBox="1"/>
          <p:nvPr/>
        </p:nvSpPr>
        <p:spPr>
          <a:xfrm>
            <a:off x="3798725" y="166875"/>
            <a:ext cx="2292000" cy="1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B1F East Side</a:t>
            </a:r>
            <a:endParaRPr sz="1300">
              <a:solidFill>
                <a:schemeClr val="dk2"/>
              </a:solidFill>
              <a:latin typeface="Calibri"/>
              <a:ea typeface="Calibri"/>
              <a:cs typeface="Calibri"/>
              <a:sym typeface="Calibri"/>
            </a:endParaRPr>
          </a:p>
        </p:txBody>
      </p:sp>
      <p:sp>
        <p:nvSpPr>
          <p:cNvPr id="2215" name="Google Shape;2215;p139"/>
          <p:cNvSpPr/>
          <p:nvPr/>
        </p:nvSpPr>
        <p:spPr>
          <a:xfrm>
            <a:off x="1932250" y="652435"/>
            <a:ext cx="284750" cy="250150"/>
          </a:xfrm>
          <a:custGeom>
            <a:rect b="b" l="l" r="r" t="t"/>
            <a:pathLst>
              <a:path extrusionOk="0" h="10006" w="11390">
                <a:moveTo>
                  <a:pt x="844" y="798"/>
                </a:moveTo>
                <a:cubicBezTo>
                  <a:pt x="3462" y="798"/>
                  <a:pt x="6477" y="-786"/>
                  <a:pt x="8697" y="602"/>
                </a:cubicBezTo>
                <a:cubicBezTo>
                  <a:pt x="10698" y="1853"/>
                  <a:pt x="12011" y="5121"/>
                  <a:pt x="11053" y="7277"/>
                </a:cubicBezTo>
                <a:cubicBezTo>
                  <a:pt x="9782" y="10139"/>
                  <a:pt x="4481" y="10705"/>
                  <a:pt x="1826" y="9044"/>
                </a:cubicBezTo>
                <a:cubicBezTo>
                  <a:pt x="-507" y="7585"/>
                  <a:pt x="-513" y="2744"/>
                  <a:pt x="1433" y="798"/>
                </a:cubicBezTo>
              </a:path>
            </a:pathLst>
          </a:custGeom>
          <a:noFill/>
          <a:ln cap="flat" cmpd="sng" w="9525">
            <a:solidFill>
              <a:srgbClr val="00FF00"/>
            </a:solidFill>
            <a:prstDash val="solid"/>
            <a:round/>
            <a:headEnd len="med" w="med" type="none"/>
            <a:tailEnd len="med" w="med" type="none"/>
          </a:ln>
        </p:spPr>
      </p:sp>
      <p:cxnSp>
        <p:nvCxnSpPr>
          <p:cNvPr id="2216" name="Google Shape;2216;p139"/>
          <p:cNvCxnSpPr/>
          <p:nvPr/>
        </p:nvCxnSpPr>
        <p:spPr>
          <a:xfrm flipH="1" rot="10800000">
            <a:off x="2257650" y="353325"/>
            <a:ext cx="1487100" cy="407400"/>
          </a:xfrm>
          <a:prstGeom prst="curvedConnector3">
            <a:avLst>
              <a:gd fmla="val 50000" name="adj1"/>
            </a:avLst>
          </a:prstGeom>
          <a:noFill/>
          <a:ln cap="flat" cmpd="sng" w="9525">
            <a:solidFill>
              <a:srgbClr val="00FF00"/>
            </a:solidFill>
            <a:prstDash val="solid"/>
            <a:round/>
            <a:headEnd len="med" w="med" type="none"/>
            <a:tailEnd len="med" w="med" type="none"/>
          </a:ln>
        </p:spPr>
      </p:cxnSp>
      <p:cxnSp>
        <p:nvCxnSpPr>
          <p:cNvPr id="2217" name="Google Shape;2217;p139"/>
          <p:cNvCxnSpPr/>
          <p:nvPr/>
        </p:nvCxnSpPr>
        <p:spPr>
          <a:xfrm>
            <a:off x="3671125" y="353375"/>
            <a:ext cx="181500" cy="0"/>
          </a:xfrm>
          <a:prstGeom prst="straightConnector1">
            <a:avLst/>
          </a:prstGeom>
          <a:noFill/>
          <a:ln cap="flat" cmpd="sng" w="9525">
            <a:solidFill>
              <a:srgbClr val="00FF00"/>
            </a:solidFill>
            <a:prstDash val="solid"/>
            <a:round/>
            <a:headEnd len="med" w="med" type="none"/>
            <a:tailEnd len="med" w="med" type="triangle"/>
          </a:ln>
        </p:spPr>
      </p:cxnSp>
      <p:sp>
        <p:nvSpPr>
          <p:cNvPr id="2218" name="Google Shape;2218;p139"/>
          <p:cNvSpPr/>
          <p:nvPr/>
        </p:nvSpPr>
        <p:spPr>
          <a:xfrm>
            <a:off x="3666225" y="3337375"/>
            <a:ext cx="112800" cy="93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19" name="Google Shape;2219;p139"/>
          <p:cNvSpPr txBox="1"/>
          <p:nvPr/>
        </p:nvSpPr>
        <p:spPr>
          <a:xfrm>
            <a:off x="3261325" y="3079700"/>
            <a:ext cx="10011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Escape Rope</a:t>
            </a:r>
            <a:endParaRPr sz="1000">
              <a:solidFill>
                <a:schemeClr val="dk1"/>
              </a:solidFill>
              <a:latin typeface="Calibri"/>
              <a:ea typeface="Calibri"/>
              <a:cs typeface="Calibri"/>
              <a:sym typeface="Calibri"/>
            </a:endParaRPr>
          </a:p>
        </p:txBody>
      </p:sp>
      <p:sp>
        <p:nvSpPr>
          <p:cNvPr id="2220" name="Google Shape;2220;p139"/>
          <p:cNvSpPr/>
          <p:nvPr/>
        </p:nvSpPr>
        <p:spPr>
          <a:xfrm>
            <a:off x="4407300" y="888325"/>
            <a:ext cx="112800" cy="93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21" name="Google Shape;2221;p139"/>
          <p:cNvSpPr txBox="1"/>
          <p:nvPr/>
        </p:nvSpPr>
        <p:spPr>
          <a:xfrm>
            <a:off x="4034300" y="603675"/>
            <a:ext cx="893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Dive Ball</a:t>
            </a:r>
            <a:endParaRPr sz="1300">
              <a:solidFill>
                <a:schemeClr val="dk1"/>
              </a:solidFill>
              <a:latin typeface="Calibri"/>
              <a:ea typeface="Calibri"/>
              <a:cs typeface="Calibri"/>
              <a:sym typeface="Calibri"/>
            </a:endParaRPr>
          </a:p>
        </p:txBody>
      </p:sp>
      <p:sp>
        <p:nvSpPr>
          <p:cNvPr id="2222" name="Google Shape;2222;p139"/>
          <p:cNvSpPr/>
          <p:nvPr/>
        </p:nvSpPr>
        <p:spPr>
          <a:xfrm>
            <a:off x="652750" y="2139850"/>
            <a:ext cx="112800" cy="12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23" name="Google Shape;2223;p139"/>
          <p:cNvSpPr txBox="1"/>
          <p:nvPr/>
        </p:nvSpPr>
        <p:spPr>
          <a:xfrm>
            <a:off x="417175" y="1879625"/>
            <a:ext cx="8001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Revive</a:t>
            </a:r>
            <a:endParaRPr sz="1300">
              <a:solidFill>
                <a:schemeClr val="dk1"/>
              </a:solidFill>
              <a:latin typeface="Calibri"/>
              <a:ea typeface="Calibri"/>
              <a:cs typeface="Calibri"/>
              <a:sym typeface="Calibri"/>
            </a:endParaRPr>
          </a:p>
        </p:txBody>
      </p:sp>
      <p:pic>
        <p:nvPicPr>
          <p:cNvPr id="2224" name="Google Shape;2224;p139"/>
          <p:cNvPicPr preferRelativeResize="0"/>
          <p:nvPr/>
        </p:nvPicPr>
        <p:blipFill>
          <a:blip r:embed="rId5">
            <a:alphaModFix/>
          </a:blip>
          <a:stretch>
            <a:fillRect/>
          </a:stretch>
        </p:blipFill>
        <p:spPr>
          <a:xfrm>
            <a:off x="334100" y="3710175"/>
            <a:ext cx="1557546" cy="1211425"/>
          </a:xfrm>
          <a:prstGeom prst="rect">
            <a:avLst/>
          </a:prstGeom>
          <a:noFill/>
          <a:ln>
            <a:noFill/>
          </a:ln>
        </p:spPr>
      </p:pic>
      <p:sp>
        <p:nvSpPr>
          <p:cNvPr id="2225" name="Google Shape;2225;p139"/>
          <p:cNvSpPr/>
          <p:nvPr/>
        </p:nvSpPr>
        <p:spPr>
          <a:xfrm>
            <a:off x="358275" y="4770500"/>
            <a:ext cx="132600" cy="12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26" name="Google Shape;2226;p139"/>
          <p:cNvSpPr txBox="1"/>
          <p:nvPr/>
        </p:nvSpPr>
        <p:spPr>
          <a:xfrm>
            <a:off x="273775" y="4509150"/>
            <a:ext cx="1383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Calibri"/>
                <a:ea typeface="Calibri"/>
                <a:cs typeface="Calibri"/>
                <a:sym typeface="Calibri"/>
              </a:rPr>
              <a:t>Storage Key</a:t>
            </a:r>
            <a:endParaRPr sz="900">
              <a:solidFill>
                <a:srgbClr val="FFFFFF"/>
              </a:solidFill>
              <a:latin typeface="Calibri"/>
              <a:ea typeface="Calibri"/>
              <a:cs typeface="Calibri"/>
              <a:sym typeface="Calibri"/>
            </a:endParaRPr>
          </a:p>
        </p:txBody>
      </p:sp>
      <p:sp>
        <p:nvSpPr>
          <p:cNvPr id="2227" name="Google Shape;2227;p139"/>
          <p:cNvSpPr txBox="1"/>
          <p:nvPr/>
        </p:nvSpPr>
        <p:spPr>
          <a:xfrm>
            <a:off x="358275" y="3472275"/>
            <a:ext cx="19338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Captains Office</a:t>
            </a:r>
            <a:endParaRPr sz="1000">
              <a:solidFill>
                <a:schemeClr val="dk2"/>
              </a:solidFill>
              <a:latin typeface="Calibri"/>
              <a:ea typeface="Calibri"/>
              <a:cs typeface="Calibri"/>
              <a:sym typeface="Calibri"/>
            </a:endParaRPr>
          </a:p>
        </p:txBody>
      </p:sp>
      <p:sp>
        <p:nvSpPr>
          <p:cNvPr id="2228" name="Google Shape;2228;p139"/>
          <p:cNvSpPr/>
          <p:nvPr/>
        </p:nvSpPr>
        <p:spPr>
          <a:xfrm>
            <a:off x="353375" y="1467475"/>
            <a:ext cx="333600" cy="279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29" name="Google Shape;2229;p139"/>
          <p:cNvSpPr/>
          <p:nvPr/>
        </p:nvSpPr>
        <p:spPr>
          <a:xfrm>
            <a:off x="105419" y="1629425"/>
            <a:ext cx="390275" cy="1982800"/>
          </a:xfrm>
          <a:custGeom>
            <a:rect b="b" l="l" r="r" t="t"/>
            <a:pathLst>
              <a:path extrusionOk="0" h="79312" w="15611">
                <a:moveTo>
                  <a:pt x="15611" y="0"/>
                </a:moveTo>
                <a:cubicBezTo>
                  <a:pt x="13026" y="4712"/>
                  <a:pt x="920" y="15051"/>
                  <a:pt x="102" y="28270"/>
                </a:cubicBezTo>
                <a:cubicBezTo>
                  <a:pt x="-716" y="41489"/>
                  <a:pt x="8936" y="70805"/>
                  <a:pt x="10703" y="79312"/>
                </a:cubicBezTo>
              </a:path>
            </a:pathLst>
          </a:custGeom>
          <a:noFill/>
          <a:ln cap="flat" cmpd="sng" w="9525">
            <a:solidFill>
              <a:srgbClr val="FF0000"/>
            </a:solidFill>
            <a:prstDash val="solid"/>
            <a:round/>
            <a:headEnd len="med" w="med" type="none"/>
            <a:tailEnd len="med" w="med" type="none"/>
          </a:ln>
        </p:spPr>
      </p:sp>
      <p:cxnSp>
        <p:nvCxnSpPr>
          <p:cNvPr id="2230" name="Google Shape;2230;p139"/>
          <p:cNvCxnSpPr/>
          <p:nvPr/>
        </p:nvCxnSpPr>
        <p:spPr>
          <a:xfrm>
            <a:off x="358275" y="3554550"/>
            <a:ext cx="78600" cy="90900"/>
          </a:xfrm>
          <a:prstGeom prst="straightConnector1">
            <a:avLst/>
          </a:prstGeom>
          <a:noFill/>
          <a:ln cap="flat" cmpd="sng" w="9525">
            <a:solidFill>
              <a:srgbClr val="FF0000"/>
            </a:solidFill>
            <a:prstDash val="solid"/>
            <a:round/>
            <a:headEnd len="med" w="med" type="none"/>
            <a:tailEnd len="med" w="med" type="triangle"/>
          </a:ln>
        </p:spPr>
      </p:cxnSp>
      <p:sp>
        <p:nvSpPr>
          <p:cNvPr id="2231" name="Google Shape;2231;p139"/>
          <p:cNvSpPr txBox="1"/>
          <p:nvPr/>
        </p:nvSpPr>
        <p:spPr>
          <a:xfrm>
            <a:off x="1853725" y="3645450"/>
            <a:ext cx="13839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After you have been in all the rooms and got the Storage Key, go to the room with water and use dive. Resurface through the tunnel to the west.</a:t>
            </a:r>
            <a:endParaRPr sz="1000">
              <a:solidFill>
                <a:schemeClr val="dk2"/>
              </a:solidFill>
              <a:latin typeface="Calibri"/>
              <a:ea typeface="Calibri"/>
              <a:cs typeface="Calibri"/>
              <a:sym typeface="Calibri"/>
            </a:endParaRPr>
          </a:p>
        </p:txBody>
      </p:sp>
      <p:pic>
        <p:nvPicPr>
          <p:cNvPr id="2232" name="Google Shape;2232;p139"/>
          <p:cNvPicPr preferRelativeResize="0"/>
          <p:nvPr/>
        </p:nvPicPr>
        <p:blipFill>
          <a:blip r:embed="rId6">
            <a:alphaModFix/>
          </a:blip>
          <a:stretch>
            <a:fillRect/>
          </a:stretch>
        </p:blipFill>
        <p:spPr>
          <a:xfrm>
            <a:off x="5935126" y="888327"/>
            <a:ext cx="2927850" cy="1954675"/>
          </a:xfrm>
          <a:prstGeom prst="rect">
            <a:avLst/>
          </a:prstGeom>
          <a:noFill/>
          <a:ln>
            <a:noFill/>
          </a:ln>
        </p:spPr>
      </p:pic>
      <p:sp>
        <p:nvSpPr>
          <p:cNvPr id="2233" name="Google Shape;2233;p139"/>
          <p:cNvSpPr txBox="1"/>
          <p:nvPr/>
        </p:nvSpPr>
        <p:spPr>
          <a:xfrm>
            <a:off x="6817500" y="588500"/>
            <a:ext cx="23265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B1F West Side</a:t>
            </a:r>
            <a:endParaRPr sz="1300">
              <a:solidFill>
                <a:schemeClr val="dk2"/>
              </a:solidFill>
              <a:latin typeface="Calibri"/>
              <a:ea typeface="Calibri"/>
              <a:cs typeface="Calibri"/>
              <a:sym typeface="Calibri"/>
            </a:endParaRPr>
          </a:p>
        </p:txBody>
      </p:sp>
      <p:cxnSp>
        <p:nvCxnSpPr>
          <p:cNvPr id="2234" name="Google Shape;2234;p139"/>
          <p:cNvCxnSpPr/>
          <p:nvPr/>
        </p:nvCxnSpPr>
        <p:spPr>
          <a:xfrm flipH="1" rot="10800000">
            <a:off x="3160700" y="3573050"/>
            <a:ext cx="1006200" cy="741000"/>
          </a:xfrm>
          <a:prstGeom prst="straightConnector1">
            <a:avLst/>
          </a:prstGeom>
          <a:noFill/>
          <a:ln cap="flat" cmpd="sng" w="9525">
            <a:solidFill>
              <a:schemeClr val="dk2"/>
            </a:solidFill>
            <a:prstDash val="solid"/>
            <a:round/>
            <a:headEnd len="med" w="med" type="none"/>
            <a:tailEnd len="med" w="med" type="triangle"/>
          </a:ln>
        </p:spPr>
      </p:cxnSp>
      <p:sp>
        <p:nvSpPr>
          <p:cNvPr id="2235" name="Google Shape;2235;p139"/>
          <p:cNvSpPr/>
          <p:nvPr/>
        </p:nvSpPr>
        <p:spPr>
          <a:xfrm>
            <a:off x="4530000" y="2193850"/>
            <a:ext cx="265200" cy="1572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36" name="Google Shape;2236;p139"/>
          <p:cNvSpPr txBox="1"/>
          <p:nvPr/>
        </p:nvSpPr>
        <p:spPr>
          <a:xfrm>
            <a:off x="6055625" y="2876025"/>
            <a:ext cx="2689500" cy="11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Start in Room 3. </a:t>
            </a:r>
            <a:r>
              <a:rPr b="1" lang="en" sz="800">
                <a:solidFill>
                  <a:schemeClr val="dk2"/>
                </a:solidFill>
                <a:latin typeface="Calibri"/>
                <a:ea typeface="Calibri"/>
                <a:cs typeface="Calibri"/>
                <a:sym typeface="Calibri"/>
              </a:rPr>
              <a:t>Every time you enter a room you will see sparkles.</a:t>
            </a:r>
            <a:r>
              <a:rPr lang="en" sz="800">
                <a:solidFill>
                  <a:schemeClr val="dk2"/>
                </a:solidFill>
                <a:latin typeface="Calibri"/>
                <a:ea typeface="Calibri"/>
                <a:cs typeface="Calibri"/>
                <a:sym typeface="Calibri"/>
              </a:rPr>
              <a:t> Those are either Room Keys or they are just junk. Pick up all the Room keys from each room. And get all the normal items. You can’t miss them, </a:t>
            </a:r>
            <a:r>
              <a:rPr b="1" lang="en" sz="800">
                <a:solidFill>
                  <a:schemeClr val="dk2"/>
                </a:solidFill>
                <a:latin typeface="Calibri"/>
                <a:ea typeface="Calibri"/>
                <a:cs typeface="Calibri"/>
                <a:sym typeface="Calibri"/>
              </a:rPr>
              <a:t>none are hidden except the room keys.</a:t>
            </a:r>
            <a:r>
              <a:rPr lang="en" sz="800">
                <a:solidFill>
                  <a:schemeClr val="dk2"/>
                </a:solidFill>
                <a:latin typeface="Calibri"/>
                <a:ea typeface="Calibri"/>
                <a:cs typeface="Calibri"/>
                <a:sym typeface="Calibri"/>
              </a:rPr>
              <a:t> Room 2 is the last key to get which contains the scanner. Go back to the captains office and talk to the guy.</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b="1" lang="en" sz="800">
                <a:solidFill>
                  <a:schemeClr val="dk2"/>
                </a:solidFill>
                <a:latin typeface="Calibri"/>
                <a:ea typeface="Calibri"/>
                <a:cs typeface="Calibri"/>
                <a:sym typeface="Calibri"/>
              </a:rPr>
              <a:t>Go into the Storage Room before leaving to get TM13 Ice Beam.</a:t>
            </a:r>
            <a:r>
              <a:rPr lang="en" sz="800">
                <a:solidFill>
                  <a:schemeClr val="dk2"/>
                </a:solidFill>
                <a:latin typeface="Calibri"/>
                <a:ea typeface="Calibri"/>
                <a:cs typeface="Calibri"/>
                <a:sym typeface="Calibri"/>
              </a:rPr>
              <a:t> </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Once you get out of the ship, fly to Slateport City and talk to Captain Stern inside the Harbor. You will have the choice between a Deepseascale and a Deepseatooth. </a:t>
            </a:r>
            <a:r>
              <a:rPr b="1" lang="en" sz="800">
                <a:solidFill>
                  <a:schemeClr val="dk2"/>
                </a:solidFill>
                <a:latin typeface="Calibri"/>
                <a:ea typeface="Calibri"/>
                <a:cs typeface="Calibri"/>
                <a:sym typeface="Calibri"/>
              </a:rPr>
              <a:t>Both of these items evolve Clamperl into their respective evolutions while having it </a:t>
            </a:r>
            <a:r>
              <a:rPr b="1" lang="en" sz="800">
                <a:solidFill>
                  <a:schemeClr val="dk2"/>
                </a:solidFill>
                <a:latin typeface="Calibri"/>
                <a:ea typeface="Calibri"/>
                <a:cs typeface="Calibri"/>
                <a:sym typeface="Calibri"/>
              </a:rPr>
              <a:t>hold</a:t>
            </a:r>
            <a:r>
              <a:rPr b="1" lang="en" sz="800">
                <a:solidFill>
                  <a:schemeClr val="dk2"/>
                </a:solidFill>
                <a:latin typeface="Calibri"/>
                <a:ea typeface="Calibri"/>
                <a:cs typeface="Calibri"/>
                <a:sym typeface="Calibri"/>
              </a:rPr>
              <a:t> these items during a trade.</a:t>
            </a:r>
            <a:endParaRPr b="1" sz="800">
              <a:solidFill>
                <a:schemeClr val="dk2"/>
              </a:solidFill>
              <a:latin typeface="Calibri"/>
              <a:ea typeface="Calibri"/>
              <a:cs typeface="Calibri"/>
              <a:sym typeface="Calibri"/>
            </a:endParaRPr>
          </a:p>
        </p:txBody>
      </p:sp>
      <p:sp>
        <p:nvSpPr>
          <p:cNvPr id="2237" name="Google Shape;2237;p139"/>
          <p:cNvSpPr/>
          <p:nvPr/>
        </p:nvSpPr>
        <p:spPr>
          <a:xfrm>
            <a:off x="7435500" y="1364400"/>
            <a:ext cx="220800" cy="227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Calibri"/>
              <a:ea typeface="Calibri"/>
              <a:cs typeface="Calibri"/>
              <a:sym typeface="Calibri"/>
            </a:endParaRPr>
          </a:p>
        </p:txBody>
      </p:sp>
      <p:sp>
        <p:nvSpPr>
          <p:cNvPr id="2238" name="Google Shape;2238;p139"/>
          <p:cNvSpPr/>
          <p:nvPr/>
        </p:nvSpPr>
        <p:spPr>
          <a:xfrm>
            <a:off x="4839200" y="1742300"/>
            <a:ext cx="265200" cy="2799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39" name="Google Shape;2239;p139"/>
          <p:cNvSpPr txBox="1"/>
          <p:nvPr/>
        </p:nvSpPr>
        <p:spPr>
          <a:xfrm>
            <a:off x="4795188" y="1499338"/>
            <a:ext cx="14136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Storage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Closet</a:t>
            </a:r>
            <a:endParaRPr sz="1000">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140"/>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Everything in the game in terms of items, trainers, and extras are done as of this point. All that’s left is Victory Road, Elite 4, and post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actually do something fun now and go catch some legendary Pokemon</a:t>
            </a:r>
            <a:endParaRPr/>
          </a:p>
        </p:txBody>
      </p:sp>
      <p:sp>
        <p:nvSpPr>
          <p:cNvPr id="2245" name="Google Shape;2245;p140"/>
          <p:cNvSpPr txBox="1"/>
          <p:nvPr>
            <p:ph idx="1" type="body"/>
          </p:nvPr>
        </p:nvSpPr>
        <p:spPr>
          <a:xfrm rot="10800000">
            <a:off x="9002708" y="1376025"/>
            <a:ext cx="141300" cy="81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a:t>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141"/>
          <p:cNvSpPr txBox="1"/>
          <p:nvPr>
            <p:ph type="title"/>
          </p:nvPr>
        </p:nvSpPr>
        <p:spPr>
          <a:xfrm>
            <a:off x="132025" y="129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Unlocking the Regi-Trio Ruins</a:t>
            </a:r>
            <a:endParaRPr/>
          </a:p>
        </p:txBody>
      </p:sp>
      <p:sp>
        <p:nvSpPr>
          <p:cNvPr id="2251" name="Google Shape;2251;p141"/>
          <p:cNvSpPr txBox="1"/>
          <p:nvPr>
            <p:ph idx="1" type="body"/>
          </p:nvPr>
        </p:nvSpPr>
        <p:spPr>
          <a:xfrm>
            <a:off x="436325" y="857000"/>
            <a:ext cx="7505700" cy="244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Requirements:</a:t>
            </a:r>
            <a:endParaRPr/>
          </a:p>
          <a:p>
            <a:pPr indent="-298767" lvl="0" marL="457200" rtl="0" algn="l">
              <a:spcBef>
                <a:spcPts val="1200"/>
              </a:spcBef>
              <a:spcAft>
                <a:spcPts val="0"/>
              </a:spcAft>
              <a:buSzPct val="100000"/>
              <a:buChar char="-"/>
            </a:pPr>
            <a:r>
              <a:rPr lang="en"/>
              <a:t>Surf, Dive, Dig in your party</a:t>
            </a:r>
            <a:endParaRPr/>
          </a:p>
          <a:p>
            <a:pPr indent="-298767" lvl="0" marL="457200" rtl="0" algn="l">
              <a:spcBef>
                <a:spcPts val="0"/>
              </a:spcBef>
              <a:spcAft>
                <a:spcPts val="0"/>
              </a:spcAft>
              <a:buSzPct val="100000"/>
              <a:buChar char="-"/>
            </a:pPr>
            <a:r>
              <a:rPr lang="en"/>
              <a:t>Wailord AND Relicanth in your party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*If you don’t have a Pokemon with Dig, the TM for Dig is in the Fossil Maniac house just west of Fallarbor Town. If you used the TM already and forgot the move, well…the only way to get dig in the game other than trading either the TM or a pokemon that knows it from another game, is to catch either a Nincada or a Trapinch. Both of these Pokemon learn Dig naturally through level up. Unfortunately not until level 45 for Nincada and level 41 for Trapinch. Yeah….* </a:t>
            </a:r>
            <a:endParaRPr/>
          </a:p>
          <a:p>
            <a:pPr indent="0" lvl="0" marL="0" rtl="0" algn="l">
              <a:spcBef>
                <a:spcPts val="1200"/>
              </a:spcBef>
              <a:spcAft>
                <a:spcPts val="1200"/>
              </a:spcAft>
              <a:buNone/>
            </a:pPr>
            <a:r>
              <a:rPr lang="en"/>
              <a:t>You can rng manip the Regis for good nature and IVs if you want . I don’t normally do that for them myself. So I won’t be going over frames for them. But feel free to use pokefinder to get one you want.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373300" y="334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Mudkip Manip </a:t>
            </a:r>
            <a:endParaRPr/>
          </a:p>
        </p:txBody>
      </p:sp>
      <p:sp>
        <p:nvSpPr>
          <p:cNvPr id="209" name="Google Shape;209;p25"/>
          <p:cNvSpPr txBox="1"/>
          <p:nvPr>
            <p:ph idx="1" type="body"/>
          </p:nvPr>
        </p:nvSpPr>
        <p:spPr>
          <a:xfrm>
            <a:off x="677775" y="1131675"/>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307"/>
              <a:t>Take a look at your Mudkip’s summary on each attempt. Look at the stats and find which Mudkip you have on Pokefinder. (Make sure the ‘stats’ box is checked in pokefinder). You can also use the filters such as Nature select to find your Mudkip more easily in pokefinder. Once you have found your Mudkip in pokefinder, look at it’s frame number and adjust your flow timer accordingly to how late or early you were compared to the target Mudkip on Frame 1025.</a:t>
            </a:r>
            <a:endParaRPr sz="1307"/>
          </a:p>
          <a:p>
            <a:pPr indent="0" lvl="0" marL="0" rtl="0" algn="l">
              <a:lnSpc>
                <a:spcPct val="95000"/>
              </a:lnSpc>
              <a:spcBef>
                <a:spcPts val="1200"/>
              </a:spcBef>
              <a:spcAft>
                <a:spcPts val="0"/>
              </a:spcAft>
              <a:buSzPts val="852"/>
              <a:buNone/>
            </a:pPr>
            <a:r>
              <a:rPr lang="en" sz="1307"/>
              <a:t>Remember the game runs at 60 fps. Flow Timer seems to use 59.7275 frames however. </a:t>
            </a:r>
            <a:endParaRPr sz="1307"/>
          </a:p>
          <a:p>
            <a:pPr indent="0" lvl="0" marL="0" rtl="0" algn="l">
              <a:lnSpc>
                <a:spcPct val="95000"/>
              </a:lnSpc>
              <a:spcBef>
                <a:spcPts val="1200"/>
              </a:spcBef>
              <a:spcAft>
                <a:spcPts val="0"/>
              </a:spcAft>
              <a:buSzPts val="852"/>
              <a:buNone/>
            </a:pPr>
            <a:r>
              <a:rPr lang="en" sz="1216"/>
              <a:t>If you got, for example the Frame 1035 Mudkip, you would adjust your timer by doing 1035-1025 which is 10 frames. (late in this case).</a:t>
            </a:r>
            <a:endParaRPr sz="1216"/>
          </a:p>
          <a:p>
            <a:pPr indent="0" lvl="0" marL="0" rtl="0" algn="l">
              <a:lnSpc>
                <a:spcPct val="95000"/>
              </a:lnSpc>
              <a:spcBef>
                <a:spcPts val="1200"/>
              </a:spcBef>
              <a:spcAft>
                <a:spcPts val="0"/>
              </a:spcAft>
              <a:buSzPts val="852"/>
              <a:buNone/>
            </a:pPr>
            <a:r>
              <a:rPr lang="en" sz="1307"/>
              <a:t>Take this 10 frames and divide it by 59.7275 frames per second and you get the amount of seconds you need adjust your flow timer by.</a:t>
            </a:r>
            <a:endParaRPr sz="1307"/>
          </a:p>
          <a:p>
            <a:pPr indent="0" lvl="0" marL="0" rtl="0" algn="l">
              <a:lnSpc>
                <a:spcPct val="95000"/>
              </a:lnSpc>
              <a:spcBef>
                <a:spcPts val="1200"/>
              </a:spcBef>
              <a:spcAft>
                <a:spcPts val="0"/>
              </a:spcAft>
              <a:buSzPts val="852"/>
              <a:buNone/>
            </a:pPr>
            <a:r>
              <a:rPr lang="en" sz="1307"/>
              <a:t>In this example 10/59.7275 is 0.167. So now you would </a:t>
            </a:r>
            <a:r>
              <a:rPr lang="en" sz="1307"/>
              <a:t>Subtract</a:t>
            </a:r>
            <a:r>
              <a:rPr lang="en" sz="1307"/>
              <a:t> 0.167 seconds off of your current timer time and then try the manip again. Keep adjusting until you are very close to the correct Mudkip frame and from there it’s really just luck. </a:t>
            </a:r>
            <a:endParaRPr sz="1307"/>
          </a:p>
          <a:p>
            <a:pPr indent="0" lvl="0" marL="0" rtl="0" algn="l">
              <a:lnSpc>
                <a:spcPct val="95000"/>
              </a:lnSpc>
              <a:spcBef>
                <a:spcPts val="1200"/>
              </a:spcBef>
              <a:spcAft>
                <a:spcPts val="1200"/>
              </a:spcAft>
              <a:buSzPts val="852"/>
              <a:buNone/>
            </a:pPr>
            <a:r>
              <a:rPr lang="en" sz="1307"/>
              <a:t>If you hit a Mudkip frame that was early, you would of course ADD the time to your Flow Timer instead.</a:t>
            </a:r>
            <a:endParaRPr sz="1307"/>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142"/>
          <p:cNvSpPr txBox="1"/>
          <p:nvPr>
            <p:ph type="title"/>
          </p:nvPr>
        </p:nvSpPr>
        <p:spPr>
          <a:xfrm>
            <a:off x="151675" y="163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Regi-Trio Ruins</a:t>
            </a:r>
            <a:endParaRPr/>
          </a:p>
        </p:txBody>
      </p:sp>
      <p:sp>
        <p:nvSpPr>
          <p:cNvPr id="2257" name="Google Shape;2257;p142"/>
          <p:cNvSpPr txBox="1"/>
          <p:nvPr>
            <p:ph idx="1" type="body"/>
          </p:nvPr>
        </p:nvSpPr>
        <p:spPr>
          <a:xfrm>
            <a:off x="441200" y="1171125"/>
            <a:ext cx="7505700" cy="2448000"/>
          </a:xfrm>
          <a:prstGeom prst="rect">
            <a:avLst/>
          </a:prstGeom>
        </p:spPr>
        <p:txBody>
          <a:bodyPr anchorCtr="0" anchor="t" bIns="91425" lIns="91425" spcFirstLastPara="1" rIns="91425" wrap="square" tIns="91425">
            <a:normAutofit fontScale="70000" lnSpcReduction="20000"/>
          </a:bodyPr>
          <a:lstStyle/>
          <a:p>
            <a:pPr indent="-286385" lvl="0" marL="457200" rtl="0" algn="l">
              <a:spcBef>
                <a:spcPts val="0"/>
              </a:spcBef>
              <a:spcAft>
                <a:spcPts val="0"/>
              </a:spcAft>
              <a:buSzPct val="100000"/>
              <a:buChar char="-"/>
            </a:pPr>
            <a:r>
              <a:rPr lang="en"/>
              <a:t>Get your requirements from the previous slide into your party then fly to Pacifidlog Town.</a:t>
            </a:r>
            <a:endParaRPr/>
          </a:p>
          <a:p>
            <a:pPr indent="-286385" lvl="0" marL="457200" rtl="0" algn="l">
              <a:spcBef>
                <a:spcPts val="0"/>
              </a:spcBef>
              <a:spcAft>
                <a:spcPts val="0"/>
              </a:spcAft>
              <a:buSzPct val="100000"/>
              <a:buChar char="-"/>
            </a:pPr>
            <a:r>
              <a:rPr lang="en"/>
              <a:t>We are back to this picture. We are going to Dive in that one </a:t>
            </a:r>
            <a:r>
              <a:rPr lang="en"/>
              <a:t>location</a:t>
            </a:r>
            <a:r>
              <a:rPr lang="en"/>
              <a:t> this time in the southwest. Take the </a:t>
            </a:r>
            <a:r>
              <a:rPr lang="en">
                <a:solidFill>
                  <a:srgbClr val="FF0000"/>
                </a:solidFill>
              </a:rPr>
              <a:t>red path</a:t>
            </a:r>
            <a:r>
              <a:rPr lang="en"/>
              <a:t> to the dive spot in the yellow circle, then </a:t>
            </a:r>
            <a:r>
              <a:rPr lang="en" u="sng"/>
              <a:t>use Dive</a:t>
            </a:r>
            <a:r>
              <a:rPr lang="en"/>
              <a:t> </a:t>
            </a:r>
            <a:r>
              <a:rPr lang="en"/>
              <a:t>and go south until you reach the Braille sign. Resurface </a:t>
            </a:r>
            <a:r>
              <a:rPr lang="en" u="sng"/>
              <a:t>at the sign</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286385" lvl="0" marL="457200" rtl="0" algn="l">
              <a:spcBef>
                <a:spcPts val="1200"/>
              </a:spcBef>
              <a:spcAft>
                <a:spcPts val="0"/>
              </a:spcAft>
              <a:buSzPct val="100000"/>
              <a:buChar char="-"/>
            </a:pPr>
            <a:r>
              <a:rPr lang="en"/>
              <a:t>Once you are inside the cave, go all the way to the </a:t>
            </a:r>
            <a:r>
              <a:rPr lang="en" u="sng"/>
              <a:t>north wall</a:t>
            </a:r>
            <a:r>
              <a:rPr lang="en"/>
              <a:t> and stand in the center of the 3 Braille texts. </a:t>
            </a:r>
            <a:r>
              <a:rPr lang="en" u="sng"/>
              <a:t>Read it.</a:t>
            </a:r>
            <a:endParaRPr u="sng"/>
          </a:p>
          <a:p>
            <a:pPr indent="-286385" lvl="0" marL="457200" rtl="0" algn="l">
              <a:spcBef>
                <a:spcPts val="0"/>
              </a:spcBef>
              <a:spcAft>
                <a:spcPts val="0"/>
              </a:spcAft>
              <a:buSzPct val="100000"/>
              <a:buChar char="-"/>
            </a:pPr>
            <a:r>
              <a:rPr b="1" lang="en"/>
              <a:t>With Wailord in your FIRST party slot, and Relicanth in your LAST party slot, use Dig right on this spot.</a:t>
            </a:r>
            <a:endParaRPr/>
          </a:p>
          <a:p>
            <a:pPr indent="-286385" lvl="0" marL="457200" rtl="0" algn="l">
              <a:spcBef>
                <a:spcPts val="0"/>
              </a:spcBef>
              <a:spcAft>
                <a:spcPts val="0"/>
              </a:spcAft>
              <a:buSzPct val="100000"/>
              <a:buChar char="-"/>
            </a:pPr>
            <a:r>
              <a:rPr lang="en" u="sng"/>
              <a:t>Enter the new cave entrance and read the Braille on the north wall</a:t>
            </a:r>
            <a:r>
              <a:rPr lang="en"/>
              <a:t>. There should be a cutscene and some text saying some doors unlocked far away. </a:t>
            </a:r>
            <a:endParaRPr/>
          </a:p>
        </p:txBody>
      </p:sp>
      <p:pic>
        <p:nvPicPr>
          <p:cNvPr id="2258" name="Google Shape;2258;p142"/>
          <p:cNvPicPr preferRelativeResize="0"/>
          <p:nvPr/>
        </p:nvPicPr>
        <p:blipFill>
          <a:blip r:embed="rId3">
            <a:alphaModFix/>
          </a:blip>
          <a:stretch>
            <a:fillRect/>
          </a:stretch>
        </p:blipFill>
        <p:spPr>
          <a:xfrm>
            <a:off x="961875" y="1778175"/>
            <a:ext cx="6601851" cy="1100300"/>
          </a:xfrm>
          <a:prstGeom prst="rect">
            <a:avLst/>
          </a:prstGeom>
          <a:noFill/>
          <a:ln>
            <a:noFill/>
          </a:ln>
        </p:spPr>
      </p:pic>
      <p:sp>
        <p:nvSpPr>
          <p:cNvPr id="2259" name="Google Shape;2259;p142"/>
          <p:cNvSpPr/>
          <p:nvPr/>
        </p:nvSpPr>
        <p:spPr>
          <a:xfrm>
            <a:off x="2483400" y="2517775"/>
            <a:ext cx="343500" cy="2799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60" name="Google Shape;2260;p142"/>
          <p:cNvSpPr txBox="1"/>
          <p:nvPr/>
        </p:nvSpPr>
        <p:spPr>
          <a:xfrm>
            <a:off x="1158275" y="3749650"/>
            <a:ext cx="38577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Everything is set up now. Dig out of here and resurface all the way back to where we started once we used Dive. Then Fly to Dewford Town. </a:t>
            </a:r>
            <a:r>
              <a:rPr b="1" lang="en" sz="1300">
                <a:solidFill>
                  <a:schemeClr val="dk2"/>
                </a:solidFill>
                <a:latin typeface="Calibri"/>
                <a:ea typeface="Calibri"/>
                <a:cs typeface="Calibri"/>
                <a:sym typeface="Calibri"/>
              </a:rPr>
              <a:t>Also, </a:t>
            </a:r>
            <a:r>
              <a:rPr b="1" lang="en" sz="1300">
                <a:solidFill>
                  <a:schemeClr val="dk2"/>
                </a:solidFill>
                <a:latin typeface="Calibri"/>
                <a:ea typeface="Calibri"/>
                <a:cs typeface="Calibri"/>
                <a:sym typeface="Calibri"/>
              </a:rPr>
              <a:t>buy a LOT of ultra balls unless you have extra Master Balls from other games.</a:t>
            </a:r>
            <a:endParaRPr b="1" sz="1300">
              <a:solidFill>
                <a:schemeClr val="dk2"/>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143"/>
          <p:cNvSpPr txBox="1"/>
          <p:nvPr>
            <p:ph type="title"/>
          </p:nvPr>
        </p:nvSpPr>
        <p:spPr>
          <a:xfrm>
            <a:off x="122225" y="114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Regice</a:t>
            </a:r>
            <a:endParaRPr/>
          </a:p>
        </p:txBody>
      </p:sp>
      <p:sp>
        <p:nvSpPr>
          <p:cNvPr id="2266" name="Google Shape;2266;p143"/>
          <p:cNvSpPr txBox="1"/>
          <p:nvPr>
            <p:ph idx="1" type="body"/>
          </p:nvPr>
        </p:nvSpPr>
        <p:spPr>
          <a:xfrm>
            <a:off x="235125" y="518325"/>
            <a:ext cx="57426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4368"/>
          </a:p>
          <a:p>
            <a:pPr indent="-297946" lvl="0" marL="457200" rtl="0" algn="l">
              <a:spcBef>
                <a:spcPts val="1200"/>
              </a:spcBef>
              <a:spcAft>
                <a:spcPts val="0"/>
              </a:spcAft>
              <a:buSzPct val="100000"/>
              <a:buChar char="-"/>
            </a:pPr>
            <a:r>
              <a:rPr lang="en" sz="4368"/>
              <a:t>I </a:t>
            </a:r>
            <a:r>
              <a:rPr lang="en" sz="4368"/>
              <a:t>recommend</a:t>
            </a:r>
            <a:r>
              <a:rPr lang="en" sz="4368"/>
              <a:t> bringing a pokemon that knows a status move (paralyze, or sleep is best).</a:t>
            </a:r>
            <a:endParaRPr sz="4368"/>
          </a:p>
          <a:p>
            <a:pPr indent="0" lvl="0" marL="0" rtl="0" algn="l">
              <a:spcBef>
                <a:spcPts val="1200"/>
              </a:spcBef>
              <a:spcAft>
                <a:spcPts val="0"/>
              </a:spcAft>
              <a:buNone/>
            </a:pPr>
            <a:r>
              <a:t/>
            </a:r>
            <a:endParaRPr sz="4368"/>
          </a:p>
          <a:p>
            <a:pPr indent="0" lvl="0" marL="0" rtl="0" algn="l">
              <a:spcBef>
                <a:spcPts val="1200"/>
              </a:spcBef>
              <a:spcAft>
                <a:spcPts val="0"/>
              </a:spcAft>
              <a:buNone/>
            </a:pPr>
            <a:r>
              <a:rPr lang="en" sz="4368"/>
              <a:t>From Dewford Town, go all the way north. Then </a:t>
            </a:r>
            <a:r>
              <a:rPr lang="en" sz="4368"/>
              <a:t>Surf</a:t>
            </a:r>
            <a:r>
              <a:rPr lang="en" sz="4368"/>
              <a:t> West and north to route 105</a:t>
            </a:r>
            <a:endParaRPr sz="4368"/>
          </a:p>
          <a:p>
            <a:pPr indent="0" lvl="0" marL="0" rtl="0" algn="l">
              <a:spcBef>
                <a:spcPts val="1200"/>
              </a:spcBef>
              <a:spcAft>
                <a:spcPts val="0"/>
              </a:spcAft>
              <a:buNone/>
            </a:pPr>
            <a:r>
              <a:rPr lang="en" sz="4368"/>
              <a:t>This picture shows Route 105 here. </a:t>
            </a:r>
            <a:r>
              <a:rPr b="1" lang="en" sz="4368"/>
              <a:t>We are going to this new cave entrance.</a:t>
            </a:r>
            <a:endParaRPr b="1" sz="4368"/>
          </a:p>
          <a:p>
            <a:pPr indent="0" lvl="0" marL="0" rtl="0" algn="l">
              <a:spcBef>
                <a:spcPts val="1200"/>
              </a:spcBef>
              <a:spcAft>
                <a:spcPts val="0"/>
              </a:spcAft>
              <a:buNone/>
            </a:pPr>
            <a:r>
              <a:t/>
            </a:r>
            <a:endParaRPr b="1" sz="4368"/>
          </a:p>
          <a:p>
            <a:pPr indent="0" lvl="0" marL="0" rtl="0" algn="l">
              <a:spcBef>
                <a:spcPts val="1200"/>
              </a:spcBef>
              <a:spcAft>
                <a:spcPts val="0"/>
              </a:spcAft>
              <a:buNone/>
            </a:pPr>
            <a:r>
              <a:rPr b="1" lang="en" sz="4368" u="sng"/>
              <a:t>Once you are inside the cave, read the middle Braille on the north wall.</a:t>
            </a:r>
            <a:endParaRPr b="1" sz="4368" u="sng"/>
          </a:p>
          <a:p>
            <a:pPr indent="0" lvl="0" marL="0" rtl="0" algn="l">
              <a:spcBef>
                <a:spcPts val="1200"/>
              </a:spcBef>
              <a:spcAft>
                <a:spcPts val="0"/>
              </a:spcAft>
              <a:buNone/>
            </a:pPr>
            <a:r>
              <a:rPr b="1" lang="en" sz="4368"/>
              <a:t>Walk </a:t>
            </a:r>
            <a:r>
              <a:rPr b="1" lang="en" sz="4368"/>
              <a:t>a perfect lap, from here, around the edge of the cave counterclockwise. Once you make it back to the center braille, the cave will open.</a:t>
            </a:r>
            <a:endParaRPr b="1" sz="4368"/>
          </a:p>
          <a:p>
            <a:pPr indent="0" lvl="0" marL="0" rtl="0" algn="l">
              <a:spcBef>
                <a:spcPts val="1200"/>
              </a:spcBef>
              <a:spcAft>
                <a:spcPts val="0"/>
              </a:spcAft>
              <a:buNone/>
            </a:pPr>
            <a:r>
              <a:rPr b="1" lang="en" sz="4368"/>
              <a:t>Save before talking to Regice. </a:t>
            </a:r>
            <a:endParaRPr b="1" sz="4368"/>
          </a:p>
          <a:p>
            <a:pPr indent="0" lvl="0" marL="0" rtl="0" algn="l">
              <a:spcBef>
                <a:spcPts val="1200"/>
              </a:spcBef>
              <a:spcAft>
                <a:spcPts val="1200"/>
              </a:spcAft>
              <a:buNone/>
            </a:pPr>
            <a:r>
              <a:t/>
            </a:r>
            <a:endParaRPr b="1"/>
          </a:p>
        </p:txBody>
      </p:sp>
      <p:pic>
        <p:nvPicPr>
          <p:cNvPr id="2267" name="Google Shape;2267;p143"/>
          <p:cNvPicPr preferRelativeResize="0"/>
          <p:nvPr/>
        </p:nvPicPr>
        <p:blipFill>
          <a:blip r:embed="rId3">
            <a:alphaModFix/>
          </a:blip>
          <a:stretch>
            <a:fillRect/>
          </a:stretch>
        </p:blipFill>
        <p:spPr>
          <a:xfrm>
            <a:off x="6093475" y="1344750"/>
            <a:ext cx="1649050" cy="3298125"/>
          </a:xfrm>
          <a:prstGeom prst="rect">
            <a:avLst/>
          </a:prstGeom>
          <a:noFill/>
          <a:ln>
            <a:noFill/>
          </a:ln>
        </p:spPr>
      </p:pic>
      <p:cxnSp>
        <p:nvCxnSpPr>
          <p:cNvPr id="2268" name="Google Shape;2268;p143"/>
          <p:cNvCxnSpPr/>
          <p:nvPr/>
        </p:nvCxnSpPr>
        <p:spPr>
          <a:xfrm>
            <a:off x="4687075" y="1958250"/>
            <a:ext cx="1796700" cy="147300"/>
          </a:xfrm>
          <a:prstGeom prst="straightConnector1">
            <a:avLst/>
          </a:prstGeom>
          <a:noFill/>
          <a:ln cap="flat" cmpd="sng" w="9525">
            <a:solidFill>
              <a:srgbClr val="FF0000"/>
            </a:solidFill>
            <a:prstDash val="solid"/>
            <a:round/>
            <a:headEnd len="med" w="med" type="none"/>
            <a:tailEnd len="med" w="med" type="none"/>
          </a:ln>
        </p:spPr>
      </p:cxnSp>
      <p:pic>
        <p:nvPicPr>
          <p:cNvPr id="2269" name="Google Shape;2269;p143"/>
          <p:cNvPicPr preferRelativeResize="0"/>
          <p:nvPr/>
        </p:nvPicPr>
        <p:blipFill>
          <a:blip r:embed="rId4">
            <a:alphaModFix/>
          </a:blip>
          <a:stretch>
            <a:fillRect/>
          </a:stretch>
        </p:blipFill>
        <p:spPr>
          <a:xfrm>
            <a:off x="2665250" y="3182649"/>
            <a:ext cx="1860300" cy="156797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144"/>
          <p:cNvSpPr txBox="1"/>
          <p:nvPr>
            <p:ph type="title"/>
          </p:nvPr>
        </p:nvSpPr>
        <p:spPr>
          <a:xfrm>
            <a:off x="146750" y="119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Regirock</a:t>
            </a:r>
            <a:endParaRPr/>
          </a:p>
        </p:txBody>
      </p:sp>
      <p:sp>
        <p:nvSpPr>
          <p:cNvPr id="2275" name="Google Shape;2275;p144"/>
          <p:cNvSpPr txBox="1"/>
          <p:nvPr>
            <p:ph idx="1" type="body"/>
          </p:nvPr>
        </p:nvSpPr>
        <p:spPr>
          <a:xfrm>
            <a:off x="352875" y="210360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Fly to Lavaridge Town and go all the way East to the Desert. </a:t>
            </a:r>
            <a:r>
              <a:rPr b="1" lang="en"/>
              <a:t>To the far south in the desert</a:t>
            </a:r>
            <a:r>
              <a:rPr lang="en"/>
              <a:t>, you will find the new cave entrance amongst the ruins. </a:t>
            </a:r>
            <a:r>
              <a:rPr b="1" lang="en" u="sng"/>
              <a:t>Enter and read the middle braille on the north wall.</a:t>
            </a:r>
            <a:endParaRPr b="1" u="sng"/>
          </a:p>
          <a:p>
            <a:pPr indent="-311150" lvl="0" marL="457200" rtl="0" algn="l">
              <a:spcBef>
                <a:spcPts val="0"/>
              </a:spcBef>
              <a:spcAft>
                <a:spcPts val="0"/>
              </a:spcAft>
              <a:buSzPts val="1300"/>
              <a:buChar char="-"/>
            </a:pPr>
            <a:r>
              <a:rPr b="1" lang="en"/>
              <a:t>From here, </a:t>
            </a:r>
            <a:r>
              <a:rPr b="1" lang="en" u="sng"/>
              <a:t>walk e</a:t>
            </a:r>
            <a:r>
              <a:rPr b="1" lang="en" u="sng"/>
              <a:t>xactly 2 spaces left and 2 spaces down, then use ROCK SMASH on this tile</a:t>
            </a:r>
            <a:r>
              <a:rPr b="1" lang="en"/>
              <a:t>.</a:t>
            </a:r>
            <a:r>
              <a:rPr lang="en"/>
              <a:t> The cave will open.</a:t>
            </a:r>
            <a:endParaRPr/>
          </a:p>
          <a:p>
            <a:pPr indent="-311150" lvl="0" marL="457200" rtl="0" algn="l">
              <a:spcBef>
                <a:spcPts val="0"/>
              </a:spcBef>
              <a:spcAft>
                <a:spcPts val="0"/>
              </a:spcAft>
              <a:buSzPts val="1300"/>
              <a:buChar char="-"/>
            </a:pPr>
            <a:r>
              <a:rPr b="1" lang="en"/>
              <a:t>Save before talking to Regirock</a:t>
            </a:r>
            <a:endParaRPr b="1"/>
          </a:p>
          <a:p>
            <a:pPr indent="0" lvl="0" marL="0" rtl="0" algn="l">
              <a:spcBef>
                <a:spcPts val="1200"/>
              </a:spcBef>
              <a:spcAft>
                <a:spcPts val="1200"/>
              </a:spcAft>
              <a:buNone/>
            </a:pPr>
            <a:r>
              <a:t/>
            </a:r>
            <a:endParaRPr/>
          </a:p>
        </p:txBody>
      </p:sp>
      <p:sp>
        <p:nvSpPr>
          <p:cNvPr id="2276" name="Google Shape;2276;p144"/>
          <p:cNvSpPr txBox="1"/>
          <p:nvPr/>
        </p:nvSpPr>
        <p:spPr>
          <a:xfrm>
            <a:off x="490800" y="731275"/>
            <a:ext cx="53055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Requirements:</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b="1" lang="en" sz="1300" u="sng">
                <a:solidFill>
                  <a:schemeClr val="dk2"/>
                </a:solidFill>
                <a:latin typeface="Calibri"/>
                <a:ea typeface="Calibri"/>
                <a:cs typeface="Calibri"/>
                <a:sym typeface="Calibri"/>
              </a:rPr>
              <a:t>Rock Smash</a:t>
            </a:r>
            <a:endParaRPr b="1" sz="1300" u="sng">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Recommend status move (Paralysis or Sleep preferably)</a:t>
            </a:r>
            <a:endParaRPr sz="1300">
              <a:solidFill>
                <a:schemeClr val="dk2"/>
              </a:solidFill>
              <a:latin typeface="Calibri"/>
              <a:ea typeface="Calibri"/>
              <a:cs typeface="Calibri"/>
              <a:sym typeface="Calibri"/>
            </a:endParaRPr>
          </a:p>
        </p:txBody>
      </p:sp>
      <p:pic>
        <p:nvPicPr>
          <p:cNvPr id="2277" name="Google Shape;2277;p144"/>
          <p:cNvPicPr preferRelativeResize="0"/>
          <p:nvPr/>
        </p:nvPicPr>
        <p:blipFill>
          <a:blip r:embed="rId3">
            <a:alphaModFix/>
          </a:blip>
          <a:stretch>
            <a:fillRect/>
          </a:stretch>
        </p:blipFill>
        <p:spPr>
          <a:xfrm>
            <a:off x="3637717" y="2895675"/>
            <a:ext cx="2158581" cy="19386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145"/>
          <p:cNvSpPr txBox="1"/>
          <p:nvPr>
            <p:ph type="title"/>
          </p:nvPr>
        </p:nvSpPr>
        <p:spPr>
          <a:xfrm>
            <a:off x="161475" y="1584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Registeel</a:t>
            </a:r>
            <a:endParaRPr/>
          </a:p>
        </p:txBody>
      </p:sp>
      <p:sp>
        <p:nvSpPr>
          <p:cNvPr id="2283" name="Google Shape;2283;p145"/>
          <p:cNvSpPr txBox="1"/>
          <p:nvPr>
            <p:ph idx="1" type="body"/>
          </p:nvPr>
        </p:nvSpPr>
        <p:spPr>
          <a:xfrm>
            <a:off x="446150" y="827550"/>
            <a:ext cx="66114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135"/>
              <a:t>Requirements</a:t>
            </a:r>
            <a:r>
              <a:rPr lang="en" sz="5135"/>
              <a:t>: </a:t>
            </a:r>
            <a:r>
              <a:rPr b="1" lang="en" sz="5135"/>
              <a:t>Flash</a:t>
            </a:r>
            <a:endParaRPr b="1" sz="5135"/>
          </a:p>
          <a:p>
            <a:pPr indent="0" lvl="0" marL="0" rtl="0" algn="l">
              <a:spcBef>
                <a:spcPts val="1200"/>
              </a:spcBef>
              <a:spcAft>
                <a:spcPts val="0"/>
              </a:spcAft>
              <a:buNone/>
            </a:pPr>
            <a:r>
              <a:rPr lang="en" sz="5135"/>
              <a:t>Recommend status moves (Paralyze, Sleep)</a:t>
            </a:r>
            <a:endParaRPr sz="5135"/>
          </a:p>
          <a:p>
            <a:pPr indent="0" lvl="0" marL="0" rtl="0" algn="l">
              <a:spcBef>
                <a:spcPts val="1200"/>
              </a:spcBef>
              <a:spcAft>
                <a:spcPts val="0"/>
              </a:spcAft>
              <a:buNone/>
            </a:pPr>
            <a:r>
              <a:rPr lang="en" sz="5135"/>
              <a:t>Fly to Lilycove City and </a:t>
            </a:r>
            <a:r>
              <a:rPr b="1" lang="en" sz="5135"/>
              <a:t>go as far West as you can into route 120</a:t>
            </a:r>
            <a:r>
              <a:rPr lang="en" sz="5135"/>
              <a:t>. Go north up the stairs by the berry patch and go all the way north the ruins where the new cave entrance is. </a:t>
            </a:r>
            <a:r>
              <a:rPr b="1" lang="en" sz="5135" u="sng"/>
              <a:t>Go inside and read the middle braille on the north wall.</a:t>
            </a:r>
            <a:endParaRPr b="1" sz="5135" u="sng"/>
          </a:p>
          <a:p>
            <a:pPr indent="0" lvl="0" marL="0" rtl="0" algn="l">
              <a:spcBef>
                <a:spcPts val="1200"/>
              </a:spcBef>
              <a:spcAft>
                <a:spcPts val="0"/>
              </a:spcAft>
              <a:buNone/>
            </a:pPr>
            <a:r>
              <a:rPr b="1" lang="en" sz="5135" u="sng"/>
              <a:t>From here, walk directly to the exact middle of the room and use Flash</a:t>
            </a:r>
            <a:r>
              <a:rPr b="1" lang="en" sz="5135"/>
              <a:t>. The cave will open.</a:t>
            </a:r>
            <a:endParaRPr b="1" sz="5135"/>
          </a:p>
          <a:p>
            <a:pPr indent="0" lvl="0" marL="0" rtl="0" algn="l">
              <a:spcBef>
                <a:spcPts val="1200"/>
              </a:spcBef>
              <a:spcAft>
                <a:spcPts val="0"/>
              </a:spcAft>
              <a:buNone/>
            </a:pPr>
            <a:r>
              <a:rPr b="1" lang="en" sz="5135"/>
              <a:t>Save before talking to Registeel.</a:t>
            </a:r>
            <a:endParaRPr b="1" sz="5135"/>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b="1" sz="1200" u="sng"/>
          </a:p>
        </p:txBody>
      </p:sp>
      <p:pic>
        <p:nvPicPr>
          <p:cNvPr id="2284" name="Google Shape;2284;p145"/>
          <p:cNvPicPr preferRelativeResize="0"/>
          <p:nvPr/>
        </p:nvPicPr>
        <p:blipFill>
          <a:blip r:embed="rId3">
            <a:alphaModFix/>
          </a:blip>
          <a:stretch>
            <a:fillRect/>
          </a:stretch>
        </p:blipFill>
        <p:spPr>
          <a:xfrm>
            <a:off x="7057550" y="439687"/>
            <a:ext cx="1708750" cy="4271913"/>
          </a:xfrm>
          <a:prstGeom prst="rect">
            <a:avLst/>
          </a:prstGeom>
          <a:noFill/>
          <a:ln>
            <a:noFill/>
          </a:ln>
        </p:spPr>
      </p:pic>
      <p:sp>
        <p:nvSpPr>
          <p:cNvPr id="2285" name="Google Shape;2285;p145"/>
          <p:cNvSpPr/>
          <p:nvPr/>
        </p:nvSpPr>
        <p:spPr>
          <a:xfrm>
            <a:off x="7191125" y="2571750"/>
            <a:ext cx="382800" cy="417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86" name="Google Shape;2286;p145"/>
          <p:cNvPicPr preferRelativeResize="0"/>
          <p:nvPr/>
        </p:nvPicPr>
        <p:blipFill>
          <a:blip r:embed="rId4">
            <a:alphaModFix/>
          </a:blip>
          <a:stretch>
            <a:fillRect/>
          </a:stretch>
        </p:blipFill>
        <p:spPr>
          <a:xfrm>
            <a:off x="3054773" y="2778175"/>
            <a:ext cx="2199275" cy="1933425"/>
          </a:xfrm>
          <a:prstGeom prst="rect">
            <a:avLst/>
          </a:prstGeom>
          <a:noFill/>
          <a:ln>
            <a:noFill/>
          </a:ln>
        </p:spPr>
      </p:pic>
      <p:cxnSp>
        <p:nvCxnSpPr>
          <p:cNvPr id="2287" name="Google Shape;2287;p145"/>
          <p:cNvCxnSpPr/>
          <p:nvPr/>
        </p:nvCxnSpPr>
        <p:spPr>
          <a:xfrm>
            <a:off x="4927550" y="1963175"/>
            <a:ext cx="2414700" cy="7902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146"/>
          <p:cNvSpPr txBox="1"/>
          <p:nvPr>
            <p:ph type="title"/>
          </p:nvPr>
        </p:nvSpPr>
        <p:spPr>
          <a:xfrm>
            <a:off x="141875" y="143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Going to Victory Road</a:t>
            </a:r>
            <a:endParaRPr/>
          </a:p>
        </p:txBody>
      </p:sp>
      <p:sp>
        <p:nvSpPr>
          <p:cNvPr id="2293" name="Google Shape;2293;p146"/>
          <p:cNvSpPr txBox="1"/>
          <p:nvPr>
            <p:ph idx="1" type="body"/>
          </p:nvPr>
        </p:nvSpPr>
        <p:spPr>
          <a:xfrm>
            <a:off x="475575" y="861925"/>
            <a:ext cx="49326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Requirements</a:t>
            </a:r>
            <a:r>
              <a:rPr lang="en" sz="1100"/>
              <a:t>: Surf, Waterfall</a:t>
            </a:r>
            <a:endParaRPr sz="1100"/>
          </a:p>
          <a:p>
            <a:pPr indent="0" lvl="0" marL="0" rtl="0" algn="l">
              <a:spcBef>
                <a:spcPts val="1200"/>
              </a:spcBef>
              <a:spcAft>
                <a:spcPts val="1200"/>
              </a:spcAft>
              <a:buNone/>
            </a:pPr>
            <a:r>
              <a:rPr lang="en" sz="1100"/>
              <a:t>Fly to Mossdeep City, then </a:t>
            </a:r>
            <a:r>
              <a:rPr lang="en" sz="1100"/>
              <a:t>surf</a:t>
            </a:r>
            <a:r>
              <a:rPr lang="en" sz="1100"/>
              <a:t> south on route 127. When you hit route 128, keep surfing as far east as you can go and go all the way through the </a:t>
            </a:r>
            <a:r>
              <a:rPr lang="en" sz="1100"/>
              <a:t>corridor</a:t>
            </a:r>
            <a:r>
              <a:rPr lang="en" sz="1100"/>
              <a:t> which leads to Ever Grande City and the big waterfall. Go up the waterfall. </a:t>
            </a:r>
            <a:r>
              <a:rPr b="1" lang="en" sz="1100"/>
              <a:t>You can now fly to this pokemon center if you select the bottom half of Ever Grande City on the fly menu.</a:t>
            </a:r>
            <a:r>
              <a:rPr lang="en" sz="1200"/>
              <a:t> (top half for pokemon league once you get through victory road).</a:t>
            </a:r>
            <a:endParaRPr sz="1200"/>
          </a:p>
        </p:txBody>
      </p:sp>
      <p:pic>
        <p:nvPicPr>
          <p:cNvPr id="2294" name="Google Shape;2294;p146"/>
          <p:cNvPicPr preferRelativeResize="0"/>
          <p:nvPr/>
        </p:nvPicPr>
        <p:blipFill>
          <a:blip r:embed="rId3">
            <a:alphaModFix/>
          </a:blip>
          <a:stretch>
            <a:fillRect/>
          </a:stretch>
        </p:blipFill>
        <p:spPr>
          <a:xfrm>
            <a:off x="441750" y="2884446"/>
            <a:ext cx="5034800" cy="1680375"/>
          </a:xfrm>
          <a:prstGeom prst="rect">
            <a:avLst/>
          </a:prstGeom>
          <a:noFill/>
          <a:ln>
            <a:noFill/>
          </a:ln>
        </p:spPr>
      </p:pic>
      <p:pic>
        <p:nvPicPr>
          <p:cNvPr id="2295" name="Google Shape;2295;p146"/>
          <p:cNvPicPr preferRelativeResize="0"/>
          <p:nvPr/>
        </p:nvPicPr>
        <p:blipFill>
          <a:blip r:embed="rId4">
            <a:alphaModFix/>
          </a:blip>
          <a:stretch>
            <a:fillRect/>
          </a:stretch>
        </p:blipFill>
        <p:spPr>
          <a:xfrm>
            <a:off x="5476550" y="1914300"/>
            <a:ext cx="1325250" cy="2650525"/>
          </a:xfrm>
          <a:prstGeom prst="rect">
            <a:avLst/>
          </a:prstGeom>
          <a:noFill/>
          <a:ln>
            <a:noFill/>
          </a:ln>
        </p:spPr>
      </p:pic>
      <p:sp>
        <p:nvSpPr>
          <p:cNvPr id="2296" name="Google Shape;2296;p146"/>
          <p:cNvSpPr txBox="1"/>
          <p:nvPr/>
        </p:nvSpPr>
        <p:spPr>
          <a:xfrm>
            <a:off x="1968125" y="2550625"/>
            <a:ext cx="30870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Route 128 and Ever Grande City</a:t>
            </a:r>
            <a:endParaRPr sz="1300">
              <a:solidFill>
                <a:schemeClr val="dk2"/>
              </a:solidFill>
              <a:latin typeface="Calibri"/>
              <a:ea typeface="Calibri"/>
              <a:cs typeface="Calibri"/>
              <a:sym typeface="Calibri"/>
            </a:endParaRPr>
          </a:p>
        </p:txBody>
      </p:sp>
      <p:sp>
        <p:nvSpPr>
          <p:cNvPr id="2297" name="Google Shape;2297;p146"/>
          <p:cNvSpPr/>
          <p:nvPr/>
        </p:nvSpPr>
        <p:spPr>
          <a:xfrm>
            <a:off x="1786475" y="2905500"/>
            <a:ext cx="4377875" cy="1572225"/>
          </a:xfrm>
          <a:custGeom>
            <a:rect b="b" l="l" r="r" t="t"/>
            <a:pathLst>
              <a:path extrusionOk="0" h="62889" w="175115">
                <a:moveTo>
                  <a:pt x="0" y="0"/>
                </a:moveTo>
                <a:cubicBezTo>
                  <a:pt x="598" y="4762"/>
                  <a:pt x="2493" y="10010"/>
                  <a:pt x="6282" y="12956"/>
                </a:cubicBezTo>
                <a:cubicBezTo>
                  <a:pt x="11376" y="16917"/>
                  <a:pt x="18374" y="17531"/>
                  <a:pt x="24147" y="20416"/>
                </a:cubicBezTo>
                <a:cubicBezTo>
                  <a:pt x="50498" y="33583"/>
                  <a:pt x="81163" y="35259"/>
                  <a:pt x="109741" y="42404"/>
                </a:cubicBezTo>
                <a:cubicBezTo>
                  <a:pt x="120352" y="45057"/>
                  <a:pt x="132362" y="44040"/>
                  <a:pt x="141741" y="49668"/>
                </a:cubicBezTo>
                <a:cubicBezTo>
                  <a:pt x="151017" y="55234"/>
                  <a:pt x="161085" y="65049"/>
                  <a:pt x="171581" y="62428"/>
                </a:cubicBezTo>
                <a:cubicBezTo>
                  <a:pt x="174482" y="61704"/>
                  <a:pt x="175115" y="57173"/>
                  <a:pt x="175115" y="54183"/>
                </a:cubicBezTo>
              </a:path>
            </a:pathLst>
          </a:custGeom>
          <a:noFill/>
          <a:ln cap="flat" cmpd="sng" w="9525">
            <a:solidFill>
              <a:srgbClr val="FF0000"/>
            </a:solidFill>
            <a:prstDash val="solid"/>
            <a:round/>
            <a:headEnd len="med" w="med" type="none"/>
            <a:tailEnd len="med" w="med" type="none"/>
          </a:ln>
        </p:spPr>
      </p:sp>
      <p:pic>
        <p:nvPicPr>
          <p:cNvPr id="2298" name="Google Shape;2298;p146"/>
          <p:cNvPicPr preferRelativeResize="0"/>
          <p:nvPr/>
        </p:nvPicPr>
        <p:blipFill>
          <a:blip r:embed="rId5">
            <a:alphaModFix/>
          </a:blip>
          <a:stretch>
            <a:fillRect/>
          </a:stretch>
        </p:blipFill>
        <p:spPr>
          <a:xfrm>
            <a:off x="6870174" y="2538025"/>
            <a:ext cx="1850750" cy="2307175"/>
          </a:xfrm>
          <a:prstGeom prst="rect">
            <a:avLst/>
          </a:prstGeom>
          <a:noFill/>
          <a:ln>
            <a:noFill/>
          </a:ln>
        </p:spPr>
      </p:pic>
      <p:sp>
        <p:nvSpPr>
          <p:cNvPr id="2299" name="Google Shape;2299;p146"/>
          <p:cNvSpPr txBox="1"/>
          <p:nvPr/>
        </p:nvSpPr>
        <p:spPr>
          <a:xfrm>
            <a:off x="7126300" y="2242350"/>
            <a:ext cx="1767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EGC wild pokemon</a:t>
            </a:r>
            <a:endParaRPr sz="1300">
              <a:solidFill>
                <a:schemeClr val="dk2"/>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147"/>
          <p:cNvSpPr txBox="1"/>
          <p:nvPr>
            <p:ph type="title"/>
          </p:nvPr>
        </p:nvSpPr>
        <p:spPr>
          <a:xfrm>
            <a:off x="156575" y="129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Victory Road Trainers</a:t>
            </a:r>
            <a:endParaRPr/>
          </a:p>
        </p:txBody>
      </p:sp>
      <p:sp>
        <p:nvSpPr>
          <p:cNvPr id="2305" name="Google Shape;2305;p147"/>
          <p:cNvSpPr txBox="1"/>
          <p:nvPr>
            <p:ph idx="1" type="body"/>
          </p:nvPr>
        </p:nvSpPr>
        <p:spPr>
          <a:xfrm>
            <a:off x="303825" y="7490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Before we enter, here’s all the trainers in victory road. Refer back to this slide for your current trainer battle if you need to. (Not including Wally, he’s covered soon).</a:t>
            </a:r>
            <a:endParaRPr/>
          </a:p>
        </p:txBody>
      </p:sp>
      <p:pic>
        <p:nvPicPr>
          <p:cNvPr id="2306" name="Google Shape;2306;p147"/>
          <p:cNvPicPr preferRelativeResize="0"/>
          <p:nvPr/>
        </p:nvPicPr>
        <p:blipFill>
          <a:blip r:embed="rId3">
            <a:alphaModFix/>
          </a:blip>
          <a:stretch>
            <a:fillRect/>
          </a:stretch>
        </p:blipFill>
        <p:spPr>
          <a:xfrm>
            <a:off x="538700" y="1325550"/>
            <a:ext cx="1935300" cy="3411000"/>
          </a:xfrm>
          <a:prstGeom prst="rect">
            <a:avLst/>
          </a:prstGeom>
          <a:noFill/>
          <a:ln>
            <a:noFill/>
          </a:ln>
        </p:spPr>
      </p:pic>
      <p:pic>
        <p:nvPicPr>
          <p:cNvPr id="2307" name="Google Shape;2307;p147"/>
          <p:cNvPicPr preferRelativeResize="0"/>
          <p:nvPr/>
        </p:nvPicPr>
        <p:blipFill>
          <a:blip r:embed="rId4">
            <a:alphaModFix/>
          </a:blip>
          <a:stretch>
            <a:fillRect/>
          </a:stretch>
        </p:blipFill>
        <p:spPr>
          <a:xfrm>
            <a:off x="2987350" y="1275850"/>
            <a:ext cx="1935300" cy="3566199"/>
          </a:xfrm>
          <a:prstGeom prst="rect">
            <a:avLst/>
          </a:prstGeom>
          <a:noFill/>
          <a:ln>
            <a:noFill/>
          </a:ln>
        </p:spPr>
      </p:pic>
      <p:pic>
        <p:nvPicPr>
          <p:cNvPr id="2308" name="Google Shape;2308;p147"/>
          <p:cNvPicPr preferRelativeResize="0"/>
          <p:nvPr/>
        </p:nvPicPr>
        <p:blipFill>
          <a:blip r:embed="rId5">
            <a:alphaModFix/>
          </a:blip>
          <a:stretch>
            <a:fillRect/>
          </a:stretch>
        </p:blipFill>
        <p:spPr>
          <a:xfrm>
            <a:off x="5408525" y="1312640"/>
            <a:ext cx="2229225" cy="3492608"/>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148"/>
          <p:cNvSpPr txBox="1"/>
          <p:nvPr>
            <p:ph type="title"/>
          </p:nvPr>
        </p:nvSpPr>
        <p:spPr>
          <a:xfrm>
            <a:off x="146775" y="148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Victory Road Wild Encounters</a:t>
            </a:r>
            <a:endParaRPr/>
          </a:p>
        </p:txBody>
      </p:sp>
      <p:sp>
        <p:nvSpPr>
          <p:cNvPr id="2314" name="Google Shape;2314;p148"/>
          <p:cNvSpPr txBox="1"/>
          <p:nvPr>
            <p:ph idx="1" type="body"/>
          </p:nvPr>
        </p:nvSpPr>
        <p:spPr>
          <a:xfrm>
            <a:off x="338175" y="8422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Check what floor you are on when you get to a new ladder. Here’s what you can find where you are at.</a:t>
            </a:r>
            <a:endParaRPr/>
          </a:p>
        </p:txBody>
      </p:sp>
      <p:pic>
        <p:nvPicPr>
          <p:cNvPr id="2315" name="Google Shape;2315;p148"/>
          <p:cNvPicPr preferRelativeResize="0"/>
          <p:nvPr/>
        </p:nvPicPr>
        <p:blipFill>
          <a:blip r:embed="rId3">
            <a:alphaModFix/>
          </a:blip>
          <a:stretch>
            <a:fillRect/>
          </a:stretch>
        </p:blipFill>
        <p:spPr>
          <a:xfrm>
            <a:off x="266650" y="1261323"/>
            <a:ext cx="1951850" cy="1761900"/>
          </a:xfrm>
          <a:prstGeom prst="rect">
            <a:avLst/>
          </a:prstGeom>
          <a:noFill/>
          <a:ln>
            <a:noFill/>
          </a:ln>
        </p:spPr>
      </p:pic>
      <p:pic>
        <p:nvPicPr>
          <p:cNvPr id="2316" name="Google Shape;2316;p148"/>
          <p:cNvPicPr preferRelativeResize="0"/>
          <p:nvPr/>
        </p:nvPicPr>
        <p:blipFill>
          <a:blip r:embed="rId4">
            <a:alphaModFix/>
          </a:blip>
          <a:stretch>
            <a:fillRect/>
          </a:stretch>
        </p:blipFill>
        <p:spPr>
          <a:xfrm>
            <a:off x="2249050" y="1261325"/>
            <a:ext cx="1788204" cy="1761900"/>
          </a:xfrm>
          <a:prstGeom prst="rect">
            <a:avLst/>
          </a:prstGeom>
          <a:noFill/>
          <a:ln>
            <a:noFill/>
          </a:ln>
        </p:spPr>
      </p:pic>
      <p:pic>
        <p:nvPicPr>
          <p:cNvPr id="2317" name="Google Shape;2317;p148"/>
          <p:cNvPicPr preferRelativeResize="0"/>
          <p:nvPr/>
        </p:nvPicPr>
        <p:blipFill>
          <a:blip r:embed="rId5">
            <a:alphaModFix/>
          </a:blip>
          <a:stretch>
            <a:fillRect/>
          </a:stretch>
        </p:blipFill>
        <p:spPr>
          <a:xfrm>
            <a:off x="4037248" y="1310400"/>
            <a:ext cx="2152775" cy="3507500"/>
          </a:xfrm>
          <a:prstGeom prst="rect">
            <a:avLst/>
          </a:prstGeom>
          <a:noFill/>
          <a:ln>
            <a:noFill/>
          </a:ln>
        </p:spPr>
      </p:pic>
      <p:sp>
        <p:nvSpPr>
          <p:cNvPr id="2318" name="Google Shape;2318;p148"/>
          <p:cNvSpPr/>
          <p:nvPr/>
        </p:nvSpPr>
        <p:spPr>
          <a:xfrm>
            <a:off x="4058339" y="2057695"/>
            <a:ext cx="2147025" cy="309775"/>
          </a:xfrm>
          <a:custGeom>
            <a:rect b="b" l="l" r="r" t="t"/>
            <a:pathLst>
              <a:path extrusionOk="0" h="12391" w="85881">
                <a:moveTo>
                  <a:pt x="2376" y="3090"/>
                </a:moveTo>
                <a:cubicBezTo>
                  <a:pt x="21112" y="404"/>
                  <a:pt x="40248" y="-835"/>
                  <a:pt x="59111" y="734"/>
                </a:cubicBezTo>
                <a:cubicBezTo>
                  <a:pt x="68237" y="1493"/>
                  <a:pt x="86944" y="-1875"/>
                  <a:pt x="85810" y="7212"/>
                </a:cubicBezTo>
                <a:cubicBezTo>
                  <a:pt x="85407" y="10444"/>
                  <a:pt x="80023" y="10646"/>
                  <a:pt x="76780" y="10942"/>
                </a:cubicBezTo>
                <a:cubicBezTo>
                  <a:pt x="69481" y="11608"/>
                  <a:pt x="62092" y="11409"/>
                  <a:pt x="54792" y="10746"/>
                </a:cubicBezTo>
                <a:cubicBezTo>
                  <a:pt x="39605" y="9367"/>
                  <a:pt x="24055" y="14255"/>
                  <a:pt x="9051" y="11531"/>
                </a:cubicBezTo>
                <a:cubicBezTo>
                  <a:pt x="5997" y="10976"/>
                  <a:pt x="1476" y="11424"/>
                  <a:pt x="216" y="8587"/>
                </a:cubicBezTo>
                <a:cubicBezTo>
                  <a:pt x="-971" y="5915"/>
                  <a:pt x="2985" y="1912"/>
                  <a:pt x="5909" y="1912"/>
                </a:cubicBezTo>
              </a:path>
            </a:pathLst>
          </a:custGeom>
          <a:noFill/>
          <a:ln cap="flat" cmpd="sng" w="9525">
            <a:solidFill>
              <a:srgbClr val="FF0000"/>
            </a:solidFill>
            <a:prstDash val="solid"/>
            <a:round/>
            <a:headEnd len="med" w="med" type="none"/>
            <a:tailEnd len="med" w="med" type="none"/>
          </a:ln>
        </p:spPr>
      </p:sp>
      <p:sp>
        <p:nvSpPr>
          <p:cNvPr id="2319" name="Google Shape;2319;p148"/>
          <p:cNvSpPr/>
          <p:nvPr/>
        </p:nvSpPr>
        <p:spPr>
          <a:xfrm>
            <a:off x="2268540" y="1703050"/>
            <a:ext cx="1701175" cy="221725"/>
          </a:xfrm>
          <a:custGeom>
            <a:rect b="b" l="l" r="r" t="t"/>
            <a:pathLst>
              <a:path extrusionOk="0" h="8869" w="68047">
                <a:moveTo>
                  <a:pt x="2508" y="0"/>
                </a:moveTo>
                <a:cubicBezTo>
                  <a:pt x="16842" y="0"/>
                  <a:pt x="31168" y="785"/>
                  <a:pt x="45502" y="785"/>
                </a:cubicBezTo>
                <a:cubicBezTo>
                  <a:pt x="53090" y="785"/>
                  <a:pt x="70676" y="-1085"/>
                  <a:pt x="67686" y="5889"/>
                </a:cubicBezTo>
                <a:cubicBezTo>
                  <a:pt x="65335" y="11374"/>
                  <a:pt x="55759" y="7663"/>
                  <a:pt x="49821" y="7067"/>
                </a:cubicBezTo>
                <a:cubicBezTo>
                  <a:pt x="35756" y="5655"/>
                  <a:pt x="21482" y="8864"/>
                  <a:pt x="7416" y="7460"/>
                </a:cubicBezTo>
                <a:cubicBezTo>
                  <a:pt x="5000" y="7219"/>
                  <a:pt x="1903" y="7559"/>
                  <a:pt x="349" y="5693"/>
                </a:cubicBezTo>
                <a:cubicBezTo>
                  <a:pt x="-1280" y="3737"/>
                  <a:pt x="3483" y="-553"/>
                  <a:pt x="5846" y="393"/>
                </a:cubicBezTo>
              </a:path>
            </a:pathLst>
          </a:custGeom>
          <a:noFill/>
          <a:ln cap="flat" cmpd="sng" w="9525">
            <a:solidFill>
              <a:srgbClr val="FF0000"/>
            </a:solidFill>
            <a:prstDash val="solid"/>
            <a:round/>
            <a:headEnd len="med" w="med" type="none"/>
            <a:tailEnd len="med" w="med" type="none"/>
          </a:ln>
        </p:spPr>
      </p:sp>
      <p:sp>
        <p:nvSpPr>
          <p:cNvPr id="2320" name="Google Shape;2320;p148"/>
          <p:cNvSpPr txBox="1"/>
          <p:nvPr/>
        </p:nvSpPr>
        <p:spPr>
          <a:xfrm>
            <a:off x="809825" y="3518975"/>
            <a:ext cx="26649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Mawile is the only </a:t>
            </a:r>
            <a:r>
              <a:rPr lang="en" sz="1300" u="sng">
                <a:solidFill>
                  <a:schemeClr val="dk2"/>
                </a:solidFill>
                <a:latin typeface="Calibri"/>
                <a:ea typeface="Calibri"/>
                <a:cs typeface="Calibri"/>
                <a:sym typeface="Calibri"/>
              </a:rPr>
              <a:t>brand new</a:t>
            </a:r>
            <a:r>
              <a:rPr lang="en" sz="1300">
                <a:solidFill>
                  <a:schemeClr val="dk2"/>
                </a:solidFill>
                <a:latin typeface="Calibri"/>
                <a:ea typeface="Calibri"/>
                <a:cs typeface="Calibri"/>
                <a:sym typeface="Calibri"/>
              </a:rPr>
              <a:t> encounter anywhere here. </a:t>
            </a:r>
            <a:endParaRPr sz="1300">
              <a:solidFill>
                <a:schemeClr val="dk2"/>
              </a:solidFill>
              <a:latin typeface="Calibri"/>
              <a:ea typeface="Calibri"/>
              <a:cs typeface="Calibri"/>
              <a:sym typeface="Calibri"/>
            </a:endParaRPr>
          </a:p>
        </p:txBody>
      </p:sp>
      <p:sp>
        <p:nvSpPr>
          <p:cNvPr id="2321" name="Google Shape;2321;p148"/>
          <p:cNvSpPr/>
          <p:nvPr/>
        </p:nvSpPr>
        <p:spPr>
          <a:xfrm>
            <a:off x="245400" y="1190410"/>
            <a:ext cx="231475" cy="191075"/>
          </a:xfrm>
          <a:custGeom>
            <a:rect b="b" l="l" r="r" t="t"/>
            <a:pathLst>
              <a:path extrusionOk="0" h="7643" w="9259">
                <a:moveTo>
                  <a:pt x="0" y="1660"/>
                </a:moveTo>
                <a:cubicBezTo>
                  <a:pt x="2478" y="533"/>
                  <a:pt x="5447" y="-515"/>
                  <a:pt x="8049" y="285"/>
                </a:cubicBezTo>
                <a:cubicBezTo>
                  <a:pt x="9801" y="824"/>
                  <a:pt x="9429" y="4382"/>
                  <a:pt x="8245" y="5782"/>
                </a:cubicBezTo>
                <a:cubicBezTo>
                  <a:pt x="6630" y="7691"/>
                  <a:pt x="2552" y="8336"/>
                  <a:pt x="785" y="6567"/>
                </a:cubicBezTo>
                <a:cubicBezTo>
                  <a:pt x="-765" y="5015"/>
                  <a:pt x="732" y="1149"/>
                  <a:pt x="2748" y="285"/>
                </a:cubicBezTo>
              </a:path>
            </a:pathLst>
          </a:custGeom>
          <a:noFill/>
          <a:ln cap="flat" cmpd="sng" w="9525">
            <a:solidFill>
              <a:srgbClr val="FF0000"/>
            </a:solidFill>
            <a:prstDash val="solid"/>
            <a:round/>
            <a:headEnd len="med" w="med" type="none"/>
            <a:tailEnd len="med" w="med" type="none"/>
          </a:ln>
        </p:spPr>
      </p:sp>
      <p:sp>
        <p:nvSpPr>
          <p:cNvPr id="2322" name="Google Shape;2322;p148"/>
          <p:cNvSpPr/>
          <p:nvPr/>
        </p:nvSpPr>
        <p:spPr>
          <a:xfrm>
            <a:off x="2184025" y="1145435"/>
            <a:ext cx="289825" cy="247000"/>
          </a:xfrm>
          <a:custGeom>
            <a:rect b="b" l="l" r="r" t="t"/>
            <a:pathLst>
              <a:path extrusionOk="0" h="9880" w="11593">
                <a:moveTo>
                  <a:pt x="0" y="3262"/>
                </a:moveTo>
                <a:cubicBezTo>
                  <a:pt x="2041" y="1631"/>
                  <a:pt x="4927" y="-851"/>
                  <a:pt x="7264" y="317"/>
                </a:cubicBezTo>
                <a:cubicBezTo>
                  <a:pt x="9603" y="1486"/>
                  <a:pt x="12213" y="4511"/>
                  <a:pt x="11386" y="6992"/>
                </a:cubicBezTo>
                <a:cubicBezTo>
                  <a:pt x="10482" y="9704"/>
                  <a:pt x="5768" y="10474"/>
                  <a:pt x="3141" y="9348"/>
                </a:cubicBezTo>
                <a:cubicBezTo>
                  <a:pt x="499" y="8215"/>
                  <a:pt x="-926" y="2631"/>
                  <a:pt x="1374" y="906"/>
                </a:cubicBezTo>
              </a:path>
            </a:pathLst>
          </a:custGeom>
          <a:noFill/>
          <a:ln cap="flat" cmpd="sng" w="9525">
            <a:solidFill>
              <a:srgbClr val="FF0000"/>
            </a:solidFill>
            <a:prstDash val="solid"/>
            <a:round/>
            <a:headEnd len="med" w="med" type="none"/>
            <a:tailEnd len="med" w="med" type="none"/>
          </a:ln>
        </p:spPr>
      </p:sp>
      <p:sp>
        <p:nvSpPr>
          <p:cNvPr id="2323" name="Google Shape;2323;p148"/>
          <p:cNvSpPr/>
          <p:nvPr/>
        </p:nvSpPr>
        <p:spPr>
          <a:xfrm>
            <a:off x="3951367" y="1221475"/>
            <a:ext cx="342000" cy="280300"/>
          </a:xfrm>
          <a:custGeom>
            <a:rect b="b" l="l" r="r" t="t"/>
            <a:pathLst>
              <a:path extrusionOk="0" h="11212" w="13680">
                <a:moveTo>
                  <a:pt x="569" y="2969"/>
                </a:moveTo>
                <a:cubicBezTo>
                  <a:pt x="2972" y="966"/>
                  <a:pt x="6713" y="-787"/>
                  <a:pt x="9600" y="417"/>
                </a:cubicBezTo>
                <a:cubicBezTo>
                  <a:pt x="12439" y="1600"/>
                  <a:pt x="14411" y="5978"/>
                  <a:pt x="13330" y="8858"/>
                </a:cubicBezTo>
                <a:cubicBezTo>
                  <a:pt x="11905" y="12657"/>
                  <a:pt x="4460" y="11216"/>
                  <a:pt x="1158" y="8858"/>
                </a:cubicBezTo>
                <a:cubicBezTo>
                  <a:pt x="-891" y="7395"/>
                  <a:pt x="85" y="2525"/>
                  <a:pt x="2336" y="1398"/>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149"/>
          <p:cNvSpPr txBox="1"/>
          <p:nvPr>
            <p:ph type="title"/>
          </p:nvPr>
        </p:nvSpPr>
        <p:spPr>
          <a:xfrm>
            <a:off x="151650" y="133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Victory Road (First Floor)</a:t>
            </a:r>
            <a:endParaRPr/>
          </a:p>
        </p:txBody>
      </p:sp>
      <p:sp>
        <p:nvSpPr>
          <p:cNvPr id="2329" name="Google Shape;2329;p149"/>
          <p:cNvSpPr txBox="1"/>
          <p:nvPr>
            <p:ph idx="1" type="body"/>
          </p:nvPr>
        </p:nvSpPr>
        <p:spPr>
          <a:xfrm>
            <a:off x="362725" y="734300"/>
            <a:ext cx="3809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one will be a few slides.</a:t>
            </a:r>
            <a:endParaRPr/>
          </a:p>
          <a:p>
            <a:pPr indent="-311150" lvl="0" marL="457200" rtl="0" algn="l">
              <a:spcBef>
                <a:spcPts val="1200"/>
              </a:spcBef>
              <a:spcAft>
                <a:spcPts val="0"/>
              </a:spcAft>
              <a:buSzPts val="1300"/>
              <a:buChar char="-"/>
            </a:pPr>
            <a:r>
              <a:rPr lang="en"/>
              <a:t>Requirements:</a:t>
            </a:r>
            <a:endParaRPr/>
          </a:p>
          <a:p>
            <a:pPr indent="-298450" lvl="1" marL="914400" rtl="0" algn="l">
              <a:spcBef>
                <a:spcPts val="0"/>
              </a:spcBef>
              <a:spcAft>
                <a:spcPts val="0"/>
              </a:spcAft>
              <a:buSzPts val="1100"/>
              <a:buChar char="-"/>
            </a:pPr>
            <a:r>
              <a:rPr lang="en"/>
              <a:t>Surf, Waterfall, Strength, Rock Smash, (Flash technically optional). yeah they were not fooling around here with victory road in this generation.</a:t>
            </a:r>
            <a:endParaRPr/>
          </a:p>
          <a:p>
            <a:pPr indent="-311150" lvl="0" marL="457200" rtl="0" algn="l">
              <a:spcBef>
                <a:spcPts val="0"/>
              </a:spcBef>
              <a:spcAft>
                <a:spcPts val="0"/>
              </a:spcAft>
              <a:buSzPts val="1300"/>
              <a:buChar char="-"/>
            </a:pPr>
            <a:r>
              <a:rPr lang="en"/>
              <a:t>Head north from the pokemon center and enter the cave.</a:t>
            </a:r>
            <a:endParaRPr/>
          </a:p>
          <a:p>
            <a:pPr indent="0" lvl="0" marL="0" rtl="0" algn="l">
              <a:spcBef>
                <a:spcPts val="1200"/>
              </a:spcBef>
              <a:spcAft>
                <a:spcPts val="1200"/>
              </a:spcAft>
              <a:buNone/>
            </a:pPr>
            <a:r>
              <a:t/>
            </a:r>
            <a:endParaRPr/>
          </a:p>
        </p:txBody>
      </p:sp>
      <p:pic>
        <p:nvPicPr>
          <p:cNvPr id="2330" name="Google Shape;2330;p149"/>
          <p:cNvPicPr preferRelativeResize="0"/>
          <p:nvPr/>
        </p:nvPicPr>
        <p:blipFill>
          <a:blip r:embed="rId3">
            <a:alphaModFix/>
          </a:blip>
          <a:stretch>
            <a:fillRect/>
          </a:stretch>
        </p:blipFill>
        <p:spPr>
          <a:xfrm>
            <a:off x="416523" y="2699375"/>
            <a:ext cx="2197175" cy="1850025"/>
          </a:xfrm>
          <a:prstGeom prst="rect">
            <a:avLst/>
          </a:prstGeom>
          <a:noFill/>
          <a:ln>
            <a:noFill/>
          </a:ln>
        </p:spPr>
      </p:pic>
      <p:pic>
        <p:nvPicPr>
          <p:cNvPr id="2331" name="Google Shape;2331;p149"/>
          <p:cNvPicPr preferRelativeResize="0"/>
          <p:nvPr/>
        </p:nvPicPr>
        <p:blipFill>
          <a:blip r:embed="rId4">
            <a:alphaModFix/>
          </a:blip>
          <a:stretch>
            <a:fillRect/>
          </a:stretch>
        </p:blipFill>
        <p:spPr>
          <a:xfrm>
            <a:off x="5529025" y="662576"/>
            <a:ext cx="3089575" cy="3024049"/>
          </a:xfrm>
          <a:prstGeom prst="rect">
            <a:avLst/>
          </a:prstGeom>
          <a:noFill/>
          <a:ln>
            <a:noFill/>
          </a:ln>
        </p:spPr>
      </p:pic>
      <p:pic>
        <p:nvPicPr>
          <p:cNvPr id="2332" name="Google Shape;2332;p149"/>
          <p:cNvPicPr preferRelativeResize="0"/>
          <p:nvPr/>
        </p:nvPicPr>
        <p:blipFill>
          <a:blip r:embed="rId5">
            <a:alphaModFix/>
          </a:blip>
          <a:stretch>
            <a:fillRect/>
          </a:stretch>
        </p:blipFill>
        <p:spPr>
          <a:xfrm>
            <a:off x="2747624" y="2645375"/>
            <a:ext cx="2688026" cy="2164150"/>
          </a:xfrm>
          <a:prstGeom prst="rect">
            <a:avLst/>
          </a:prstGeom>
          <a:noFill/>
          <a:ln>
            <a:noFill/>
          </a:ln>
        </p:spPr>
      </p:pic>
      <p:sp>
        <p:nvSpPr>
          <p:cNvPr id="2333" name="Google Shape;2333;p149"/>
          <p:cNvSpPr txBox="1"/>
          <p:nvPr/>
        </p:nvSpPr>
        <p:spPr>
          <a:xfrm>
            <a:off x="3058425" y="2267575"/>
            <a:ext cx="20664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dk2"/>
                </a:solidFill>
                <a:latin typeface="Calibri"/>
                <a:ea typeface="Calibri"/>
                <a:cs typeface="Calibri"/>
                <a:sym typeface="Calibri"/>
              </a:rPr>
              <a:t>Wally can be rematched as many times as you want after the champion is defeated. That’s what all these extra levels are</a:t>
            </a:r>
            <a:r>
              <a:rPr lang="en" u="sng">
                <a:solidFill>
                  <a:schemeClr val="dk2"/>
                </a:solidFill>
                <a:latin typeface="Calibri"/>
                <a:ea typeface="Calibri"/>
                <a:cs typeface="Calibri"/>
                <a:sym typeface="Calibri"/>
              </a:rPr>
              <a:t> </a:t>
            </a:r>
            <a:endParaRPr u="sng">
              <a:solidFill>
                <a:schemeClr val="dk2"/>
              </a:solidFill>
              <a:latin typeface="Calibri"/>
              <a:ea typeface="Calibri"/>
              <a:cs typeface="Calibri"/>
              <a:sym typeface="Calibri"/>
            </a:endParaRPr>
          </a:p>
        </p:txBody>
      </p:sp>
      <p:sp>
        <p:nvSpPr>
          <p:cNvPr id="2334" name="Google Shape;2334;p149"/>
          <p:cNvSpPr/>
          <p:nvPr/>
        </p:nvSpPr>
        <p:spPr>
          <a:xfrm>
            <a:off x="5555775" y="2169300"/>
            <a:ext cx="363300" cy="270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Calibri"/>
              <a:ea typeface="Calibri"/>
              <a:cs typeface="Calibri"/>
              <a:sym typeface="Calibri"/>
            </a:endParaRPr>
          </a:p>
        </p:txBody>
      </p:sp>
      <p:sp>
        <p:nvSpPr>
          <p:cNvPr id="2335" name="Google Shape;2335;p149"/>
          <p:cNvSpPr txBox="1"/>
          <p:nvPr/>
        </p:nvSpPr>
        <p:spPr>
          <a:xfrm>
            <a:off x="5529025" y="2066225"/>
            <a:ext cx="10257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Calibri"/>
                <a:ea typeface="Calibri"/>
                <a:cs typeface="Calibri"/>
                <a:sym typeface="Calibri"/>
              </a:rPr>
              <a:t>Wally </a:t>
            </a:r>
            <a:endParaRPr sz="900">
              <a:solidFill>
                <a:schemeClr val="dk1"/>
              </a:solidFill>
              <a:latin typeface="Calibri"/>
              <a:ea typeface="Calibri"/>
              <a:cs typeface="Calibri"/>
              <a:sym typeface="Calibri"/>
            </a:endParaRPr>
          </a:p>
          <a:p>
            <a:pPr indent="0" lvl="0" marL="0" rtl="0" algn="l">
              <a:spcBef>
                <a:spcPts val="0"/>
              </a:spcBef>
              <a:spcAft>
                <a:spcPts val="0"/>
              </a:spcAft>
              <a:buNone/>
            </a:pPr>
            <a:r>
              <a:rPr lang="en" sz="900">
                <a:solidFill>
                  <a:schemeClr val="dk1"/>
                </a:solidFill>
                <a:latin typeface="Calibri"/>
                <a:ea typeface="Calibri"/>
                <a:cs typeface="Calibri"/>
                <a:sym typeface="Calibri"/>
              </a:rPr>
              <a:t>Battle</a:t>
            </a:r>
            <a:endParaRPr sz="900">
              <a:solidFill>
                <a:schemeClr val="dk1"/>
              </a:solidFill>
              <a:latin typeface="Calibri"/>
              <a:ea typeface="Calibri"/>
              <a:cs typeface="Calibri"/>
              <a:sym typeface="Calibri"/>
            </a:endParaRPr>
          </a:p>
        </p:txBody>
      </p:sp>
      <p:sp>
        <p:nvSpPr>
          <p:cNvPr id="2336" name="Google Shape;2336;p149"/>
          <p:cNvSpPr/>
          <p:nvPr/>
        </p:nvSpPr>
        <p:spPr>
          <a:xfrm>
            <a:off x="8196225" y="2395075"/>
            <a:ext cx="117900" cy="103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37" name="Google Shape;2337;p149"/>
          <p:cNvSpPr txBox="1"/>
          <p:nvPr/>
        </p:nvSpPr>
        <p:spPr>
          <a:xfrm>
            <a:off x="7852675" y="2117850"/>
            <a:ext cx="10257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Max Elixir</a:t>
            </a:r>
            <a:endParaRPr sz="1300">
              <a:solidFill>
                <a:schemeClr val="dk1"/>
              </a:solidFill>
              <a:latin typeface="Calibri"/>
              <a:ea typeface="Calibri"/>
              <a:cs typeface="Calibri"/>
              <a:sym typeface="Calibri"/>
            </a:endParaRPr>
          </a:p>
        </p:txBody>
      </p:sp>
      <p:sp>
        <p:nvSpPr>
          <p:cNvPr id="2338" name="Google Shape;2338;p149"/>
          <p:cNvSpPr txBox="1"/>
          <p:nvPr/>
        </p:nvSpPr>
        <p:spPr>
          <a:xfrm>
            <a:off x="5650600" y="3725100"/>
            <a:ext cx="2846400" cy="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2"/>
                </a:solidFill>
                <a:latin typeface="Calibri"/>
                <a:ea typeface="Calibri"/>
                <a:cs typeface="Calibri"/>
                <a:sym typeface="Calibri"/>
              </a:rPr>
              <a:t>Follow this route to start. </a:t>
            </a:r>
            <a:r>
              <a:rPr lang="en" sz="1300" u="sng">
                <a:solidFill>
                  <a:srgbClr val="FF0000"/>
                </a:solidFill>
                <a:latin typeface="Calibri"/>
                <a:ea typeface="Calibri"/>
                <a:cs typeface="Calibri"/>
                <a:sym typeface="Calibri"/>
              </a:rPr>
              <a:t>Stop </a:t>
            </a:r>
            <a:r>
              <a:rPr lang="en" sz="1300" u="sng">
                <a:solidFill>
                  <a:schemeClr val="dk2"/>
                </a:solidFill>
                <a:latin typeface="Calibri"/>
                <a:ea typeface="Calibri"/>
                <a:cs typeface="Calibri"/>
                <a:sym typeface="Calibri"/>
              </a:rPr>
              <a:t>when you go down the first ladder north of W</a:t>
            </a:r>
            <a:r>
              <a:rPr lang="en" sz="1300" u="sng">
                <a:solidFill>
                  <a:schemeClr val="dk2"/>
                </a:solidFill>
                <a:latin typeface="Calibri"/>
                <a:ea typeface="Calibri"/>
                <a:cs typeface="Calibri"/>
                <a:sym typeface="Calibri"/>
              </a:rPr>
              <a:t>ally</a:t>
            </a:r>
            <a:r>
              <a:rPr lang="en" sz="1300" u="sng">
                <a:solidFill>
                  <a:schemeClr val="dk2"/>
                </a:solidFill>
                <a:latin typeface="Calibri"/>
                <a:ea typeface="Calibri"/>
                <a:cs typeface="Calibri"/>
                <a:sym typeface="Calibri"/>
              </a:rPr>
              <a:t> battle. The next slide will have the floors altogether on one slide and I’ll show the routing.</a:t>
            </a:r>
            <a:endParaRPr sz="1300" u="sng">
              <a:solidFill>
                <a:schemeClr val="dk2"/>
              </a:solidFill>
              <a:latin typeface="Calibri"/>
              <a:ea typeface="Calibri"/>
              <a:cs typeface="Calibri"/>
              <a:sym typeface="Calibri"/>
            </a:endParaRPr>
          </a:p>
        </p:txBody>
      </p:sp>
      <p:sp>
        <p:nvSpPr>
          <p:cNvPr id="2339" name="Google Shape;2339;p149"/>
          <p:cNvSpPr/>
          <p:nvPr/>
        </p:nvSpPr>
        <p:spPr>
          <a:xfrm>
            <a:off x="5715301" y="1599975"/>
            <a:ext cx="2519875" cy="1806125"/>
          </a:xfrm>
          <a:custGeom>
            <a:rect b="b" l="l" r="r" t="t"/>
            <a:pathLst>
              <a:path extrusionOk="0" h="72245" w="100795">
                <a:moveTo>
                  <a:pt x="33864" y="72245"/>
                </a:moveTo>
                <a:cubicBezTo>
                  <a:pt x="33864" y="67521"/>
                  <a:pt x="31899" y="62993"/>
                  <a:pt x="31311" y="58306"/>
                </a:cubicBezTo>
                <a:cubicBezTo>
                  <a:pt x="30771" y="54003"/>
                  <a:pt x="32654" y="48879"/>
                  <a:pt x="30134" y="45349"/>
                </a:cubicBezTo>
                <a:cubicBezTo>
                  <a:pt x="27393" y="41510"/>
                  <a:pt x="20758" y="42727"/>
                  <a:pt x="17177" y="39656"/>
                </a:cubicBezTo>
                <a:cubicBezTo>
                  <a:pt x="13691" y="36667"/>
                  <a:pt x="13206" y="29400"/>
                  <a:pt x="16195" y="25914"/>
                </a:cubicBezTo>
                <a:cubicBezTo>
                  <a:pt x="20117" y="21340"/>
                  <a:pt x="28419" y="25282"/>
                  <a:pt x="34060" y="23166"/>
                </a:cubicBezTo>
                <a:cubicBezTo>
                  <a:pt x="37918" y="21719"/>
                  <a:pt x="35083" y="14056"/>
                  <a:pt x="38379" y="11583"/>
                </a:cubicBezTo>
                <a:cubicBezTo>
                  <a:pt x="40578" y="9933"/>
                  <a:pt x="43889" y="11112"/>
                  <a:pt x="46624" y="11387"/>
                </a:cubicBezTo>
                <a:cubicBezTo>
                  <a:pt x="53072" y="12034"/>
                  <a:pt x="59580" y="11779"/>
                  <a:pt x="66060" y="11779"/>
                </a:cubicBezTo>
                <a:cubicBezTo>
                  <a:pt x="73783" y="11779"/>
                  <a:pt x="81562" y="10426"/>
                  <a:pt x="89225" y="11387"/>
                </a:cubicBezTo>
                <a:cubicBezTo>
                  <a:pt x="92409" y="11787"/>
                  <a:pt x="97325" y="11130"/>
                  <a:pt x="98452" y="14135"/>
                </a:cubicBezTo>
                <a:cubicBezTo>
                  <a:pt x="100938" y="20762"/>
                  <a:pt x="98754" y="28313"/>
                  <a:pt x="99630" y="35337"/>
                </a:cubicBezTo>
                <a:cubicBezTo>
                  <a:pt x="100393" y="41450"/>
                  <a:pt x="102230" y="48779"/>
                  <a:pt x="98648" y="53791"/>
                </a:cubicBezTo>
                <a:cubicBezTo>
                  <a:pt x="93084" y="61577"/>
                  <a:pt x="79142" y="54160"/>
                  <a:pt x="70182" y="57521"/>
                </a:cubicBezTo>
                <a:cubicBezTo>
                  <a:pt x="65366" y="59328"/>
                  <a:pt x="62415" y="64448"/>
                  <a:pt x="57814" y="66748"/>
                </a:cubicBezTo>
                <a:cubicBezTo>
                  <a:pt x="51772" y="69769"/>
                  <a:pt x="43322" y="71703"/>
                  <a:pt x="37594" y="68122"/>
                </a:cubicBezTo>
                <a:cubicBezTo>
                  <a:pt x="32955" y="65222"/>
                  <a:pt x="34952" y="57257"/>
                  <a:pt x="35630" y="51828"/>
                </a:cubicBezTo>
                <a:cubicBezTo>
                  <a:pt x="35963" y="49159"/>
                  <a:pt x="36604" y="45968"/>
                  <a:pt x="35041" y="43779"/>
                </a:cubicBezTo>
                <a:cubicBezTo>
                  <a:pt x="33743" y="41961"/>
                  <a:pt x="30802" y="41941"/>
                  <a:pt x="29348" y="40245"/>
                </a:cubicBezTo>
                <a:cubicBezTo>
                  <a:pt x="27640" y="38252"/>
                  <a:pt x="30398" y="34443"/>
                  <a:pt x="28759" y="32393"/>
                </a:cubicBezTo>
                <a:cubicBezTo>
                  <a:pt x="23062" y="25266"/>
                  <a:pt x="3687" y="39084"/>
                  <a:pt x="1471" y="30233"/>
                </a:cubicBezTo>
                <a:cubicBezTo>
                  <a:pt x="-736" y="21415"/>
                  <a:pt x="-1286" y="8792"/>
                  <a:pt x="5987" y="3338"/>
                </a:cubicBezTo>
                <a:cubicBezTo>
                  <a:pt x="9862" y="433"/>
                  <a:pt x="22916" y="-671"/>
                  <a:pt x="20514" y="3534"/>
                </a:cubicBezTo>
                <a:cubicBezTo>
                  <a:pt x="19433" y="5425"/>
                  <a:pt x="15017" y="2178"/>
                  <a:pt x="15017" y="0"/>
                </a:cubicBezTo>
              </a:path>
            </a:pathLst>
          </a:custGeom>
          <a:noFill/>
          <a:ln cap="flat" cmpd="sng" w="9525">
            <a:solidFill>
              <a:srgbClr val="000000"/>
            </a:solidFill>
            <a:prstDash val="solid"/>
            <a:round/>
            <a:headEnd len="med" w="med" type="none"/>
            <a:tailEnd len="med" w="med" type="none"/>
          </a:ln>
        </p:spPr>
      </p:sp>
      <p:sp>
        <p:nvSpPr>
          <p:cNvPr id="2340" name="Google Shape;2340;p149"/>
          <p:cNvSpPr/>
          <p:nvPr/>
        </p:nvSpPr>
        <p:spPr>
          <a:xfrm>
            <a:off x="6071100" y="1541075"/>
            <a:ext cx="196200" cy="186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150"/>
          <p:cNvSpPr txBox="1"/>
          <p:nvPr>
            <p:ph type="title"/>
          </p:nvPr>
        </p:nvSpPr>
        <p:spPr>
          <a:xfrm>
            <a:off x="171300" y="148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Victory Road Routing</a:t>
            </a:r>
            <a:endParaRPr/>
          </a:p>
        </p:txBody>
      </p:sp>
      <p:sp>
        <p:nvSpPr>
          <p:cNvPr id="2346" name="Google Shape;2346;p150"/>
          <p:cNvSpPr txBox="1"/>
          <p:nvPr>
            <p:ph idx="1" type="body"/>
          </p:nvPr>
        </p:nvSpPr>
        <p:spPr>
          <a:xfrm>
            <a:off x="426525" y="778475"/>
            <a:ext cx="5517000" cy="1233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Black = required, or items near/on required path</a:t>
            </a:r>
            <a:endParaRPr/>
          </a:p>
          <a:p>
            <a:pPr indent="0" lvl="0" marL="0" rtl="0" algn="l">
              <a:spcBef>
                <a:spcPts val="1200"/>
              </a:spcBef>
              <a:spcAft>
                <a:spcPts val="0"/>
              </a:spcAft>
              <a:buNone/>
            </a:pPr>
            <a:r>
              <a:rPr lang="en">
                <a:solidFill>
                  <a:srgbClr val="00FF00"/>
                </a:solidFill>
              </a:rPr>
              <a:t>Green</a:t>
            </a:r>
            <a:r>
              <a:rPr lang="en"/>
              <a:t> = leads to items not on </a:t>
            </a:r>
            <a:r>
              <a:rPr lang="en"/>
              <a:t>required</a:t>
            </a:r>
            <a:r>
              <a:rPr lang="en"/>
              <a:t> path, extra trainers</a:t>
            </a:r>
            <a:endParaRPr/>
          </a:p>
          <a:p>
            <a:pPr indent="0" lvl="0" marL="0" rtl="0" algn="l">
              <a:spcBef>
                <a:spcPts val="1200"/>
              </a:spcBef>
              <a:spcAft>
                <a:spcPts val="0"/>
              </a:spcAft>
              <a:buNone/>
            </a:pPr>
            <a:r>
              <a:rPr lang="en">
                <a:solidFill>
                  <a:srgbClr val="FF0000"/>
                </a:solidFill>
              </a:rPr>
              <a:t>Red X </a:t>
            </a:r>
            <a:r>
              <a:rPr lang="en"/>
              <a:t>= waste of time, don’t go there</a:t>
            </a:r>
            <a:endParaRPr/>
          </a:p>
          <a:p>
            <a:pPr indent="0" lvl="0" marL="0" rtl="0" algn="l">
              <a:spcBef>
                <a:spcPts val="1200"/>
              </a:spcBef>
              <a:spcAft>
                <a:spcPts val="1200"/>
              </a:spcAft>
              <a:buNone/>
            </a:pPr>
            <a:r>
              <a:rPr lang="en">
                <a:solidFill>
                  <a:srgbClr val="0000FF"/>
                </a:solidFill>
              </a:rPr>
              <a:t>Other colors</a:t>
            </a:r>
            <a:r>
              <a:rPr lang="en"/>
              <a:t> = connecting ladders</a:t>
            </a:r>
            <a:endParaRPr/>
          </a:p>
        </p:txBody>
      </p:sp>
      <p:pic>
        <p:nvPicPr>
          <p:cNvPr id="2347" name="Google Shape;2347;p150"/>
          <p:cNvPicPr preferRelativeResize="0"/>
          <p:nvPr/>
        </p:nvPicPr>
        <p:blipFill>
          <a:blip r:embed="rId3">
            <a:alphaModFix/>
          </a:blip>
          <a:stretch>
            <a:fillRect/>
          </a:stretch>
        </p:blipFill>
        <p:spPr>
          <a:xfrm>
            <a:off x="6502275" y="2208550"/>
            <a:ext cx="2184300" cy="2137976"/>
          </a:xfrm>
          <a:prstGeom prst="rect">
            <a:avLst/>
          </a:prstGeom>
          <a:noFill/>
          <a:ln>
            <a:noFill/>
          </a:ln>
        </p:spPr>
      </p:pic>
      <p:pic>
        <p:nvPicPr>
          <p:cNvPr id="2348" name="Google Shape;2348;p150"/>
          <p:cNvPicPr preferRelativeResize="0"/>
          <p:nvPr/>
        </p:nvPicPr>
        <p:blipFill>
          <a:blip r:embed="rId4">
            <a:alphaModFix/>
          </a:blip>
          <a:stretch>
            <a:fillRect/>
          </a:stretch>
        </p:blipFill>
        <p:spPr>
          <a:xfrm>
            <a:off x="3432225" y="2321450"/>
            <a:ext cx="3010875" cy="2029075"/>
          </a:xfrm>
          <a:prstGeom prst="rect">
            <a:avLst/>
          </a:prstGeom>
          <a:noFill/>
          <a:ln>
            <a:noFill/>
          </a:ln>
        </p:spPr>
      </p:pic>
      <p:sp>
        <p:nvSpPr>
          <p:cNvPr id="2349" name="Google Shape;2349;p150"/>
          <p:cNvSpPr txBox="1"/>
          <p:nvPr/>
        </p:nvSpPr>
        <p:spPr>
          <a:xfrm>
            <a:off x="4795075" y="1990725"/>
            <a:ext cx="25080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B2F</a:t>
            </a:r>
            <a:endParaRPr sz="1300">
              <a:solidFill>
                <a:schemeClr val="dk2"/>
              </a:solidFill>
              <a:latin typeface="Calibri"/>
              <a:ea typeface="Calibri"/>
              <a:cs typeface="Calibri"/>
              <a:sym typeface="Calibri"/>
            </a:endParaRPr>
          </a:p>
        </p:txBody>
      </p:sp>
      <p:sp>
        <p:nvSpPr>
          <p:cNvPr id="2350" name="Google Shape;2350;p150"/>
          <p:cNvSpPr txBox="1"/>
          <p:nvPr/>
        </p:nvSpPr>
        <p:spPr>
          <a:xfrm>
            <a:off x="7415850" y="1877625"/>
            <a:ext cx="17520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1F</a:t>
            </a:r>
            <a:endParaRPr sz="1300">
              <a:solidFill>
                <a:schemeClr val="dk2"/>
              </a:solidFill>
              <a:latin typeface="Calibri"/>
              <a:ea typeface="Calibri"/>
              <a:cs typeface="Calibri"/>
              <a:sym typeface="Calibri"/>
            </a:endParaRPr>
          </a:p>
        </p:txBody>
      </p:sp>
      <p:pic>
        <p:nvPicPr>
          <p:cNvPr id="2351" name="Google Shape;2351;p150"/>
          <p:cNvPicPr preferRelativeResize="0"/>
          <p:nvPr/>
        </p:nvPicPr>
        <p:blipFill>
          <a:blip r:embed="rId5">
            <a:alphaModFix/>
          </a:blip>
          <a:stretch>
            <a:fillRect/>
          </a:stretch>
        </p:blipFill>
        <p:spPr>
          <a:xfrm>
            <a:off x="651275" y="2429475"/>
            <a:ext cx="2690301" cy="1813025"/>
          </a:xfrm>
          <a:prstGeom prst="rect">
            <a:avLst/>
          </a:prstGeom>
          <a:noFill/>
          <a:ln>
            <a:noFill/>
          </a:ln>
        </p:spPr>
      </p:pic>
      <p:sp>
        <p:nvSpPr>
          <p:cNvPr id="2352" name="Google Shape;2352;p150"/>
          <p:cNvSpPr txBox="1"/>
          <p:nvPr/>
        </p:nvSpPr>
        <p:spPr>
          <a:xfrm>
            <a:off x="1633600" y="2113425"/>
            <a:ext cx="15411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B1F</a:t>
            </a:r>
            <a:endParaRPr sz="1300">
              <a:solidFill>
                <a:schemeClr val="dk2"/>
              </a:solidFill>
              <a:latin typeface="Calibri"/>
              <a:ea typeface="Calibri"/>
              <a:cs typeface="Calibri"/>
              <a:sym typeface="Calibri"/>
            </a:endParaRPr>
          </a:p>
        </p:txBody>
      </p:sp>
      <p:sp>
        <p:nvSpPr>
          <p:cNvPr id="2353" name="Google Shape;2353;p150"/>
          <p:cNvSpPr txBox="1"/>
          <p:nvPr/>
        </p:nvSpPr>
        <p:spPr>
          <a:xfrm>
            <a:off x="686375" y="1973100"/>
            <a:ext cx="1065000" cy="2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latin typeface="Calibri"/>
                <a:ea typeface="Calibri"/>
                <a:cs typeface="Calibri"/>
                <a:sym typeface="Calibri"/>
              </a:rPr>
              <a:t>You are here (1)</a:t>
            </a:r>
            <a:endParaRPr b="1" sz="900">
              <a:solidFill>
                <a:schemeClr val="dk2"/>
              </a:solidFill>
              <a:latin typeface="Calibri"/>
              <a:ea typeface="Calibri"/>
              <a:cs typeface="Calibri"/>
              <a:sym typeface="Calibri"/>
            </a:endParaRPr>
          </a:p>
        </p:txBody>
      </p:sp>
      <p:cxnSp>
        <p:nvCxnSpPr>
          <p:cNvPr id="2354" name="Google Shape;2354;p150"/>
          <p:cNvCxnSpPr/>
          <p:nvPr/>
        </p:nvCxnSpPr>
        <p:spPr>
          <a:xfrm flipH="1">
            <a:off x="1148500" y="2228200"/>
            <a:ext cx="98100" cy="407400"/>
          </a:xfrm>
          <a:prstGeom prst="straightConnector1">
            <a:avLst/>
          </a:prstGeom>
          <a:noFill/>
          <a:ln cap="flat" cmpd="sng" w="9525">
            <a:solidFill>
              <a:srgbClr val="FF0000"/>
            </a:solidFill>
            <a:prstDash val="solid"/>
            <a:round/>
            <a:headEnd len="med" w="med" type="none"/>
            <a:tailEnd len="med" w="med" type="none"/>
          </a:ln>
        </p:spPr>
      </p:cxnSp>
      <p:sp>
        <p:nvSpPr>
          <p:cNvPr id="2355" name="Google Shape;2355;p150"/>
          <p:cNvSpPr/>
          <p:nvPr/>
        </p:nvSpPr>
        <p:spPr>
          <a:xfrm>
            <a:off x="885404" y="2669900"/>
            <a:ext cx="537900" cy="568800"/>
          </a:xfrm>
          <a:custGeom>
            <a:rect b="b" l="l" r="r" t="t"/>
            <a:pathLst>
              <a:path extrusionOk="0" h="22752" w="21516">
                <a:moveTo>
                  <a:pt x="11896" y="0"/>
                </a:moveTo>
                <a:cubicBezTo>
                  <a:pt x="12533" y="2542"/>
                  <a:pt x="14698" y="6820"/>
                  <a:pt x="12289" y="7853"/>
                </a:cubicBezTo>
                <a:cubicBezTo>
                  <a:pt x="8332" y="9549"/>
                  <a:pt x="-818" y="7970"/>
                  <a:pt x="117" y="12172"/>
                </a:cubicBezTo>
                <a:cubicBezTo>
                  <a:pt x="1075" y="16480"/>
                  <a:pt x="9205" y="13258"/>
                  <a:pt x="12878" y="15706"/>
                </a:cubicBezTo>
                <a:cubicBezTo>
                  <a:pt x="14461" y="16761"/>
                  <a:pt x="12165" y="19851"/>
                  <a:pt x="13271" y="21399"/>
                </a:cubicBezTo>
                <a:cubicBezTo>
                  <a:pt x="14880" y="23651"/>
                  <a:pt x="18748" y="22380"/>
                  <a:pt x="21516" y="22380"/>
                </a:cubicBezTo>
              </a:path>
            </a:pathLst>
          </a:custGeom>
          <a:noFill/>
          <a:ln cap="flat" cmpd="sng" w="9525">
            <a:solidFill>
              <a:srgbClr val="000000"/>
            </a:solidFill>
            <a:prstDash val="solid"/>
            <a:round/>
            <a:headEnd len="med" w="med" type="none"/>
            <a:tailEnd len="med" w="med" type="none"/>
          </a:ln>
        </p:spPr>
      </p:sp>
      <p:sp>
        <p:nvSpPr>
          <p:cNvPr id="2356" name="Google Shape;2356;p150"/>
          <p:cNvSpPr/>
          <p:nvPr/>
        </p:nvSpPr>
        <p:spPr>
          <a:xfrm>
            <a:off x="2493225" y="2582575"/>
            <a:ext cx="98100" cy="108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57" name="Google Shape;2357;p150"/>
          <p:cNvSpPr txBox="1"/>
          <p:nvPr/>
        </p:nvSpPr>
        <p:spPr>
          <a:xfrm>
            <a:off x="2292100" y="2321450"/>
            <a:ext cx="8826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Full Restore</a:t>
            </a:r>
            <a:endParaRPr sz="1000">
              <a:solidFill>
                <a:schemeClr val="dk1"/>
              </a:solidFill>
              <a:latin typeface="Calibri"/>
              <a:ea typeface="Calibri"/>
              <a:cs typeface="Calibri"/>
              <a:sym typeface="Calibri"/>
            </a:endParaRPr>
          </a:p>
        </p:txBody>
      </p:sp>
      <p:sp>
        <p:nvSpPr>
          <p:cNvPr id="2358" name="Google Shape;2358;p150"/>
          <p:cNvSpPr/>
          <p:nvPr/>
        </p:nvSpPr>
        <p:spPr>
          <a:xfrm>
            <a:off x="1428200" y="2650275"/>
            <a:ext cx="1339125" cy="579125"/>
          </a:xfrm>
          <a:custGeom>
            <a:rect b="b" l="l" r="r" t="t"/>
            <a:pathLst>
              <a:path extrusionOk="0" h="23165" w="53565">
                <a:moveTo>
                  <a:pt x="0" y="23165"/>
                </a:moveTo>
                <a:cubicBezTo>
                  <a:pt x="5200" y="20568"/>
                  <a:pt x="11934" y="23100"/>
                  <a:pt x="17276" y="20810"/>
                </a:cubicBezTo>
                <a:cubicBezTo>
                  <a:pt x="19780" y="19737"/>
                  <a:pt x="18687" y="15276"/>
                  <a:pt x="20613" y="13350"/>
                </a:cubicBezTo>
                <a:cubicBezTo>
                  <a:pt x="23420" y="10543"/>
                  <a:pt x="28438" y="11224"/>
                  <a:pt x="32392" y="11583"/>
                </a:cubicBezTo>
                <a:cubicBezTo>
                  <a:pt x="36337" y="11941"/>
                  <a:pt x="41128" y="10617"/>
                  <a:pt x="44171" y="13153"/>
                </a:cubicBezTo>
                <a:cubicBezTo>
                  <a:pt x="45792" y="14504"/>
                  <a:pt x="44126" y="17495"/>
                  <a:pt x="44957" y="19435"/>
                </a:cubicBezTo>
                <a:cubicBezTo>
                  <a:pt x="45928" y="21700"/>
                  <a:pt x="50327" y="22388"/>
                  <a:pt x="52220" y="20810"/>
                </a:cubicBezTo>
                <a:cubicBezTo>
                  <a:pt x="54985" y="18505"/>
                  <a:pt x="52470" y="13584"/>
                  <a:pt x="52024" y="10012"/>
                </a:cubicBezTo>
                <a:cubicBezTo>
                  <a:pt x="51574" y="6405"/>
                  <a:pt x="51231" y="880"/>
                  <a:pt x="47705" y="0"/>
                </a:cubicBezTo>
              </a:path>
            </a:pathLst>
          </a:custGeom>
          <a:noFill/>
          <a:ln cap="flat" cmpd="sng" w="9525">
            <a:solidFill>
              <a:srgbClr val="000000"/>
            </a:solidFill>
            <a:prstDash val="solid"/>
            <a:round/>
            <a:headEnd len="med" w="med" type="none"/>
            <a:tailEnd len="med" w="med" type="none"/>
          </a:ln>
        </p:spPr>
      </p:sp>
      <p:sp>
        <p:nvSpPr>
          <p:cNvPr id="2359" name="Google Shape;2359;p150"/>
          <p:cNvSpPr/>
          <p:nvPr/>
        </p:nvSpPr>
        <p:spPr>
          <a:xfrm>
            <a:off x="8289475" y="4044125"/>
            <a:ext cx="68700" cy="54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0" name="Google Shape;2360;p150"/>
          <p:cNvSpPr txBox="1"/>
          <p:nvPr/>
        </p:nvSpPr>
        <p:spPr>
          <a:xfrm>
            <a:off x="8097675" y="3813450"/>
            <a:ext cx="588900" cy="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PP Up</a:t>
            </a:r>
            <a:endParaRPr sz="800">
              <a:solidFill>
                <a:schemeClr val="dk1"/>
              </a:solidFill>
              <a:latin typeface="Calibri"/>
              <a:ea typeface="Calibri"/>
              <a:cs typeface="Calibri"/>
              <a:sym typeface="Calibri"/>
            </a:endParaRPr>
          </a:p>
        </p:txBody>
      </p:sp>
      <p:sp>
        <p:nvSpPr>
          <p:cNvPr id="2361" name="Google Shape;2361;p150"/>
          <p:cNvSpPr/>
          <p:nvPr/>
        </p:nvSpPr>
        <p:spPr>
          <a:xfrm>
            <a:off x="7936100" y="4063750"/>
            <a:ext cx="68700" cy="54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2" name="Google Shape;2362;p150"/>
          <p:cNvSpPr txBox="1"/>
          <p:nvPr/>
        </p:nvSpPr>
        <p:spPr>
          <a:xfrm>
            <a:off x="7712750" y="4000000"/>
            <a:ext cx="515400" cy="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Ultra Ball</a:t>
            </a:r>
            <a:endParaRPr sz="700">
              <a:solidFill>
                <a:schemeClr val="dk1"/>
              </a:solidFill>
              <a:latin typeface="Calibri"/>
              <a:ea typeface="Calibri"/>
              <a:cs typeface="Calibri"/>
              <a:sym typeface="Calibri"/>
            </a:endParaRPr>
          </a:p>
        </p:txBody>
      </p:sp>
      <p:sp>
        <p:nvSpPr>
          <p:cNvPr id="2363" name="Google Shape;2363;p150"/>
          <p:cNvSpPr/>
          <p:nvPr/>
        </p:nvSpPr>
        <p:spPr>
          <a:xfrm>
            <a:off x="3018375" y="3778950"/>
            <a:ext cx="264900" cy="2505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4" name="Google Shape;2364;p150"/>
          <p:cNvSpPr txBox="1"/>
          <p:nvPr/>
        </p:nvSpPr>
        <p:spPr>
          <a:xfrm>
            <a:off x="2885700" y="3839025"/>
            <a:ext cx="11388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1"/>
                </a:solidFill>
                <a:latin typeface="Calibri"/>
                <a:ea typeface="Calibri"/>
                <a:cs typeface="Calibri"/>
                <a:sym typeface="Calibri"/>
              </a:rPr>
              <a:t>To PP Up and</a:t>
            </a:r>
            <a:endParaRPr sz="500">
              <a:solidFill>
                <a:schemeClr val="dk1"/>
              </a:solidFill>
              <a:latin typeface="Calibri"/>
              <a:ea typeface="Calibri"/>
              <a:cs typeface="Calibri"/>
              <a:sym typeface="Calibri"/>
            </a:endParaRPr>
          </a:p>
          <a:p>
            <a:pPr indent="0" lvl="0" marL="0" rtl="0" algn="l">
              <a:spcBef>
                <a:spcPts val="0"/>
              </a:spcBef>
              <a:spcAft>
                <a:spcPts val="0"/>
              </a:spcAft>
              <a:buNone/>
            </a:pPr>
            <a:r>
              <a:rPr lang="en" sz="500">
                <a:solidFill>
                  <a:schemeClr val="dk1"/>
                </a:solidFill>
                <a:latin typeface="Calibri"/>
                <a:ea typeface="Calibri"/>
                <a:cs typeface="Calibri"/>
                <a:sym typeface="Calibri"/>
              </a:rPr>
              <a:t>Ultra Ball</a:t>
            </a:r>
            <a:endParaRPr sz="500">
              <a:solidFill>
                <a:schemeClr val="dk1"/>
              </a:solidFill>
              <a:latin typeface="Calibri"/>
              <a:ea typeface="Calibri"/>
              <a:cs typeface="Calibri"/>
              <a:sym typeface="Calibri"/>
            </a:endParaRPr>
          </a:p>
        </p:txBody>
      </p:sp>
      <p:sp>
        <p:nvSpPr>
          <p:cNvPr id="2365" name="Google Shape;2365;p150"/>
          <p:cNvSpPr/>
          <p:nvPr/>
        </p:nvSpPr>
        <p:spPr>
          <a:xfrm>
            <a:off x="1522739" y="2686004"/>
            <a:ext cx="1639750" cy="1235425"/>
          </a:xfrm>
          <a:custGeom>
            <a:rect b="b" l="l" r="r" t="t"/>
            <a:pathLst>
              <a:path extrusionOk="0" h="49417" w="65590">
                <a:moveTo>
                  <a:pt x="2893" y="20166"/>
                </a:moveTo>
                <a:cubicBezTo>
                  <a:pt x="2893" y="14454"/>
                  <a:pt x="-2520" y="7125"/>
                  <a:pt x="1519" y="3086"/>
                </a:cubicBezTo>
                <a:cubicBezTo>
                  <a:pt x="3834" y="771"/>
                  <a:pt x="8138" y="3405"/>
                  <a:pt x="11335" y="2694"/>
                </a:cubicBezTo>
                <a:cubicBezTo>
                  <a:pt x="16083" y="1638"/>
                  <a:pt x="22168" y="-1845"/>
                  <a:pt x="25862" y="1320"/>
                </a:cubicBezTo>
                <a:cubicBezTo>
                  <a:pt x="28507" y="3586"/>
                  <a:pt x="26844" y="8241"/>
                  <a:pt x="26844" y="11724"/>
                </a:cubicBezTo>
                <a:cubicBezTo>
                  <a:pt x="26844" y="20041"/>
                  <a:pt x="25688" y="32150"/>
                  <a:pt x="33126" y="35871"/>
                </a:cubicBezTo>
                <a:cubicBezTo>
                  <a:pt x="35456" y="37037"/>
                  <a:pt x="39490" y="36563"/>
                  <a:pt x="40782" y="34301"/>
                </a:cubicBezTo>
                <a:cubicBezTo>
                  <a:pt x="41986" y="32192"/>
                  <a:pt x="40684" y="28788"/>
                  <a:pt x="42549" y="27233"/>
                </a:cubicBezTo>
                <a:cubicBezTo>
                  <a:pt x="44309" y="25766"/>
                  <a:pt x="47129" y="27037"/>
                  <a:pt x="49420" y="27037"/>
                </a:cubicBezTo>
                <a:cubicBezTo>
                  <a:pt x="53894" y="27037"/>
                  <a:pt x="58616" y="26750"/>
                  <a:pt x="62770" y="28411"/>
                </a:cubicBezTo>
                <a:cubicBezTo>
                  <a:pt x="69273" y="31011"/>
                  <a:pt x="62377" y="42414"/>
                  <a:pt x="62377" y="49417"/>
                </a:cubicBezTo>
              </a:path>
            </a:pathLst>
          </a:custGeom>
          <a:noFill/>
          <a:ln cap="flat" cmpd="sng" w="9525">
            <a:solidFill>
              <a:srgbClr val="00FF00"/>
            </a:solidFill>
            <a:prstDash val="solid"/>
            <a:round/>
            <a:headEnd len="med" w="med" type="none"/>
            <a:tailEnd len="med" w="med" type="none"/>
          </a:ln>
        </p:spPr>
      </p:sp>
      <p:sp>
        <p:nvSpPr>
          <p:cNvPr id="2366" name="Google Shape;2366;p150"/>
          <p:cNvSpPr/>
          <p:nvPr/>
        </p:nvSpPr>
        <p:spPr>
          <a:xfrm>
            <a:off x="2468675" y="3101800"/>
            <a:ext cx="413100" cy="908500"/>
          </a:xfrm>
          <a:custGeom>
            <a:rect b="b" l="l" r="r" t="t"/>
            <a:pathLst>
              <a:path extrusionOk="0" h="36340" w="16524">
                <a:moveTo>
                  <a:pt x="11779" y="0"/>
                </a:moveTo>
                <a:cubicBezTo>
                  <a:pt x="15755" y="3971"/>
                  <a:pt x="15537" y="10704"/>
                  <a:pt x="16098" y="16295"/>
                </a:cubicBezTo>
                <a:cubicBezTo>
                  <a:pt x="16678" y="22078"/>
                  <a:pt x="17120" y="28840"/>
                  <a:pt x="13743" y="33570"/>
                </a:cubicBezTo>
                <a:cubicBezTo>
                  <a:pt x="11059" y="37329"/>
                  <a:pt x="4480" y="36460"/>
                  <a:pt x="0" y="35337"/>
                </a:cubicBezTo>
              </a:path>
            </a:pathLst>
          </a:custGeom>
          <a:noFill/>
          <a:ln cap="flat" cmpd="sng" w="9525">
            <a:solidFill>
              <a:srgbClr val="000000"/>
            </a:solidFill>
            <a:prstDash val="solid"/>
            <a:round/>
            <a:headEnd len="med" w="med" type="none"/>
            <a:tailEnd len="med" w="med" type="none"/>
          </a:ln>
        </p:spPr>
      </p:sp>
      <p:sp>
        <p:nvSpPr>
          <p:cNvPr id="2367" name="Google Shape;2367;p150"/>
          <p:cNvSpPr/>
          <p:nvPr/>
        </p:nvSpPr>
        <p:spPr>
          <a:xfrm>
            <a:off x="2336175" y="3798725"/>
            <a:ext cx="196200" cy="2013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8" name="Google Shape;2368;p150"/>
          <p:cNvSpPr/>
          <p:nvPr/>
        </p:nvSpPr>
        <p:spPr>
          <a:xfrm>
            <a:off x="5855100" y="2350875"/>
            <a:ext cx="68700" cy="7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9" name="Google Shape;2369;p150"/>
          <p:cNvSpPr txBox="1"/>
          <p:nvPr/>
        </p:nvSpPr>
        <p:spPr>
          <a:xfrm>
            <a:off x="5359425" y="2208550"/>
            <a:ext cx="687000" cy="1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Max Repel</a:t>
            </a:r>
            <a:endParaRPr sz="700">
              <a:solidFill>
                <a:schemeClr val="dk1"/>
              </a:solidFill>
              <a:latin typeface="Calibri"/>
              <a:ea typeface="Calibri"/>
              <a:cs typeface="Calibri"/>
              <a:sym typeface="Calibri"/>
            </a:endParaRPr>
          </a:p>
        </p:txBody>
      </p:sp>
      <p:sp>
        <p:nvSpPr>
          <p:cNvPr id="2370" name="Google Shape;2370;p150"/>
          <p:cNvSpPr/>
          <p:nvPr/>
        </p:nvSpPr>
        <p:spPr>
          <a:xfrm>
            <a:off x="3096900" y="2871125"/>
            <a:ext cx="98100" cy="108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71" name="Google Shape;2371;p150"/>
          <p:cNvSpPr txBox="1"/>
          <p:nvPr/>
        </p:nvSpPr>
        <p:spPr>
          <a:xfrm>
            <a:off x="2929900" y="2722000"/>
            <a:ext cx="12762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TM29</a:t>
            </a:r>
            <a:endParaRPr sz="700">
              <a:solidFill>
                <a:schemeClr val="dk1"/>
              </a:solidFill>
              <a:latin typeface="Calibri"/>
              <a:ea typeface="Calibri"/>
              <a:cs typeface="Calibri"/>
              <a:sym typeface="Calibri"/>
            </a:endParaRPr>
          </a:p>
          <a:p>
            <a:pPr indent="0" lvl="0" marL="0" rtl="0" algn="l">
              <a:spcBef>
                <a:spcPts val="0"/>
              </a:spcBef>
              <a:spcAft>
                <a:spcPts val="0"/>
              </a:spcAft>
              <a:buNone/>
            </a:pPr>
            <a:r>
              <a:rPr lang="en" sz="700">
                <a:solidFill>
                  <a:schemeClr val="dk1"/>
                </a:solidFill>
                <a:latin typeface="Calibri"/>
                <a:ea typeface="Calibri"/>
                <a:cs typeface="Calibri"/>
                <a:sym typeface="Calibri"/>
              </a:rPr>
              <a:t>Psychic</a:t>
            </a:r>
            <a:endParaRPr sz="700">
              <a:solidFill>
                <a:schemeClr val="dk1"/>
              </a:solidFill>
              <a:latin typeface="Calibri"/>
              <a:ea typeface="Calibri"/>
              <a:cs typeface="Calibri"/>
              <a:sym typeface="Calibri"/>
            </a:endParaRPr>
          </a:p>
        </p:txBody>
      </p:sp>
      <p:sp>
        <p:nvSpPr>
          <p:cNvPr id="2372" name="Google Shape;2372;p150"/>
          <p:cNvSpPr/>
          <p:nvPr/>
        </p:nvSpPr>
        <p:spPr>
          <a:xfrm>
            <a:off x="2429425" y="3851669"/>
            <a:ext cx="3078650" cy="982575"/>
          </a:xfrm>
          <a:custGeom>
            <a:rect b="b" l="l" r="r" t="t"/>
            <a:pathLst>
              <a:path extrusionOk="0" h="39303" w="123146">
                <a:moveTo>
                  <a:pt x="0" y="5735"/>
                </a:moveTo>
                <a:cubicBezTo>
                  <a:pt x="2071" y="10566"/>
                  <a:pt x="1387" y="16938"/>
                  <a:pt x="5104" y="20655"/>
                </a:cubicBezTo>
                <a:cubicBezTo>
                  <a:pt x="14501" y="30052"/>
                  <a:pt x="29569" y="31595"/>
                  <a:pt x="42601" y="34201"/>
                </a:cubicBezTo>
                <a:cubicBezTo>
                  <a:pt x="56164" y="36914"/>
                  <a:pt x="70080" y="40437"/>
                  <a:pt x="83827" y="38912"/>
                </a:cubicBezTo>
                <a:cubicBezTo>
                  <a:pt x="98897" y="37240"/>
                  <a:pt x="108117" y="20387"/>
                  <a:pt x="117986" y="8876"/>
                </a:cubicBezTo>
                <a:cubicBezTo>
                  <a:pt x="119822" y="6734"/>
                  <a:pt x="115274" y="2292"/>
                  <a:pt x="117397" y="434"/>
                </a:cubicBezTo>
                <a:cubicBezTo>
                  <a:pt x="119052" y="-1015"/>
                  <a:pt x="122847" y="1586"/>
                  <a:pt x="123090" y="3772"/>
                </a:cubicBezTo>
                <a:cubicBezTo>
                  <a:pt x="123315" y="5797"/>
                  <a:pt x="120552" y="8390"/>
                  <a:pt x="118575" y="7894"/>
                </a:cubicBezTo>
              </a:path>
            </a:pathLst>
          </a:custGeom>
          <a:noFill/>
          <a:ln cap="flat" cmpd="sng" w="9525">
            <a:solidFill>
              <a:srgbClr val="0000FF"/>
            </a:solidFill>
            <a:prstDash val="solid"/>
            <a:round/>
            <a:headEnd len="med" w="med" type="none"/>
            <a:tailEnd len="med" w="med" type="none"/>
          </a:ln>
        </p:spPr>
      </p:sp>
      <p:sp>
        <p:nvSpPr>
          <p:cNvPr id="2373" name="Google Shape;2373;p150"/>
          <p:cNvSpPr txBox="1"/>
          <p:nvPr/>
        </p:nvSpPr>
        <p:spPr>
          <a:xfrm>
            <a:off x="5028150" y="4466925"/>
            <a:ext cx="17226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FF"/>
                </a:solidFill>
                <a:latin typeface="Calibri"/>
                <a:ea typeface="Calibri"/>
                <a:cs typeface="Calibri"/>
                <a:sym typeface="Calibri"/>
              </a:rPr>
              <a:t>You are now here (2)</a:t>
            </a:r>
            <a:endParaRPr b="1" sz="900">
              <a:solidFill>
                <a:srgbClr val="0000FF"/>
              </a:solidFill>
              <a:latin typeface="Calibri"/>
              <a:ea typeface="Calibri"/>
              <a:cs typeface="Calibri"/>
              <a:sym typeface="Calibri"/>
            </a:endParaRPr>
          </a:p>
        </p:txBody>
      </p:sp>
      <p:cxnSp>
        <p:nvCxnSpPr>
          <p:cNvPr id="2374" name="Google Shape;2374;p150"/>
          <p:cNvCxnSpPr/>
          <p:nvPr/>
        </p:nvCxnSpPr>
        <p:spPr>
          <a:xfrm flipH="1" rot="10800000">
            <a:off x="5369275" y="3999975"/>
            <a:ext cx="63900" cy="574200"/>
          </a:xfrm>
          <a:prstGeom prst="straightConnector1">
            <a:avLst/>
          </a:prstGeom>
          <a:noFill/>
          <a:ln cap="flat" cmpd="sng" w="9525">
            <a:solidFill>
              <a:srgbClr val="FF0000"/>
            </a:solidFill>
            <a:prstDash val="solid"/>
            <a:round/>
            <a:headEnd len="med" w="med" type="none"/>
            <a:tailEnd len="med" w="med" type="none"/>
          </a:ln>
        </p:spPr>
      </p:cxnSp>
      <p:sp>
        <p:nvSpPr>
          <p:cNvPr id="2375" name="Google Shape;2375;p150"/>
          <p:cNvSpPr/>
          <p:nvPr/>
        </p:nvSpPr>
        <p:spPr>
          <a:xfrm>
            <a:off x="6188875" y="2345975"/>
            <a:ext cx="196200" cy="2208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76" name="Google Shape;2376;p150"/>
          <p:cNvSpPr txBox="1"/>
          <p:nvPr/>
        </p:nvSpPr>
        <p:spPr>
          <a:xfrm>
            <a:off x="5987525" y="2404800"/>
            <a:ext cx="8442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To TM29</a:t>
            </a:r>
            <a:endParaRPr sz="700">
              <a:solidFill>
                <a:schemeClr val="dk1"/>
              </a:solidFill>
              <a:latin typeface="Calibri"/>
              <a:ea typeface="Calibri"/>
              <a:cs typeface="Calibri"/>
              <a:sym typeface="Calibri"/>
            </a:endParaRPr>
          </a:p>
        </p:txBody>
      </p:sp>
      <p:sp>
        <p:nvSpPr>
          <p:cNvPr id="2377" name="Google Shape;2377;p150"/>
          <p:cNvSpPr/>
          <p:nvPr/>
        </p:nvSpPr>
        <p:spPr>
          <a:xfrm>
            <a:off x="5472325" y="2434325"/>
            <a:ext cx="819625" cy="1555825"/>
          </a:xfrm>
          <a:custGeom>
            <a:rect b="b" l="l" r="r" t="t"/>
            <a:pathLst>
              <a:path extrusionOk="0" h="62233" w="32785">
                <a:moveTo>
                  <a:pt x="0" y="62233"/>
                </a:moveTo>
                <a:cubicBezTo>
                  <a:pt x="12205" y="62233"/>
                  <a:pt x="10346" y="38810"/>
                  <a:pt x="8834" y="26699"/>
                </a:cubicBezTo>
                <a:cubicBezTo>
                  <a:pt x="8129" y="21049"/>
                  <a:pt x="5006" y="13647"/>
                  <a:pt x="9031" y="9620"/>
                </a:cubicBezTo>
                <a:cubicBezTo>
                  <a:pt x="11355" y="7294"/>
                  <a:pt x="13795" y="5032"/>
                  <a:pt x="15706" y="2356"/>
                </a:cubicBezTo>
                <a:cubicBezTo>
                  <a:pt x="16187" y="1682"/>
                  <a:pt x="15663" y="0"/>
                  <a:pt x="16491" y="0"/>
                </a:cubicBezTo>
                <a:cubicBezTo>
                  <a:pt x="17877" y="0"/>
                  <a:pt x="17245" y="2686"/>
                  <a:pt x="17865" y="3926"/>
                </a:cubicBezTo>
                <a:cubicBezTo>
                  <a:pt x="19763" y="7719"/>
                  <a:pt x="21746" y="12450"/>
                  <a:pt x="25718" y="13939"/>
                </a:cubicBezTo>
                <a:cubicBezTo>
                  <a:pt x="29543" y="15373"/>
                  <a:pt x="32785" y="8011"/>
                  <a:pt x="32785" y="3926"/>
                </a:cubicBezTo>
              </a:path>
            </a:pathLst>
          </a:custGeom>
          <a:noFill/>
          <a:ln cap="flat" cmpd="sng" w="9525">
            <a:solidFill>
              <a:srgbClr val="00FF00"/>
            </a:solidFill>
            <a:prstDash val="solid"/>
            <a:round/>
            <a:headEnd len="med" w="med" type="none"/>
            <a:tailEnd len="med" w="med" type="none"/>
          </a:ln>
        </p:spPr>
      </p:sp>
      <p:sp>
        <p:nvSpPr>
          <p:cNvPr id="2378" name="Google Shape;2378;p150"/>
          <p:cNvSpPr/>
          <p:nvPr/>
        </p:nvSpPr>
        <p:spPr>
          <a:xfrm>
            <a:off x="2826950" y="3916525"/>
            <a:ext cx="250325" cy="9800"/>
          </a:xfrm>
          <a:custGeom>
            <a:rect b="b" l="l" r="r" t="t"/>
            <a:pathLst>
              <a:path extrusionOk="0" h="392" w="10013">
                <a:moveTo>
                  <a:pt x="10013" y="0"/>
                </a:moveTo>
                <a:cubicBezTo>
                  <a:pt x="6673" y="0"/>
                  <a:pt x="3340" y="392"/>
                  <a:pt x="0" y="392"/>
                </a:cubicBezTo>
              </a:path>
            </a:pathLst>
          </a:custGeom>
          <a:noFill/>
          <a:ln cap="flat" cmpd="sng" w="9525">
            <a:solidFill>
              <a:srgbClr val="00FF00"/>
            </a:solidFill>
            <a:prstDash val="solid"/>
            <a:round/>
            <a:headEnd len="med" w="med" type="none"/>
            <a:tailEnd len="med" w="med" type="none"/>
          </a:ln>
        </p:spPr>
      </p:sp>
      <p:sp>
        <p:nvSpPr>
          <p:cNvPr id="2379" name="Google Shape;2379;p150"/>
          <p:cNvSpPr/>
          <p:nvPr/>
        </p:nvSpPr>
        <p:spPr>
          <a:xfrm>
            <a:off x="3552642" y="2462325"/>
            <a:ext cx="2714775" cy="1169525"/>
          </a:xfrm>
          <a:custGeom>
            <a:rect b="b" l="l" r="r" t="t"/>
            <a:pathLst>
              <a:path extrusionOk="0" h="46781" w="108591">
                <a:moveTo>
                  <a:pt x="108591" y="8107"/>
                </a:moveTo>
                <a:cubicBezTo>
                  <a:pt x="108591" y="15324"/>
                  <a:pt x="107816" y="22529"/>
                  <a:pt x="107020" y="29702"/>
                </a:cubicBezTo>
                <a:cubicBezTo>
                  <a:pt x="106625" y="33267"/>
                  <a:pt x="107142" y="37955"/>
                  <a:pt x="104272" y="40107"/>
                </a:cubicBezTo>
                <a:cubicBezTo>
                  <a:pt x="94634" y="47334"/>
                  <a:pt x="80351" y="45032"/>
                  <a:pt x="68346" y="44033"/>
                </a:cubicBezTo>
                <a:cubicBezTo>
                  <a:pt x="59300" y="43280"/>
                  <a:pt x="50331" y="46781"/>
                  <a:pt x="41254" y="46781"/>
                </a:cubicBezTo>
                <a:cubicBezTo>
                  <a:pt x="31187" y="46781"/>
                  <a:pt x="21044" y="45826"/>
                  <a:pt x="11217" y="43640"/>
                </a:cubicBezTo>
                <a:cubicBezTo>
                  <a:pt x="7890" y="42900"/>
                  <a:pt x="2991" y="45824"/>
                  <a:pt x="1009" y="43051"/>
                </a:cubicBezTo>
                <a:cubicBezTo>
                  <a:pt x="-555" y="40862"/>
                  <a:pt x="87" y="37671"/>
                  <a:pt x="420" y="35002"/>
                </a:cubicBezTo>
                <a:cubicBezTo>
                  <a:pt x="1053" y="29927"/>
                  <a:pt x="-393" y="24479"/>
                  <a:pt x="1402" y="19690"/>
                </a:cubicBezTo>
                <a:cubicBezTo>
                  <a:pt x="2625" y="16427"/>
                  <a:pt x="7576" y="16264"/>
                  <a:pt x="10040" y="13800"/>
                </a:cubicBezTo>
                <a:cubicBezTo>
                  <a:pt x="14401" y="9439"/>
                  <a:pt x="18182" y="3739"/>
                  <a:pt x="23978" y="1629"/>
                </a:cubicBezTo>
                <a:cubicBezTo>
                  <a:pt x="29974" y="-554"/>
                  <a:pt x="38509" y="-920"/>
                  <a:pt x="43021" y="3592"/>
                </a:cubicBezTo>
                <a:cubicBezTo>
                  <a:pt x="45521" y="6092"/>
                  <a:pt x="45469" y="11316"/>
                  <a:pt x="43413" y="14193"/>
                </a:cubicBezTo>
                <a:cubicBezTo>
                  <a:pt x="41567" y="16776"/>
                  <a:pt x="37360" y="16549"/>
                  <a:pt x="34186" y="16549"/>
                </a:cubicBezTo>
              </a:path>
            </a:pathLst>
          </a:custGeom>
          <a:noFill/>
          <a:ln cap="flat" cmpd="sng" w="9525">
            <a:solidFill>
              <a:srgbClr val="00FF00"/>
            </a:solidFill>
            <a:prstDash val="solid"/>
            <a:round/>
            <a:headEnd len="med" w="med" type="none"/>
            <a:tailEnd len="med" w="med" type="none"/>
          </a:ln>
        </p:spPr>
      </p:sp>
      <p:sp>
        <p:nvSpPr>
          <p:cNvPr id="2380" name="Google Shape;2380;p150"/>
          <p:cNvSpPr/>
          <p:nvPr/>
        </p:nvSpPr>
        <p:spPr>
          <a:xfrm>
            <a:off x="4260075" y="2817150"/>
            <a:ext cx="98100" cy="108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81" name="Google Shape;2381;p150"/>
          <p:cNvSpPr txBox="1"/>
          <p:nvPr/>
        </p:nvSpPr>
        <p:spPr>
          <a:xfrm>
            <a:off x="3997150" y="2582563"/>
            <a:ext cx="819600" cy="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Full Heal</a:t>
            </a:r>
            <a:endParaRPr sz="1000">
              <a:solidFill>
                <a:schemeClr val="dk1"/>
              </a:solidFill>
              <a:latin typeface="Calibri"/>
              <a:ea typeface="Calibri"/>
              <a:cs typeface="Calibri"/>
              <a:sym typeface="Calibri"/>
            </a:endParaRPr>
          </a:p>
        </p:txBody>
      </p:sp>
      <p:sp>
        <p:nvSpPr>
          <p:cNvPr id="2382" name="Google Shape;2382;p150"/>
          <p:cNvSpPr/>
          <p:nvPr/>
        </p:nvSpPr>
        <p:spPr>
          <a:xfrm>
            <a:off x="5241675" y="2634025"/>
            <a:ext cx="98100" cy="7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83" name="Google Shape;2383;p150"/>
          <p:cNvSpPr txBox="1"/>
          <p:nvPr/>
        </p:nvSpPr>
        <p:spPr>
          <a:xfrm>
            <a:off x="5114050" y="2419600"/>
            <a:ext cx="7410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Calibri"/>
                <a:ea typeface="Calibri"/>
                <a:cs typeface="Calibri"/>
                <a:sym typeface="Calibri"/>
              </a:rPr>
              <a:t>Elixir</a:t>
            </a:r>
            <a:endParaRPr sz="900">
              <a:solidFill>
                <a:schemeClr val="dk1"/>
              </a:solidFill>
              <a:latin typeface="Calibri"/>
              <a:ea typeface="Calibri"/>
              <a:cs typeface="Calibri"/>
              <a:sym typeface="Calibri"/>
            </a:endParaRPr>
          </a:p>
        </p:txBody>
      </p:sp>
      <p:sp>
        <p:nvSpPr>
          <p:cNvPr id="2384" name="Google Shape;2384;p150"/>
          <p:cNvSpPr/>
          <p:nvPr/>
        </p:nvSpPr>
        <p:spPr>
          <a:xfrm>
            <a:off x="4637975" y="2748144"/>
            <a:ext cx="662575" cy="73900"/>
          </a:xfrm>
          <a:custGeom>
            <a:rect b="b" l="l" r="r" t="t"/>
            <a:pathLst>
              <a:path extrusionOk="0" h="2956" w="26503">
                <a:moveTo>
                  <a:pt x="0" y="2956"/>
                </a:moveTo>
                <a:cubicBezTo>
                  <a:pt x="7948" y="-1008"/>
                  <a:pt x="17621" y="208"/>
                  <a:pt x="26503" y="208"/>
                </a:cubicBezTo>
              </a:path>
            </a:pathLst>
          </a:custGeom>
          <a:noFill/>
          <a:ln cap="flat" cmpd="sng" w="9525">
            <a:solidFill>
              <a:srgbClr val="00FF00"/>
            </a:solidFill>
            <a:prstDash val="solid"/>
            <a:round/>
            <a:headEnd len="med" w="med" type="none"/>
            <a:tailEnd len="med" w="med" type="none"/>
          </a:ln>
        </p:spPr>
      </p:sp>
      <p:sp>
        <p:nvSpPr>
          <p:cNvPr id="2385" name="Google Shape;2385;p150"/>
          <p:cNvSpPr/>
          <p:nvPr/>
        </p:nvSpPr>
        <p:spPr>
          <a:xfrm>
            <a:off x="5137638" y="2759749"/>
            <a:ext cx="548525" cy="1225475"/>
          </a:xfrm>
          <a:custGeom>
            <a:rect b="b" l="l" r="r" t="t"/>
            <a:pathLst>
              <a:path extrusionOk="0" h="49019" w="21941">
                <a:moveTo>
                  <a:pt x="12995" y="49019"/>
                </a:moveTo>
                <a:cubicBezTo>
                  <a:pt x="21132" y="46987"/>
                  <a:pt x="24220" y="32155"/>
                  <a:pt x="20062" y="24872"/>
                </a:cubicBezTo>
                <a:cubicBezTo>
                  <a:pt x="16498" y="18630"/>
                  <a:pt x="5567" y="19334"/>
                  <a:pt x="2001" y="13093"/>
                </a:cubicBezTo>
                <a:cubicBezTo>
                  <a:pt x="-145" y="9336"/>
                  <a:pt x="-1411" y="1187"/>
                  <a:pt x="2786" y="136"/>
                </a:cubicBezTo>
                <a:cubicBezTo>
                  <a:pt x="3873" y="-136"/>
                  <a:pt x="7244" y="529"/>
                  <a:pt x="6124" y="529"/>
                </a:cubicBezTo>
              </a:path>
            </a:pathLst>
          </a:custGeom>
          <a:noFill/>
          <a:ln cap="flat" cmpd="sng" w="9525">
            <a:solidFill>
              <a:srgbClr val="000000"/>
            </a:solidFill>
            <a:prstDash val="solid"/>
            <a:round/>
            <a:headEnd len="med" w="med" type="none"/>
            <a:tailEnd len="med" w="med" type="none"/>
          </a:ln>
        </p:spPr>
      </p:sp>
      <p:sp>
        <p:nvSpPr>
          <p:cNvPr id="2386" name="Google Shape;2386;p150"/>
          <p:cNvSpPr/>
          <p:nvPr/>
        </p:nvSpPr>
        <p:spPr>
          <a:xfrm>
            <a:off x="4451475" y="2532940"/>
            <a:ext cx="701850" cy="308725"/>
          </a:xfrm>
          <a:custGeom>
            <a:rect b="b" l="l" r="r" t="t"/>
            <a:pathLst>
              <a:path extrusionOk="0" h="12349" w="28074">
                <a:moveTo>
                  <a:pt x="28074" y="10583"/>
                </a:moveTo>
                <a:cubicBezTo>
                  <a:pt x="28074" y="3673"/>
                  <a:pt x="16129" y="-2043"/>
                  <a:pt x="9816" y="767"/>
                </a:cubicBezTo>
                <a:cubicBezTo>
                  <a:pt x="5193" y="2825"/>
                  <a:pt x="4910" y="11125"/>
                  <a:pt x="0" y="12349"/>
                </a:cubicBezTo>
              </a:path>
            </a:pathLst>
          </a:custGeom>
          <a:noFill/>
          <a:ln cap="flat" cmpd="sng" w="9525">
            <a:solidFill>
              <a:srgbClr val="000000"/>
            </a:solidFill>
            <a:prstDash val="solid"/>
            <a:round/>
            <a:headEnd len="med" w="med" type="none"/>
            <a:tailEnd len="med" w="med" type="none"/>
          </a:ln>
        </p:spPr>
      </p:sp>
      <p:sp>
        <p:nvSpPr>
          <p:cNvPr id="2387" name="Google Shape;2387;p150"/>
          <p:cNvSpPr/>
          <p:nvPr/>
        </p:nvSpPr>
        <p:spPr>
          <a:xfrm>
            <a:off x="4598725" y="3013475"/>
            <a:ext cx="240475" cy="215925"/>
          </a:xfrm>
          <a:custGeom>
            <a:rect b="b" l="l" r="r" t="t"/>
            <a:pathLst>
              <a:path extrusionOk="0" h="8637" w="9619">
                <a:moveTo>
                  <a:pt x="0" y="0"/>
                </a:moveTo>
                <a:cubicBezTo>
                  <a:pt x="3048" y="3046"/>
                  <a:pt x="6569" y="5593"/>
                  <a:pt x="9619" y="8637"/>
                </a:cubicBezTo>
              </a:path>
            </a:pathLst>
          </a:custGeom>
          <a:noFill/>
          <a:ln cap="flat" cmpd="sng" w="9525">
            <a:solidFill>
              <a:srgbClr val="FF0000"/>
            </a:solidFill>
            <a:prstDash val="solid"/>
            <a:round/>
            <a:headEnd len="med" w="med" type="none"/>
            <a:tailEnd len="med" w="med" type="none"/>
          </a:ln>
        </p:spPr>
      </p:sp>
      <p:sp>
        <p:nvSpPr>
          <p:cNvPr id="2388" name="Google Shape;2388;p150"/>
          <p:cNvSpPr/>
          <p:nvPr/>
        </p:nvSpPr>
        <p:spPr>
          <a:xfrm>
            <a:off x="4623250" y="2993825"/>
            <a:ext cx="181600" cy="235575"/>
          </a:xfrm>
          <a:custGeom>
            <a:rect b="b" l="l" r="r" t="t"/>
            <a:pathLst>
              <a:path extrusionOk="0" h="9423" w="7264">
                <a:moveTo>
                  <a:pt x="7264" y="0"/>
                </a:moveTo>
                <a:cubicBezTo>
                  <a:pt x="4461" y="2806"/>
                  <a:pt x="1775" y="5877"/>
                  <a:pt x="0" y="9423"/>
                </a:cubicBezTo>
              </a:path>
            </a:pathLst>
          </a:custGeom>
          <a:noFill/>
          <a:ln cap="flat" cmpd="sng" w="9525">
            <a:solidFill>
              <a:srgbClr val="FF0000"/>
            </a:solidFill>
            <a:prstDash val="solid"/>
            <a:round/>
            <a:headEnd len="med" w="med" type="none"/>
            <a:tailEnd len="med" w="med" type="none"/>
          </a:ln>
        </p:spPr>
      </p:sp>
      <p:sp>
        <p:nvSpPr>
          <p:cNvPr id="2389" name="Google Shape;2389;p150"/>
          <p:cNvSpPr/>
          <p:nvPr/>
        </p:nvSpPr>
        <p:spPr>
          <a:xfrm>
            <a:off x="889204" y="3894688"/>
            <a:ext cx="2899725" cy="549500"/>
          </a:xfrm>
          <a:custGeom>
            <a:rect b="b" l="l" r="r" t="t"/>
            <a:pathLst>
              <a:path extrusionOk="0" h="21980" w="115989">
                <a:moveTo>
                  <a:pt x="115989" y="9511"/>
                </a:moveTo>
                <a:cubicBezTo>
                  <a:pt x="114266" y="18090"/>
                  <a:pt x="101138" y="20219"/>
                  <a:pt x="92431" y="21093"/>
                </a:cubicBezTo>
                <a:cubicBezTo>
                  <a:pt x="76069" y="22735"/>
                  <a:pt x="59280" y="21963"/>
                  <a:pt x="43155" y="18738"/>
                </a:cubicBezTo>
                <a:cubicBezTo>
                  <a:pt x="34384" y="16984"/>
                  <a:pt x="25673" y="14905"/>
                  <a:pt x="16849" y="13437"/>
                </a:cubicBezTo>
                <a:cubicBezTo>
                  <a:pt x="10915" y="12450"/>
                  <a:pt x="2275" y="12198"/>
                  <a:pt x="162" y="6566"/>
                </a:cubicBezTo>
                <a:cubicBezTo>
                  <a:pt x="-786" y="4040"/>
                  <a:pt x="3071" y="-1285"/>
                  <a:pt x="5266" y="284"/>
                </a:cubicBezTo>
                <a:cubicBezTo>
                  <a:pt x="6394" y="1090"/>
                  <a:pt x="7328" y="3006"/>
                  <a:pt x="6640" y="4210"/>
                </a:cubicBezTo>
                <a:cubicBezTo>
                  <a:pt x="5640" y="5960"/>
                  <a:pt x="2767" y="5584"/>
                  <a:pt x="751" y="5584"/>
                </a:cubicBezTo>
              </a:path>
            </a:pathLst>
          </a:custGeom>
          <a:noFill/>
          <a:ln cap="flat" cmpd="sng" w="9525">
            <a:solidFill>
              <a:srgbClr val="00FFFF"/>
            </a:solidFill>
            <a:prstDash val="solid"/>
            <a:round/>
            <a:headEnd len="med" w="med" type="none"/>
            <a:tailEnd len="med" w="med" type="none"/>
          </a:ln>
        </p:spPr>
      </p:sp>
      <p:sp>
        <p:nvSpPr>
          <p:cNvPr id="2390" name="Google Shape;2390;p150"/>
          <p:cNvSpPr txBox="1"/>
          <p:nvPr/>
        </p:nvSpPr>
        <p:spPr>
          <a:xfrm>
            <a:off x="441725" y="4397500"/>
            <a:ext cx="23853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FFFF"/>
                </a:solidFill>
                <a:latin typeface="Calibri"/>
                <a:ea typeface="Calibri"/>
                <a:cs typeface="Calibri"/>
                <a:sym typeface="Calibri"/>
              </a:rPr>
              <a:t>You are now here (3)</a:t>
            </a:r>
            <a:endParaRPr b="1" sz="900">
              <a:solidFill>
                <a:srgbClr val="00FFFF"/>
              </a:solidFill>
              <a:latin typeface="Calibri"/>
              <a:ea typeface="Calibri"/>
              <a:cs typeface="Calibri"/>
              <a:sym typeface="Calibri"/>
            </a:endParaRPr>
          </a:p>
        </p:txBody>
      </p:sp>
      <p:cxnSp>
        <p:nvCxnSpPr>
          <p:cNvPr id="2391" name="Google Shape;2391;p150"/>
          <p:cNvCxnSpPr/>
          <p:nvPr/>
        </p:nvCxnSpPr>
        <p:spPr>
          <a:xfrm flipH="1" rot="10800000">
            <a:off x="917775" y="3994950"/>
            <a:ext cx="14700" cy="500700"/>
          </a:xfrm>
          <a:prstGeom prst="straightConnector1">
            <a:avLst/>
          </a:prstGeom>
          <a:noFill/>
          <a:ln cap="flat" cmpd="sng" w="9525">
            <a:solidFill>
              <a:srgbClr val="FF0000"/>
            </a:solidFill>
            <a:prstDash val="solid"/>
            <a:round/>
            <a:headEnd len="med" w="med" type="none"/>
            <a:tailEnd len="med" w="med" type="none"/>
          </a:ln>
        </p:spPr>
      </p:cxnSp>
      <p:cxnSp>
        <p:nvCxnSpPr>
          <p:cNvPr id="2392" name="Google Shape;2392;p150"/>
          <p:cNvCxnSpPr/>
          <p:nvPr/>
        </p:nvCxnSpPr>
        <p:spPr>
          <a:xfrm>
            <a:off x="1619625" y="3317750"/>
            <a:ext cx="108000" cy="137400"/>
          </a:xfrm>
          <a:prstGeom prst="straightConnector1">
            <a:avLst/>
          </a:prstGeom>
          <a:noFill/>
          <a:ln cap="flat" cmpd="sng" w="9525">
            <a:solidFill>
              <a:srgbClr val="FF0000"/>
            </a:solidFill>
            <a:prstDash val="solid"/>
            <a:round/>
            <a:headEnd len="med" w="med" type="none"/>
            <a:tailEnd len="med" w="med" type="none"/>
          </a:ln>
        </p:spPr>
      </p:cxnSp>
      <p:cxnSp>
        <p:nvCxnSpPr>
          <p:cNvPr id="2393" name="Google Shape;2393;p150"/>
          <p:cNvCxnSpPr/>
          <p:nvPr/>
        </p:nvCxnSpPr>
        <p:spPr>
          <a:xfrm flipH="1">
            <a:off x="1644100" y="3303025"/>
            <a:ext cx="93300" cy="157200"/>
          </a:xfrm>
          <a:prstGeom prst="straightConnector1">
            <a:avLst/>
          </a:prstGeom>
          <a:noFill/>
          <a:ln cap="flat" cmpd="sng" w="9525">
            <a:solidFill>
              <a:srgbClr val="FF0000"/>
            </a:solidFill>
            <a:prstDash val="solid"/>
            <a:round/>
            <a:headEnd len="med" w="med" type="none"/>
            <a:tailEnd len="med" w="med" type="none"/>
          </a:ln>
        </p:spPr>
      </p:cxnSp>
      <p:sp>
        <p:nvSpPr>
          <p:cNvPr id="2394" name="Google Shape;2394;p150"/>
          <p:cNvSpPr/>
          <p:nvPr/>
        </p:nvSpPr>
        <p:spPr>
          <a:xfrm>
            <a:off x="860805" y="3453380"/>
            <a:ext cx="1135650" cy="535975"/>
          </a:xfrm>
          <a:custGeom>
            <a:rect b="b" l="l" r="r" t="t"/>
            <a:pathLst>
              <a:path extrusionOk="0" h="21439" w="45426">
                <a:moveTo>
                  <a:pt x="4242" y="19311"/>
                </a:moveTo>
                <a:cubicBezTo>
                  <a:pt x="2143" y="14416"/>
                  <a:pt x="-2112" y="7697"/>
                  <a:pt x="1298" y="3606"/>
                </a:cubicBezTo>
                <a:cubicBezTo>
                  <a:pt x="5487" y="-1420"/>
                  <a:pt x="14230" y="132"/>
                  <a:pt x="20733" y="857"/>
                </a:cubicBezTo>
                <a:cubicBezTo>
                  <a:pt x="27483" y="1610"/>
                  <a:pt x="23296" y="16274"/>
                  <a:pt x="29371" y="19311"/>
                </a:cubicBezTo>
                <a:cubicBezTo>
                  <a:pt x="33645" y="21448"/>
                  <a:pt x="39813" y="22481"/>
                  <a:pt x="43702" y="19704"/>
                </a:cubicBezTo>
                <a:cubicBezTo>
                  <a:pt x="46670" y="17585"/>
                  <a:pt x="45582" y="8906"/>
                  <a:pt x="41935" y="8906"/>
                </a:cubicBezTo>
              </a:path>
            </a:pathLst>
          </a:custGeom>
          <a:noFill/>
          <a:ln cap="flat" cmpd="sng" w="9525">
            <a:solidFill>
              <a:srgbClr val="000000"/>
            </a:solidFill>
            <a:prstDash val="solid"/>
            <a:round/>
            <a:headEnd len="med" w="med" type="none"/>
            <a:tailEnd len="med" w="med" type="none"/>
          </a:ln>
        </p:spPr>
      </p:sp>
      <p:sp>
        <p:nvSpPr>
          <p:cNvPr id="2395" name="Google Shape;2395;p150"/>
          <p:cNvSpPr/>
          <p:nvPr/>
        </p:nvSpPr>
        <p:spPr>
          <a:xfrm>
            <a:off x="1786476" y="3591375"/>
            <a:ext cx="132531" cy="177275"/>
          </a:xfrm>
          <a:custGeom>
            <a:rect b="b" l="l" r="r" t="t"/>
            <a:pathLst>
              <a:path extrusionOk="0" h="7091" w="6773">
                <a:moveTo>
                  <a:pt x="6577" y="2994"/>
                </a:moveTo>
                <a:cubicBezTo>
                  <a:pt x="6577" y="5228"/>
                  <a:pt x="2181" y="8345"/>
                  <a:pt x="883" y="6527"/>
                </a:cubicBezTo>
                <a:cubicBezTo>
                  <a:pt x="-223" y="4979"/>
                  <a:pt x="-177" y="2615"/>
                  <a:pt x="491" y="834"/>
                </a:cubicBezTo>
                <a:cubicBezTo>
                  <a:pt x="1285" y="-1282"/>
                  <a:pt x="6225" y="1193"/>
                  <a:pt x="6773" y="3386"/>
                </a:cubicBezTo>
              </a:path>
            </a:pathLst>
          </a:custGeom>
          <a:noFill/>
          <a:ln cap="flat" cmpd="sng" w="9525">
            <a:solidFill>
              <a:srgbClr val="FF00FF"/>
            </a:solidFill>
            <a:prstDash val="solid"/>
            <a:round/>
            <a:headEnd len="med" w="med" type="none"/>
            <a:tailEnd len="med" w="med" type="none"/>
          </a:ln>
        </p:spPr>
      </p:sp>
      <p:sp>
        <p:nvSpPr>
          <p:cNvPr id="2396" name="Google Shape;2396;p150"/>
          <p:cNvSpPr/>
          <p:nvPr/>
        </p:nvSpPr>
        <p:spPr>
          <a:xfrm>
            <a:off x="1840475" y="3699336"/>
            <a:ext cx="5769400" cy="1215450"/>
          </a:xfrm>
          <a:custGeom>
            <a:rect b="b" l="l" r="r" t="t"/>
            <a:pathLst>
              <a:path extrusionOk="0" h="48618" w="230776">
                <a:moveTo>
                  <a:pt x="0" y="1620"/>
                </a:moveTo>
                <a:cubicBezTo>
                  <a:pt x="0" y="11418"/>
                  <a:pt x="727" y="23380"/>
                  <a:pt x="8049" y="29890"/>
                </a:cubicBezTo>
                <a:cubicBezTo>
                  <a:pt x="12526" y="33871"/>
                  <a:pt x="19126" y="34462"/>
                  <a:pt x="24736" y="36565"/>
                </a:cubicBezTo>
                <a:cubicBezTo>
                  <a:pt x="36241" y="40878"/>
                  <a:pt x="48426" y="43700"/>
                  <a:pt x="60662" y="44810"/>
                </a:cubicBezTo>
                <a:cubicBezTo>
                  <a:pt x="74717" y="46085"/>
                  <a:pt x="88865" y="49895"/>
                  <a:pt x="102870" y="48147"/>
                </a:cubicBezTo>
                <a:cubicBezTo>
                  <a:pt x="113656" y="46800"/>
                  <a:pt x="124642" y="45890"/>
                  <a:pt x="135458" y="46970"/>
                </a:cubicBezTo>
                <a:cubicBezTo>
                  <a:pt x="149588" y="48381"/>
                  <a:pt x="163945" y="48732"/>
                  <a:pt x="178059" y="47166"/>
                </a:cubicBezTo>
                <a:cubicBezTo>
                  <a:pt x="195105" y="45275"/>
                  <a:pt x="214115" y="36340"/>
                  <a:pt x="222623" y="21448"/>
                </a:cubicBezTo>
                <a:cubicBezTo>
                  <a:pt x="226135" y="15301"/>
                  <a:pt x="221156" y="5817"/>
                  <a:pt x="225764" y="442"/>
                </a:cubicBezTo>
                <a:cubicBezTo>
                  <a:pt x="226984" y="-982"/>
                  <a:pt x="231411" y="1468"/>
                  <a:pt x="230672" y="3191"/>
                </a:cubicBezTo>
                <a:cubicBezTo>
                  <a:pt x="229975" y="4816"/>
                  <a:pt x="226786" y="4447"/>
                  <a:pt x="225371" y="3387"/>
                </a:cubicBezTo>
              </a:path>
            </a:pathLst>
          </a:custGeom>
          <a:noFill/>
          <a:ln cap="flat" cmpd="sng" w="9525">
            <a:solidFill>
              <a:srgbClr val="FF00FF"/>
            </a:solidFill>
            <a:prstDash val="solid"/>
            <a:round/>
            <a:headEnd len="med" w="med" type="none"/>
            <a:tailEnd len="med" w="med" type="none"/>
          </a:ln>
        </p:spPr>
      </p:sp>
      <p:sp>
        <p:nvSpPr>
          <p:cNvPr id="2397" name="Google Shape;2397;p150"/>
          <p:cNvSpPr txBox="1"/>
          <p:nvPr/>
        </p:nvSpPr>
        <p:spPr>
          <a:xfrm>
            <a:off x="7415875" y="4426950"/>
            <a:ext cx="13791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latin typeface="Calibri"/>
                <a:ea typeface="Calibri"/>
                <a:cs typeface="Calibri"/>
                <a:sym typeface="Calibri"/>
              </a:rPr>
              <a:t>You are now here (4)</a:t>
            </a:r>
            <a:endParaRPr sz="900">
              <a:solidFill>
                <a:srgbClr val="FF00FF"/>
              </a:solidFill>
              <a:latin typeface="Calibri"/>
              <a:ea typeface="Calibri"/>
              <a:cs typeface="Calibri"/>
              <a:sym typeface="Calibri"/>
            </a:endParaRPr>
          </a:p>
        </p:txBody>
      </p:sp>
      <p:cxnSp>
        <p:nvCxnSpPr>
          <p:cNvPr id="2398" name="Google Shape;2398;p150"/>
          <p:cNvCxnSpPr/>
          <p:nvPr/>
        </p:nvCxnSpPr>
        <p:spPr>
          <a:xfrm rot="10800000">
            <a:off x="7568000" y="3749575"/>
            <a:ext cx="54000" cy="760800"/>
          </a:xfrm>
          <a:prstGeom prst="straightConnector1">
            <a:avLst/>
          </a:prstGeom>
          <a:noFill/>
          <a:ln cap="flat" cmpd="sng" w="9525">
            <a:solidFill>
              <a:srgbClr val="FF0000"/>
            </a:solidFill>
            <a:prstDash val="solid"/>
            <a:round/>
            <a:headEnd len="med" w="med" type="none"/>
            <a:tailEnd len="med" w="med" type="none"/>
          </a:ln>
        </p:spPr>
      </p:cxnSp>
      <p:sp>
        <p:nvSpPr>
          <p:cNvPr id="2399" name="Google Shape;2399;p150"/>
          <p:cNvSpPr/>
          <p:nvPr/>
        </p:nvSpPr>
        <p:spPr>
          <a:xfrm>
            <a:off x="7504655" y="2363324"/>
            <a:ext cx="977250" cy="1384500"/>
          </a:xfrm>
          <a:custGeom>
            <a:rect b="b" l="l" r="r" t="t"/>
            <a:pathLst>
              <a:path extrusionOk="0" h="55380" w="39090">
                <a:moveTo>
                  <a:pt x="1160" y="54079"/>
                </a:moveTo>
                <a:cubicBezTo>
                  <a:pt x="526" y="51539"/>
                  <a:pt x="-1018" y="47678"/>
                  <a:pt x="1160" y="46226"/>
                </a:cubicBezTo>
                <a:cubicBezTo>
                  <a:pt x="4105" y="44263"/>
                  <a:pt x="8249" y="46377"/>
                  <a:pt x="11761" y="46815"/>
                </a:cubicBezTo>
                <a:cubicBezTo>
                  <a:pt x="15076" y="47229"/>
                  <a:pt x="18534" y="45611"/>
                  <a:pt x="21774" y="46422"/>
                </a:cubicBezTo>
                <a:cubicBezTo>
                  <a:pt x="24585" y="47125"/>
                  <a:pt x="22668" y="52442"/>
                  <a:pt x="24522" y="54668"/>
                </a:cubicBezTo>
                <a:cubicBezTo>
                  <a:pt x="25680" y="56059"/>
                  <a:pt x="29013" y="55109"/>
                  <a:pt x="29823" y="53490"/>
                </a:cubicBezTo>
                <a:cubicBezTo>
                  <a:pt x="31520" y="50095"/>
                  <a:pt x="32507" y="44787"/>
                  <a:pt x="29823" y="42103"/>
                </a:cubicBezTo>
                <a:cubicBezTo>
                  <a:pt x="26831" y="39111"/>
                  <a:pt x="21492" y="38017"/>
                  <a:pt x="20007" y="34055"/>
                </a:cubicBezTo>
                <a:cubicBezTo>
                  <a:pt x="18025" y="28768"/>
                  <a:pt x="18632" y="22818"/>
                  <a:pt x="18632" y="17171"/>
                </a:cubicBezTo>
                <a:cubicBezTo>
                  <a:pt x="18632" y="12502"/>
                  <a:pt x="17689" y="7285"/>
                  <a:pt x="20007" y="3233"/>
                </a:cubicBezTo>
                <a:cubicBezTo>
                  <a:pt x="23196" y="-2342"/>
                  <a:pt x="38254" y="-195"/>
                  <a:pt x="39049" y="6178"/>
                </a:cubicBezTo>
                <a:cubicBezTo>
                  <a:pt x="39378" y="8815"/>
                  <a:pt x="32741" y="9714"/>
                  <a:pt x="31197" y="7552"/>
                </a:cubicBezTo>
                <a:cubicBezTo>
                  <a:pt x="29970" y="5835"/>
                  <a:pt x="32846" y="3547"/>
                  <a:pt x="34338" y="2055"/>
                </a:cubicBezTo>
              </a:path>
            </a:pathLst>
          </a:custGeom>
          <a:noFill/>
          <a:ln cap="flat" cmpd="sng" w="9525">
            <a:solidFill>
              <a:srgbClr val="000000"/>
            </a:solidFill>
            <a:prstDash val="solid"/>
            <a:round/>
            <a:headEnd len="med" w="med" type="none"/>
            <a:tailEnd len="med" w="med" type="none"/>
          </a:ln>
        </p:spPr>
      </p:sp>
      <p:pic>
        <p:nvPicPr>
          <p:cNvPr id="2400" name="Google Shape;2400;p150"/>
          <p:cNvPicPr preferRelativeResize="0"/>
          <p:nvPr/>
        </p:nvPicPr>
        <p:blipFill>
          <a:blip r:embed="rId6">
            <a:alphaModFix/>
          </a:blip>
          <a:stretch>
            <a:fillRect/>
          </a:stretch>
        </p:blipFill>
        <p:spPr>
          <a:xfrm>
            <a:off x="4637963" y="325951"/>
            <a:ext cx="2601075" cy="1512263"/>
          </a:xfrm>
          <a:prstGeom prst="rect">
            <a:avLst/>
          </a:prstGeom>
          <a:noFill/>
          <a:ln>
            <a:noFill/>
          </a:ln>
        </p:spPr>
      </p:pic>
      <p:sp>
        <p:nvSpPr>
          <p:cNvPr id="2401" name="Google Shape;2401;p150"/>
          <p:cNvSpPr/>
          <p:nvPr/>
        </p:nvSpPr>
        <p:spPr>
          <a:xfrm>
            <a:off x="3877250" y="2548405"/>
            <a:ext cx="579150" cy="1490825"/>
          </a:xfrm>
          <a:custGeom>
            <a:rect b="b" l="l" r="r" t="t"/>
            <a:pathLst>
              <a:path extrusionOk="0" h="59633" w="23166">
                <a:moveTo>
                  <a:pt x="23166" y="11535"/>
                </a:moveTo>
                <a:cubicBezTo>
                  <a:pt x="23166" y="6349"/>
                  <a:pt x="17628" y="-974"/>
                  <a:pt x="12565" y="149"/>
                </a:cubicBezTo>
                <a:cubicBezTo>
                  <a:pt x="7389" y="1297"/>
                  <a:pt x="3994" y="7845"/>
                  <a:pt x="3338" y="13106"/>
                </a:cubicBezTo>
                <a:cubicBezTo>
                  <a:pt x="2718" y="18072"/>
                  <a:pt x="3024" y="24029"/>
                  <a:pt x="6282" y="27829"/>
                </a:cubicBezTo>
                <a:cubicBezTo>
                  <a:pt x="9307" y="31357"/>
                  <a:pt x="16936" y="30780"/>
                  <a:pt x="18061" y="35289"/>
                </a:cubicBezTo>
                <a:cubicBezTo>
                  <a:pt x="19650" y="41659"/>
                  <a:pt x="20308" y="49580"/>
                  <a:pt x="16491" y="54921"/>
                </a:cubicBezTo>
                <a:cubicBezTo>
                  <a:pt x="13167" y="59572"/>
                  <a:pt x="5717" y="59633"/>
                  <a:pt x="0" y="59633"/>
                </a:cubicBezTo>
              </a:path>
            </a:pathLst>
          </a:custGeom>
          <a:noFill/>
          <a:ln cap="flat" cmpd="sng" w="9525">
            <a:solidFill>
              <a:srgbClr val="000000"/>
            </a:solidFill>
            <a:prstDash val="solid"/>
            <a:round/>
            <a:headEnd len="med" w="med" type="none"/>
            <a:tailEnd len="med" w="med" type="none"/>
          </a:ln>
        </p:spPr>
      </p:sp>
      <p:sp>
        <p:nvSpPr>
          <p:cNvPr id="2402" name="Google Shape;2402;p150"/>
          <p:cNvSpPr/>
          <p:nvPr/>
        </p:nvSpPr>
        <p:spPr>
          <a:xfrm>
            <a:off x="3685850" y="3896900"/>
            <a:ext cx="196200" cy="2355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03" name="Google Shape;2403;p150"/>
          <p:cNvSpPr/>
          <p:nvPr/>
        </p:nvSpPr>
        <p:spPr>
          <a:xfrm>
            <a:off x="1040475" y="2512850"/>
            <a:ext cx="196200" cy="2013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151"/>
          <p:cNvSpPr txBox="1"/>
          <p:nvPr>
            <p:ph type="title"/>
          </p:nvPr>
        </p:nvSpPr>
        <p:spPr>
          <a:xfrm>
            <a:off x="141850" y="138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Elite 4 Preparation</a:t>
            </a:r>
            <a:endParaRPr/>
          </a:p>
        </p:txBody>
      </p:sp>
      <p:sp>
        <p:nvSpPr>
          <p:cNvPr id="2409" name="Google Shape;2409;p151"/>
          <p:cNvSpPr txBox="1"/>
          <p:nvPr>
            <p:ph idx="1" type="body"/>
          </p:nvPr>
        </p:nvSpPr>
        <p:spPr>
          <a:xfrm>
            <a:off x="676800" y="1004250"/>
            <a:ext cx="7505700" cy="24480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Persim Berries</a:t>
            </a:r>
            <a:endParaRPr/>
          </a:p>
          <a:p>
            <a:pPr indent="-311150" lvl="0" marL="457200" rtl="0" algn="l">
              <a:spcBef>
                <a:spcPts val="0"/>
              </a:spcBef>
              <a:spcAft>
                <a:spcPts val="0"/>
              </a:spcAft>
              <a:buSzPts val="1300"/>
              <a:buChar char="-"/>
            </a:pPr>
            <a:r>
              <a:rPr lang="en"/>
              <a:t>Cheri Berries</a:t>
            </a:r>
            <a:endParaRPr/>
          </a:p>
          <a:p>
            <a:pPr indent="-311150" lvl="0" marL="457200" rtl="0" algn="l">
              <a:spcBef>
                <a:spcPts val="0"/>
              </a:spcBef>
              <a:spcAft>
                <a:spcPts val="0"/>
              </a:spcAft>
              <a:buSzPts val="1300"/>
              <a:buChar char="-"/>
            </a:pPr>
            <a:r>
              <a:rPr lang="en"/>
              <a:t>X Attacks</a:t>
            </a:r>
            <a:endParaRPr/>
          </a:p>
          <a:p>
            <a:pPr indent="-311150" lvl="0" marL="457200" rtl="0" algn="l">
              <a:spcBef>
                <a:spcPts val="0"/>
              </a:spcBef>
              <a:spcAft>
                <a:spcPts val="0"/>
              </a:spcAft>
              <a:buSzPts val="1300"/>
              <a:buChar char="-"/>
            </a:pPr>
            <a:r>
              <a:rPr lang="en"/>
              <a:t>X Specials</a:t>
            </a:r>
            <a:endParaRPr/>
          </a:p>
          <a:p>
            <a:pPr indent="-311150" lvl="0" marL="457200" rtl="0" algn="l">
              <a:spcBef>
                <a:spcPts val="0"/>
              </a:spcBef>
              <a:spcAft>
                <a:spcPts val="0"/>
              </a:spcAft>
              <a:buSzPts val="1300"/>
              <a:buChar char="-"/>
            </a:pPr>
            <a:r>
              <a:rPr lang="en"/>
              <a:t>Guard Specs.</a:t>
            </a:r>
            <a:endParaRPr/>
          </a:p>
          <a:p>
            <a:pPr indent="-311150" lvl="0" marL="457200" rtl="0" algn="l">
              <a:spcBef>
                <a:spcPts val="0"/>
              </a:spcBef>
              <a:spcAft>
                <a:spcPts val="0"/>
              </a:spcAft>
              <a:buSzPts val="1300"/>
              <a:buChar char="-"/>
            </a:pPr>
            <a:r>
              <a:rPr lang="en"/>
              <a:t>X Speeds</a:t>
            </a:r>
            <a:endParaRPr/>
          </a:p>
          <a:p>
            <a:pPr indent="-311150" lvl="0" marL="457200" rtl="0" algn="l">
              <a:spcBef>
                <a:spcPts val="0"/>
              </a:spcBef>
              <a:spcAft>
                <a:spcPts val="0"/>
              </a:spcAft>
              <a:buSzPts val="1300"/>
              <a:buChar char="-"/>
            </a:pPr>
            <a:r>
              <a:rPr lang="en"/>
              <a:t>Hyper Potions</a:t>
            </a:r>
            <a:endParaRPr/>
          </a:p>
          <a:p>
            <a:pPr indent="-311150" lvl="0" marL="457200" rtl="0" algn="l">
              <a:spcBef>
                <a:spcPts val="0"/>
              </a:spcBef>
              <a:spcAft>
                <a:spcPts val="0"/>
              </a:spcAft>
              <a:buSzPts val="1300"/>
              <a:buChar char="-"/>
            </a:pPr>
            <a:r>
              <a:rPr lang="en"/>
              <a:t>Revives</a:t>
            </a:r>
            <a:endParaRPr/>
          </a:p>
          <a:p>
            <a:pPr indent="-311150" lvl="0" marL="457200" rtl="0" algn="l">
              <a:spcBef>
                <a:spcPts val="0"/>
              </a:spcBef>
              <a:spcAft>
                <a:spcPts val="0"/>
              </a:spcAft>
              <a:buSzPts val="1300"/>
              <a:buChar char="-"/>
            </a:pPr>
            <a:r>
              <a:rPr lang="en"/>
              <a:t>Full Restores/Max Revives help for really sticky situations</a:t>
            </a:r>
            <a:endParaRPr/>
          </a:p>
          <a:p>
            <a:pPr indent="0" lvl="0" marL="0" rtl="0" algn="l">
              <a:spcBef>
                <a:spcPts val="1200"/>
              </a:spcBef>
              <a:spcAft>
                <a:spcPts val="1200"/>
              </a:spcAft>
              <a:buNone/>
            </a:pPr>
            <a:r>
              <a:rPr lang="en"/>
              <a:t>Honestly the easiest way to beat the Elite 4 is to plan for sweeps. At least try it to start and most of the time it will work out. Pretty much all my strats </a:t>
            </a:r>
            <a:r>
              <a:rPr lang="en"/>
              <a:t>involve</a:t>
            </a:r>
            <a:r>
              <a:rPr lang="en"/>
              <a:t> setting up on their first pokemon.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249825" y="222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Full Emerald Adventure</a:t>
            </a:r>
            <a:endParaRPr/>
          </a:p>
        </p:txBody>
      </p:sp>
      <p:sp>
        <p:nvSpPr>
          <p:cNvPr id="215" name="Google Shape;215;p26"/>
          <p:cNvSpPr txBox="1"/>
          <p:nvPr>
            <p:ph idx="1" type="body"/>
          </p:nvPr>
        </p:nvSpPr>
        <p:spPr>
          <a:xfrm>
            <a:off x="470300" y="1176900"/>
            <a:ext cx="75057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115"/>
              <a:t>This will be a full and in depth guide on </a:t>
            </a:r>
            <a:r>
              <a:rPr lang="en" sz="1115"/>
              <a:t>everything</a:t>
            </a:r>
            <a:r>
              <a:rPr lang="en" sz="1115"/>
              <a:t> there is to know about Pokemon Emerald. </a:t>
            </a:r>
            <a:endParaRPr sz="1115"/>
          </a:p>
          <a:p>
            <a:pPr indent="0" lvl="0" marL="0" rtl="0" algn="l">
              <a:lnSpc>
                <a:spcPct val="105000"/>
              </a:lnSpc>
              <a:spcBef>
                <a:spcPts val="1200"/>
              </a:spcBef>
              <a:spcAft>
                <a:spcPts val="0"/>
              </a:spcAft>
              <a:buSzPts val="605"/>
              <a:buNone/>
            </a:pPr>
            <a:r>
              <a:rPr lang="en" sz="1115"/>
              <a:t>All routes, towns, wild pokemon, hidden items and important NPCs will be highlighted on each slide.</a:t>
            </a:r>
            <a:endParaRPr sz="1115"/>
          </a:p>
          <a:p>
            <a:pPr indent="0" lvl="0" marL="0" rtl="0" algn="l">
              <a:lnSpc>
                <a:spcPct val="105000"/>
              </a:lnSpc>
              <a:spcBef>
                <a:spcPts val="1200"/>
              </a:spcBef>
              <a:spcAft>
                <a:spcPts val="0"/>
              </a:spcAft>
              <a:buSzPts val="605"/>
              <a:buNone/>
            </a:pPr>
            <a:r>
              <a:rPr lang="en" sz="1115"/>
              <a:t>One slide will typically = 1 route/town. It will be noted if more than one slide is used.</a:t>
            </a:r>
            <a:endParaRPr sz="1115"/>
          </a:p>
          <a:p>
            <a:pPr indent="0" lvl="0" marL="0" rtl="0" algn="l">
              <a:lnSpc>
                <a:spcPct val="105000"/>
              </a:lnSpc>
              <a:spcBef>
                <a:spcPts val="1200"/>
              </a:spcBef>
              <a:spcAft>
                <a:spcPts val="0"/>
              </a:spcAft>
              <a:buSzPts val="605"/>
              <a:buNone/>
            </a:pPr>
            <a:r>
              <a:rPr b="1" lang="en" sz="1115" u="sng"/>
              <a:t>CAUTION: I highly </a:t>
            </a:r>
            <a:r>
              <a:rPr b="1" lang="en" sz="1115" u="sng"/>
              <a:t>recommend</a:t>
            </a:r>
            <a:r>
              <a:rPr b="1" lang="en" sz="1115" u="sng"/>
              <a:t> using as little items as </a:t>
            </a:r>
            <a:r>
              <a:rPr b="1" lang="en" sz="1115" u="sng"/>
              <a:t>possible throughout the adventure</a:t>
            </a:r>
            <a:r>
              <a:rPr b="1" lang="en" sz="1115" u="sng"/>
              <a:t>. Here is a list of items you should always keep AT LEAST 1 of so you can duplicate them later. This is why you want to send some items from your Sapphire/Ruby playthrough such as </a:t>
            </a:r>
            <a:r>
              <a:rPr b="1" lang="en" sz="1115" u="sng"/>
              <a:t>Master Balls</a:t>
            </a:r>
            <a:r>
              <a:rPr b="1" lang="en" sz="1115" u="sng"/>
              <a:t> because you will need them before you can duplicate.</a:t>
            </a:r>
            <a:endParaRPr b="1" sz="1115" u="sng"/>
          </a:p>
          <a:p>
            <a:pPr indent="0" lvl="0" marL="0" rtl="0" algn="l">
              <a:lnSpc>
                <a:spcPct val="105000"/>
              </a:lnSpc>
              <a:spcBef>
                <a:spcPts val="1200"/>
              </a:spcBef>
              <a:spcAft>
                <a:spcPts val="0"/>
              </a:spcAft>
              <a:buSzPts val="605"/>
              <a:buNone/>
            </a:pPr>
            <a:r>
              <a:rPr lang="en" sz="1115"/>
              <a:t>All TMs that are not buyable, Rare Candy, PP MAX, Heart Scale, Masterball, All Evolution Stones (Regular Evolution stones can be traded via FireRed/LeafGreen easily if need be), Max Elixir, Max Revive, Pomeg Berry (don’t use ANY Pomegs during playthrough), Lum Berry, (honestly just all berries), All hold items, anything else you deem important.</a:t>
            </a:r>
            <a:endParaRPr sz="1115"/>
          </a:p>
          <a:p>
            <a:pPr indent="0" lvl="0" marL="0" rtl="0" algn="l">
              <a:lnSpc>
                <a:spcPct val="105000"/>
              </a:lnSpc>
              <a:spcBef>
                <a:spcPts val="1200"/>
              </a:spcBef>
              <a:spcAft>
                <a:spcPts val="0"/>
              </a:spcAft>
              <a:buSzPts val="605"/>
              <a:buNone/>
            </a:pPr>
            <a:r>
              <a:t/>
            </a:r>
            <a:endParaRPr sz="1115"/>
          </a:p>
          <a:p>
            <a:pPr indent="0" lvl="0" marL="0" rtl="0" algn="l">
              <a:lnSpc>
                <a:spcPct val="105000"/>
              </a:lnSpc>
              <a:spcBef>
                <a:spcPts val="1200"/>
              </a:spcBef>
              <a:spcAft>
                <a:spcPts val="1200"/>
              </a:spcAft>
              <a:buSzPts val="605"/>
              <a:buNone/>
            </a:pPr>
            <a:r>
              <a:rPr b="1" lang="en" sz="1115"/>
              <a:t>TIP</a:t>
            </a:r>
            <a:r>
              <a:rPr lang="en" sz="1115"/>
              <a:t>: </a:t>
            </a:r>
            <a:r>
              <a:rPr lang="en" sz="1115"/>
              <a:t>Technically</a:t>
            </a:r>
            <a:r>
              <a:rPr lang="en" sz="1115"/>
              <a:t> if you really wanted to use a starter that wasn’t Mudkip, you could just trade the manipulated one to another game ASAP and start a new adventure on Emerald with the starter you want for your normal </a:t>
            </a:r>
            <a:r>
              <a:rPr lang="en" sz="1115"/>
              <a:t>playthrough</a:t>
            </a:r>
            <a:r>
              <a:rPr lang="en" sz="1115"/>
              <a:t>. That way you can also EV train the Mudkip properly later and trade it back. You have to get this Mudkip though at least once. He will help you greatly in the hardest part of everything in this guide which is the Battle Frontier. He works just fine for Battle Frontier though if you use him normally without EV training throughout the main adventure...so your call on that.</a:t>
            </a:r>
            <a:endParaRPr sz="1115"/>
          </a:p>
        </p:txBody>
      </p:sp>
      <p:sp>
        <p:nvSpPr>
          <p:cNvPr id="216" name="Google Shape;216;p26"/>
          <p:cNvSpPr txBox="1"/>
          <p:nvPr/>
        </p:nvSpPr>
        <p:spPr>
          <a:xfrm>
            <a:off x="560025" y="740200"/>
            <a:ext cx="30093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latin typeface="Calibri"/>
                <a:ea typeface="Calibri"/>
                <a:cs typeface="Calibri"/>
                <a:sym typeface="Calibri"/>
              </a:rPr>
              <a:t>Some things to note first….</a:t>
            </a:r>
            <a:endParaRPr b="1" sz="1300" u="sng">
              <a:solidFill>
                <a:schemeClr val="dk2"/>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152"/>
          <p:cNvSpPr txBox="1"/>
          <p:nvPr>
            <p:ph type="title"/>
          </p:nvPr>
        </p:nvSpPr>
        <p:spPr>
          <a:xfrm>
            <a:off x="151675" y="143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Elite 4 - Sydney</a:t>
            </a:r>
            <a:endParaRPr/>
          </a:p>
        </p:txBody>
      </p:sp>
      <p:sp>
        <p:nvSpPr>
          <p:cNvPr id="2415" name="Google Shape;2415;p152"/>
          <p:cNvSpPr txBox="1"/>
          <p:nvPr>
            <p:ph idx="1" type="body"/>
          </p:nvPr>
        </p:nvSpPr>
        <p:spPr>
          <a:xfrm>
            <a:off x="441250" y="1210375"/>
            <a:ext cx="3872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Starts with Mightyena</a:t>
            </a:r>
            <a:endParaRPr/>
          </a:p>
          <a:p>
            <a:pPr indent="-311150" lvl="0" marL="457200" rtl="0" algn="l">
              <a:spcBef>
                <a:spcPts val="1200"/>
              </a:spcBef>
              <a:spcAft>
                <a:spcPts val="0"/>
              </a:spcAft>
              <a:buSzPts val="1300"/>
              <a:buChar char="-"/>
            </a:pPr>
            <a:r>
              <a:rPr lang="en"/>
              <a:t>A persim berry on your pokemon helps quite a bit here. Shiftry loves using swagger</a:t>
            </a:r>
            <a:endParaRPr/>
          </a:p>
          <a:p>
            <a:pPr indent="-311150" lvl="0" marL="457200" rtl="0" algn="l">
              <a:spcBef>
                <a:spcPts val="0"/>
              </a:spcBef>
              <a:spcAft>
                <a:spcPts val="0"/>
              </a:spcAft>
              <a:buSzPts val="1300"/>
              <a:buChar char="-"/>
            </a:pPr>
            <a:r>
              <a:rPr lang="en"/>
              <a:t>Could use a guard spec on very first turn against Mightyena. It likes using sand attack.</a:t>
            </a:r>
            <a:endParaRPr/>
          </a:p>
          <a:p>
            <a:pPr indent="-311150" lvl="0" marL="457200" rtl="0" algn="l">
              <a:spcBef>
                <a:spcPts val="0"/>
              </a:spcBef>
              <a:spcAft>
                <a:spcPts val="0"/>
              </a:spcAft>
              <a:buSzPts val="1300"/>
              <a:buChar char="-"/>
            </a:pPr>
            <a:r>
              <a:rPr lang="en"/>
              <a:t>Aerial Ace is a really good move here. instead of using guard spec., you can use an X attack.</a:t>
            </a:r>
            <a:endParaRPr/>
          </a:p>
        </p:txBody>
      </p:sp>
      <p:pic>
        <p:nvPicPr>
          <p:cNvPr id="2416" name="Google Shape;2416;p152"/>
          <p:cNvPicPr preferRelativeResize="0"/>
          <p:nvPr/>
        </p:nvPicPr>
        <p:blipFill>
          <a:blip r:embed="rId3">
            <a:alphaModFix/>
          </a:blip>
          <a:stretch>
            <a:fillRect/>
          </a:stretch>
        </p:blipFill>
        <p:spPr>
          <a:xfrm>
            <a:off x="4359096" y="952125"/>
            <a:ext cx="3898925" cy="30674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153"/>
          <p:cNvSpPr txBox="1"/>
          <p:nvPr>
            <p:ph type="title"/>
          </p:nvPr>
        </p:nvSpPr>
        <p:spPr>
          <a:xfrm>
            <a:off x="151675" y="153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Elite 4 - Phoebe</a:t>
            </a:r>
            <a:endParaRPr/>
          </a:p>
        </p:txBody>
      </p:sp>
      <p:sp>
        <p:nvSpPr>
          <p:cNvPr id="2422" name="Google Shape;2422;p153"/>
          <p:cNvSpPr txBox="1"/>
          <p:nvPr>
            <p:ph idx="1" type="body"/>
          </p:nvPr>
        </p:nvSpPr>
        <p:spPr>
          <a:xfrm>
            <a:off x="362700" y="1108175"/>
            <a:ext cx="38238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Starts with Dusclops</a:t>
            </a:r>
            <a:endParaRPr/>
          </a:p>
          <a:p>
            <a:pPr indent="0" lvl="0" marL="0" rtl="0" algn="l">
              <a:spcBef>
                <a:spcPts val="1200"/>
              </a:spcBef>
              <a:spcAft>
                <a:spcPts val="0"/>
              </a:spcAft>
              <a:buNone/>
            </a:pPr>
            <a:r>
              <a:rPr lang="en"/>
              <a:t>Definitely put Persim Berry on your first pokemon. </a:t>
            </a:r>
            <a:endParaRPr/>
          </a:p>
          <a:p>
            <a:pPr indent="0" lvl="0" marL="0" rtl="0" algn="l">
              <a:spcBef>
                <a:spcPts val="1200"/>
              </a:spcBef>
              <a:spcAft>
                <a:spcPts val="0"/>
              </a:spcAft>
              <a:buNone/>
            </a:pPr>
            <a:r>
              <a:rPr lang="en"/>
              <a:t>Easy stat buff set up here. Dusclops almost always uses Protect at least once if not twice. Stat buff/X items until she uses confuse ray.</a:t>
            </a:r>
            <a:endParaRPr/>
          </a:p>
          <a:p>
            <a:pPr indent="0" lvl="0" marL="0" rtl="0" algn="l">
              <a:spcBef>
                <a:spcPts val="1200"/>
              </a:spcBef>
              <a:spcAft>
                <a:spcPts val="0"/>
              </a:spcAft>
              <a:buNone/>
            </a:pPr>
            <a:r>
              <a:rPr lang="en"/>
              <a:t>Shadow Ball/Crunch all day </a:t>
            </a:r>
            <a:r>
              <a:rPr lang="en"/>
              <a:t>against</a:t>
            </a:r>
            <a:r>
              <a:rPr lang="en"/>
              <a:t> her.</a:t>
            </a:r>
            <a:endParaRPr/>
          </a:p>
          <a:p>
            <a:pPr indent="0" lvl="0" marL="0" rtl="0" algn="l">
              <a:spcBef>
                <a:spcPts val="1200"/>
              </a:spcBef>
              <a:spcAft>
                <a:spcPts val="1200"/>
              </a:spcAft>
              <a:buNone/>
            </a:pPr>
            <a:r>
              <a:t/>
            </a:r>
            <a:endParaRPr/>
          </a:p>
        </p:txBody>
      </p:sp>
      <p:pic>
        <p:nvPicPr>
          <p:cNvPr id="2423" name="Google Shape;2423;p153"/>
          <p:cNvPicPr preferRelativeResize="0"/>
          <p:nvPr/>
        </p:nvPicPr>
        <p:blipFill>
          <a:blip r:embed="rId3">
            <a:alphaModFix/>
          </a:blip>
          <a:stretch>
            <a:fillRect/>
          </a:stretch>
        </p:blipFill>
        <p:spPr>
          <a:xfrm>
            <a:off x="4613450" y="635325"/>
            <a:ext cx="3565174" cy="2780576"/>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154"/>
          <p:cNvSpPr txBox="1"/>
          <p:nvPr>
            <p:ph type="title"/>
          </p:nvPr>
        </p:nvSpPr>
        <p:spPr>
          <a:xfrm>
            <a:off x="146750" y="138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Elite 4 - Glacia</a:t>
            </a:r>
            <a:endParaRPr/>
          </a:p>
        </p:txBody>
      </p:sp>
      <p:sp>
        <p:nvSpPr>
          <p:cNvPr id="2429" name="Google Shape;2429;p154"/>
          <p:cNvSpPr txBox="1"/>
          <p:nvPr>
            <p:ph idx="1" type="body"/>
          </p:nvPr>
        </p:nvSpPr>
        <p:spPr>
          <a:xfrm>
            <a:off x="426525" y="1093475"/>
            <a:ext cx="3902400" cy="24480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Starts with Sealeo</a:t>
            </a:r>
            <a:endParaRPr/>
          </a:p>
          <a:p>
            <a:pPr indent="0" lvl="0" marL="0" rtl="0" algn="l">
              <a:spcBef>
                <a:spcPts val="1200"/>
              </a:spcBef>
              <a:spcAft>
                <a:spcPts val="0"/>
              </a:spcAft>
              <a:buNone/>
            </a:pPr>
            <a:r>
              <a:rPr lang="en"/>
              <a:t>Cheri Berry on pokemon is helpful here.</a:t>
            </a:r>
            <a:endParaRPr/>
          </a:p>
          <a:p>
            <a:pPr indent="0" lvl="0" marL="0" rtl="0" algn="l">
              <a:spcBef>
                <a:spcPts val="1200"/>
              </a:spcBef>
              <a:spcAft>
                <a:spcPts val="0"/>
              </a:spcAft>
              <a:buNone/>
            </a:pPr>
            <a:r>
              <a:rPr lang="en"/>
              <a:t>You can set up here too but try to be quick. She almost always uses Hail on the first turn, AND right after it wears off after she uses it. Be careful of Encore. X Items are preferred because of that. Sealeo can’t really do any big damage but Body Slam paralysis is </a:t>
            </a:r>
            <a:r>
              <a:rPr lang="en"/>
              <a:t>imminent. </a:t>
            </a:r>
            <a:endParaRPr/>
          </a:p>
          <a:p>
            <a:pPr indent="0" lvl="0" marL="0" rtl="0" algn="l">
              <a:spcBef>
                <a:spcPts val="1200"/>
              </a:spcBef>
              <a:spcAft>
                <a:spcPts val="1200"/>
              </a:spcAft>
              <a:buNone/>
            </a:pPr>
            <a:r>
              <a:rPr lang="en"/>
              <a:t>Set up, wait for cheri berry consumption/low health, heal, go to town. Thunderbolt is amazing here.</a:t>
            </a:r>
            <a:endParaRPr/>
          </a:p>
        </p:txBody>
      </p:sp>
      <p:pic>
        <p:nvPicPr>
          <p:cNvPr id="2430" name="Google Shape;2430;p154"/>
          <p:cNvPicPr preferRelativeResize="0"/>
          <p:nvPr/>
        </p:nvPicPr>
        <p:blipFill>
          <a:blip r:embed="rId3">
            <a:alphaModFix/>
          </a:blip>
          <a:stretch>
            <a:fillRect/>
          </a:stretch>
        </p:blipFill>
        <p:spPr>
          <a:xfrm>
            <a:off x="4974875" y="1305500"/>
            <a:ext cx="3583174" cy="28269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155"/>
          <p:cNvSpPr txBox="1"/>
          <p:nvPr>
            <p:ph type="title"/>
          </p:nvPr>
        </p:nvSpPr>
        <p:spPr>
          <a:xfrm>
            <a:off x="161475" y="168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Elite 4 - Drake</a:t>
            </a:r>
            <a:endParaRPr/>
          </a:p>
        </p:txBody>
      </p:sp>
      <p:sp>
        <p:nvSpPr>
          <p:cNvPr id="2436" name="Google Shape;2436;p155"/>
          <p:cNvSpPr txBox="1"/>
          <p:nvPr>
            <p:ph idx="1" type="body"/>
          </p:nvPr>
        </p:nvSpPr>
        <p:spPr>
          <a:xfrm>
            <a:off x="421625" y="1122925"/>
            <a:ext cx="3450900" cy="2448000"/>
          </a:xfrm>
          <a:prstGeom prst="rect">
            <a:avLst/>
          </a:prstGeom>
        </p:spPr>
        <p:txBody>
          <a:bodyPr anchorCtr="0" anchor="t" bIns="91425" lIns="91425" spcFirstLastPara="1" rIns="91425" wrap="square" tIns="91425">
            <a:noAutofit/>
          </a:bodyPr>
          <a:lstStyle/>
          <a:p>
            <a:pPr indent="-317658" lvl="0" marL="457200" rtl="0" algn="l">
              <a:spcBef>
                <a:spcPts val="0"/>
              </a:spcBef>
              <a:spcAft>
                <a:spcPts val="0"/>
              </a:spcAft>
              <a:buSzPts val="1403"/>
              <a:buChar char="-"/>
            </a:pPr>
            <a:r>
              <a:rPr lang="en" sz="1402"/>
              <a:t>Starts with Shelgon</a:t>
            </a:r>
            <a:endParaRPr sz="1402"/>
          </a:p>
          <a:p>
            <a:pPr indent="0" lvl="0" marL="0" rtl="0" algn="l">
              <a:spcBef>
                <a:spcPts val="1200"/>
              </a:spcBef>
              <a:spcAft>
                <a:spcPts val="0"/>
              </a:spcAft>
              <a:buSzPts val="1018"/>
              <a:buNone/>
            </a:pPr>
            <a:r>
              <a:rPr lang="en" sz="1402"/>
              <a:t>Similar to Phoebe’s Dusclops, his Shelgon almost always uses Protect once or twice to start. Use an X special/X Attack and then an X speed. If he uses rock tomb to start, which is rare, it’s a really hard fight.</a:t>
            </a:r>
            <a:endParaRPr sz="1402"/>
          </a:p>
          <a:p>
            <a:pPr indent="0" lvl="0" marL="0" rtl="0" algn="l">
              <a:spcBef>
                <a:spcPts val="1200"/>
              </a:spcBef>
              <a:spcAft>
                <a:spcPts val="0"/>
              </a:spcAft>
              <a:buSzPts val="1018"/>
              <a:buNone/>
            </a:pPr>
            <a:r>
              <a:rPr lang="en" sz="1402"/>
              <a:t>If you get the protect setup, use Ice beam all day.</a:t>
            </a:r>
            <a:endParaRPr sz="1402"/>
          </a:p>
          <a:p>
            <a:pPr indent="0" lvl="0" marL="0" rtl="0" algn="l">
              <a:spcBef>
                <a:spcPts val="1200"/>
              </a:spcBef>
              <a:spcAft>
                <a:spcPts val="1200"/>
              </a:spcAft>
              <a:buSzPts val="1018"/>
              <a:buNone/>
            </a:pPr>
            <a:r>
              <a:rPr lang="en" sz="1402"/>
              <a:t>Calm Mind is good here instead of X items as an alternative. </a:t>
            </a:r>
            <a:endParaRPr sz="1402"/>
          </a:p>
        </p:txBody>
      </p:sp>
      <p:pic>
        <p:nvPicPr>
          <p:cNvPr id="2437" name="Google Shape;2437;p155"/>
          <p:cNvPicPr preferRelativeResize="0"/>
          <p:nvPr/>
        </p:nvPicPr>
        <p:blipFill>
          <a:blip r:embed="rId3">
            <a:alphaModFix/>
          </a:blip>
          <a:stretch>
            <a:fillRect/>
          </a:stretch>
        </p:blipFill>
        <p:spPr>
          <a:xfrm>
            <a:off x="4522924" y="754444"/>
            <a:ext cx="4011101" cy="326980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156"/>
          <p:cNvSpPr txBox="1"/>
          <p:nvPr>
            <p:ph type="title"/>
          </p:nvPr>
        </p:nvSpPr>
        <p:spPr>
          <a:xfrm>
            <a:off x="136950" y="143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Champion - Wallace</a:t>
            </a:r>
            <a:endParaRPr/>
          </a:p>
        </p:txBody>
      </p:sp>
      <p:sp>
        <p:nvSpPr>
          <p:cNvPr id="2443" name="Google Shape;2443;p156"/>
          <p:cNvSpPr txBox="1"/>
          <p:nvPr>
            <p:ph idx="1" type="body"/>
          </p:nvPr>
        </p:nvSpPr>
        <p:spPr>
          <a:xfrm>
            <a:off x="348000" y="857000"/>
            <a:ext cx="3637200" cy="2448000"/>
          </a:xfrm>
          <a:prstGeom prst="rect">
            <a:avLst/>
          </a:prstGeom>
        </p:spPr>
        <p:txBody>
          <a:bodyPr anchorCtr="0" anchor="t" bIns="91425" lIns="91425" spcFirstLastPara="1" rIns="91425" wrap="square" tIns="91425">
            <a:noAutofit/>
          </a:bodyPr>
          <a:lstStyle/>
          <a:p>
            <a:pPr indent="-311626" lvl="0" marL="457200" rtl="0" algn="l">
              <a:lnSpc>
                <a:spcPct val="105000"/>
              </a:lnSpc>
              <a:spcBef>
                <a:spcPts val="0"/>
              </a:spcBef>
              <a:spcAft>
                <a:spcPts val="0"/>
              </a:spcAft>
              <a:buSzPts val="1308"/>
              <a:buChar char="-"/>
            </a:pPr>
            <a:r>
              <a:rPr lang="en" sz="1307"/>
              <a:t>Thunder. Best move here.</a:t>
            </a:r>
            <a:endParaRPr sz="1307"/>
          </a:p>
          <a:p>
            <a:pPr indent="-301783" lvl="1" marL="914400" rtl="0" algn="l">
              <a:lnSpc>
                <a:spcPct val="105000"/>
              </a:lnSpc>
              <a:spcBef>
                <a:spcPts val="0"/>
              </a:spcBef>
              <a:spcAft>
                <a:spcPts val="0"/>
              </a:spcAft>
              <a:buSzPts val="1153"/>
              <a:buChar char="-"/>
            </a:pPr>
            <a:r>
              <a:rPr lang="en" sz="1152"/>
              <a:t>Wailord almost always uses Rain Dance to start. This will give 100% accuracy to Thunder. If he doesn’t use rain dance you will most likely survive his attack even still. Use an X special turn 1 just in case he uses rain dance.</a:t>
            </a:r>
            <a:endParaRPr sz="1152"/>
          </a:p>
          <a:p>
            <a:pPr indent="-301783" lvl="1" marL="914400" rtl="0" algn="l">
              <a:lnSpc>
                <a:spcPct val="105000"/>
              </a:lnSpc>
              <a:spcBef>
                <a:spcPts val="0"/>
              </a:spcBef>
              <a:spcAft>
                <a:spcPts val="0"/>
              </a:spcAft>
              <a:buSzPts val="1153"/>
              <a:buChar char="-"/>
            </a:pPr>
            <a:r>
              <a:rPr lang="en" sz="1152"/>
              <a:t>If you only have Thunderbolt just use an X special/calm mind, or maybe even an X speed.</a:t>
            </a:r>
            <a:endParaRPr sz="1152"/>
          </a:p>
          <a:p>
            <a:pPr indent="0" lvl="0" marL="914400" rtl="0" algn="l">
              <a:lnSpc>
                <a:spcPct val="105000"/>
              </a:lnSpc>
              <a:spcBef>
                <a:spcPts val="1200"/>
              </a:spcBef>
              <a:spcAft>
                <a:spcPts val="0"/>
              </a:spcAft>
              <a:buSzPts val="852"/>
              <a:buNone/>
            </a:pPr>
            <a:r>
              <a:t/>
            </a:r>
            <a:endParaRPr sz="1307"/>
          </a:p>
          <a:p>
            <a:pPr indent="-311626" lvl="0" marL="457200" rtl="0" algn="l">
              <a:lnSpc>
                <a:spcPct val="105000"/>
              </a:lnSpc>
              <a:spcBef>
                <a:spcPts val="1200"/>
              </a:spcBef>
              <a:spcAft>
                <a:spcPts val="0"/>
              </a:spcAft>
              <a:buSzPts val="1308"/>
              <a:buChar char="-"/>
            </a:pPr>
            <a:r>
              <a:rPr lang="en" sz="1307"/>
              <a:t>Whiscash - any grass move will hurt</a:t>
            </a:r>
            <a:endParaRPr sz="1307"/>
          </a:p>
          <a:p>
            <a:pPr indent="-311626" lvl="0" marL="457200" rtl="0" algn="l">
              <a:lnSpc>
                <a:spcPct val="105000"/>
              </a:lnSpc>
              <a:spcBef>
                <a:spcPts val="0"/>
              </a:spcBef>
              <a:spcAft>
                <a:spcPts val="0"/>
              </a:spcAft>
              <a:buSzPts val="1308"/>
              <a:buChar char="-"/>
            </a:pPr>
            <a:r>
              <a:rPr lang="en" sz="1307"/>
              <a:t>Ludicolo - Aerial Ace/Shock Wave is your friend here. </a:t>
            </a:r>
            <a:endParaRPr sz="1307"/>
          </a:p>
          <a:p>
            <a:pPr indent="-301783" lvl="1" marL="914400" rtl="0" algn="l">
              <a:lnSpc>
                <a:spcPct val="105000"/>
              </a:lnSpc>
              <a:spcBef>
                <a:spcPts val="0"/>
              </a:spcBef>
              <a:spcAft>
                <a:spcPts val="0"/>
              </a:spcAft>
              <a:buSzPts val="1153"/>
              <a:buChar char="-"/>
            </a:pPr>
            <a:r>
              <a:rPr lang="en" sz="1152"/>
              <a:t>You can set up x attacks for days on Ludicolo because he just spams double team most of the time which doesn’t matter at all if you have Aerial Ace.</a:t>
            </a:r>
            <a:endParaRPr sz="1152"/>
          </a:p>
        </p:txBody>
      </p:sp>
      <p:pic>
        <p:nvPicPr>
          <p:cNvPr id="2444" name="Google Shape;2444;p156"/>
          <p:cNvPicPr preferRelativeResize="0"/>
          <p:nvPr/>
        </p:nvPicPr>
        <p:blipFill>
          <a:blip r:embed="rId3">
            <a:alphaModFix/>
          </a:blip>
          <a:stretch>
            <a:fillRect/>
          </a:stretch>
        </p:blipFill>
        <p:spPr>
          <a:xfrm>
            <a:off x="4522427" y="731275"/>
            <a:ext cx="4003051" cy="32294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sp>
        <p:nvSpPr>
          <p:cNvPr id="2449" name="Google Shape;2449;p157"/>
          <p:cNvSpPr txBox="1"/>
          <p:nvPr>
            <p:ph type="title"/>
          </p:nvPr>
        </p:nvSpPr>
        <p:spPr>
          <a:xfrm>
            <a:off x="136950" y="143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Housekeeping Slide</a:t>
            </a:r>
            <a:endParaRPr/>
          </a:p>
        </p:txBody>
      </p:sp>
      <p:sp>
        <p:nvSpPr>
          <p:cNvPr id="2450" name="Google Shape;2450;p157"/>
          <p:cNvSpPr txBox="1"/>
          <p:nvPr>
            <p:ph idx="1" type="body"/>
          </p:nvPr>
        </p:nvSpPr>
        <p:spPr>
          <a:xfrm>
            <a:off x="770050" y="1141675"/>
            <a:ext cx="75057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307"/>
              <a:t>Alright we finally made it through the main game. We’re almost done. The post game really doesn’t have that much content so it should be pretty quick. The Battle frontier itself is a lot of content but that’s easily 90 percent of the post game content. I consider the Battle frontier just 1 thing in the post game.</a:t>
            </a:r>
            <a:endParaRPr sz="1307"/>
          </a:p>
          <a:p>
            <a:pPr indent="0" lvl="0" marL="0" rtl="0" algn="l">
              <a:lnSpc>
                <a:spcPct val="105000"/>
              </a:lnSpc>
              <a:spcBef>
                <a:spcPts val="1200"/>
              </a:spcBef>
              <a:spcAft>
                <a:spcPts val="0"/>
              </a:spcAft>
              <a:buSzPts val="852"/>
              <a:buNone/>
            </a:pPr>
            <a:r>
              <a:rPr lang="en" sz="1307"/>
              <a:t>At this point when I got to the Hall of Fame, I had 132 pokemon (out of 202) and I didn’t even grind out any training at all. I just caught everything on each route, and traded all the exclusives and evolved anything that was really quick like stone evolutions or trade evolutions. I’m pretty sure I had every stage 1 pokemon. Including most baby pokemon. So I’m already good to go. So that should give you an idea of around how close you can be to the Hoenn Dex completion even on just a normal </a:t>
            </a:r>
            <a:r>
              <a:rPr lang="en" sz="1307"/>
              <a:t>playthrough without grinding out evolutions. I caught any evolve forms I came across in the wild as well. The goal is to complete the Hoenn Dex then the Battle Frontier. After that all there is to do is trade the National Dex pokemon over from all the other games. Obviously I can’t really put a guide for that. You just have to get them and trade. Some really notable pokemon though, I WILL go over.</a:t>
            </a:r>
            <a:endParaRPr sz="1307"/>
          </a:p>
          <a:p>
            <a:pPr indent="0" lvl="0" marL="0" rtl="0" algn="l">
              <a:lnSpc>
                <a:spcPct val="105000"/>
              </a:lnSpc>
              <a:spcBef>
                <a:spcPts val="1200"/>
              </a:spcBef>
              <a:spcAft>
                <a:spcPts val="1200"/>
              </a:spcAft>
              <a:buSzPts val="852"/>
              <a:buNone/>
            </a:pPr>
            <a:r>
              <a:rPr lang="en" sz="1307"/>
              <a:t>Right now, at this moment, we need to get to the Battle Frontier as quickly as possible because we need to duplicate items. Then i’ll go over everything we can do that ISN’T the Battle Frontier.</a:t>
            </a:r>
            <a:endParaRPr sz="1307"/>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158"/>
          <p:cNvSpPr txBox="1"/>
          <p:nvPr>
            <p:ph type="title"/>
          </p:nvPr>
        </p:nvSpPr>
        <p:spPr>
          <a:xfrm>
            <a:off x="146750" y="163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 in our room</a:t>
            </a:r>
            <a:endParaRPr/>
          </a:p>
        </p:txBody>
      </p:sp>
      <p:sp>
        <p:nvSpPr>
          <p:cNvPr id="2456" name="Google Shape;2456;p158"/>
          <p:cNvSpPr txBox="1"/>
          <p:nvPr>
            <p:ph idx="1" type="body"/>
          </p:nvPr>
        </p:nvSpPr>
        <p:spPr>
          <a:xfrm>
            <a:off x="364825" y="804375"/>
            <a:ext cx="31710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212"/>
              <a:t>Go downstairs to have a meeting with your parents, you will get the S.S Ticket then the TV will come on.</a:t>
            </a:r>
            <a:endParaRPr sz="1212"/>
          </a:p>
          <a:p>
            <a:pPr indent="0" lvl="0" marL="0" rtl="0" algn="l">
              <a:lnSpc>
                <a:spcPct val="95000"/>
              </a:lnSpc>
              <a:spcBef>
                <a:spcPts val="1200"/>
              </a:spcBef>
              <a:spcAft>
                <a:spcPts val="0"/>
              </a:spcAft>
              <a:buSzPts val="688"/>
              <a:buNone/>
            </a:pPr>
            <a:r>
              <a:rPr b="1" lang="en" sz="1212"/>
              <a:t>Select </a:t>
            </a:r>
            <a:r>
              <a:rPr b="1" lang="en" sz="1212">
                <a:solidFill>
                  <a:srgbClr val="FF0000"/>
                </a:solidFill>
              </a:rPr>
              <a:t>RED</a:t>
            </a:r>
            <a:r>
              <a:rPr b="1" lang="en" sz="1212"/>
              <a:t> to this message. I promise. </a:t>
            </a:r>
            <a:endParaRPr b="1" sz="1212"/>
          </a:p>
          <a:p>
            <a:pPr indent="0" lvl="0" marL="0" rtl="0" algn="l">
              <a:lnSpc>
                <a:spcPct val="95000"/>
              </a:lnSpc>
              <a:spcBef>
                <a:spcPts val="1200"/>
              </a:spcBef>
              <a:spcAft>
                <a:spcPts val="0"/>
              </a:spcAft>
              <a:buSzPts val="688"/>
              <a:buNone/>
            </a:pPr>
            <a:r>
              <a:rPr lang="en" sz="1212"/>
              <a:t>Do not select Blue. I know you want to select blue. Don’t do it.</a:t>
            </a:r>
            <a:endParaRPr sz="1212"/>
          </a:p>
          <a:p>
            <a:pPr indent="-305593" lvl="0" marL="457200" rtl="0" algn="l">
              <a:lnSpc>
                <a:spcPct val="95000"/>
              </a:lnSpc>
              <a:spcBef>
                <a:spcPts val="1200"/>
              </a:spcBef>
              <a:spcAft>
                <a:spcPts val="0"/>
              </a:spcAft>
              <a:buSzPts val="1213"/>
              <a:buChar char="-"/>
            </a:pPr>
            <a:r>
              <a:rPr lang="en" sz="1212"/>
              <a:t>Once you leave, Professor Birch will give the National Dex upgrade.</a:t>
            </a:r>
            <a:endParaRPr sz="1212"/>
          </a:p>
          <a:p>
            <a:pPr indent="0" lvl="0" marL="457200" rtl="0" algn="l">
              <a:lnSpc>
                <a:spcPct val="95000"/>
              </a:lnSpc>
              <a:spcBef>
                <a:spcPts val="1200"/>
              </a:spcBef>
              <a:spcAft>
                <a:spcPts val="1200"/>
              </a:spcAft>
              <a:buSzPts val="688"/>
              <a:buNone/>
            </a:pPr>
            <a:r>
              <a:rPr lang="en" sz="1212"/>
              <a:t>I pretty much just ignore the National Dex until the Hoenn Dex is done. You can set the Pokedex to “Hoenn Dex” by opening your pokedex and pressing select to open up the search function. </a:t>
            </a:r>
            <a:r>
              <a:rPr b="1" lang="en" sz="1212"/>
              <a:t>Change the mode to Hoenn</a:t>
            </a:r>
            <a:r>
              <a:rPr lang="en" sz="1212"/>
              <a:t> </a:t>
            </a:r>
            <a:r>
              <a:rPr lang="en" sz="1212" u="sng"/>
              <a:t>then press OK</a:t>
            </a:r>
            <a:r>
              <a:rPr lang="en" sz="1212"/>
              <a:t>.  You can also make this a </a:t>
            </a:r>
            <a:r>
              <a:rPr lang="en" sz="1212"/>
              <a:t>permanent</a:t>
            </a:r>
            <a:r>
              <a:rPr lang="en" sz="1212"/>
              <a:t> setting by using the “Shift” tab right next to search. Do the same process, then press OK and it should stay on Hoenn.</a:t>
            </a:r>
            <a:endParaRPr sz="1212"/>
          </a:p>
        </p:txBody>
      </p:sp>
      <p:sp>
        <p:nvSpPr>
          <p:cNvPr id="2457" name="Google Shape;2457;p158"/>
          <p:cNvSpPr txBox="1"/>
          <p:nvPr/>
        </p:nvSpPr>
        <p:spPr>
          <a:xfrm>
            <a:off x="4147700" y="2571750"/>
            <a:ext cx="4299300" cy="13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Exit the lab and fly to Slateport City. Go to the Harbor and board the ship with the S.S. Ticket. Scott will greet you and we can explore this ship. It has a few things for us. See you there. Next slide.</a:t>
            </a:r>
            <a:endParaRPr sz="1300">
              <a:solidFill>
                <a:schemeClr val="dk2"/>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159"/>
          <p:cNvSpPr txBox="1"/>
          <p:nvPr>
            <p:ph type="title"/>
          </p:nvPr>
        </p:nvSpPr>
        <p:spPr>
          <a:xfrm>
            <a:off x="511338" y="124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S.S. Tidal</a:t>
            </a:r>
            <a:endParaRPr/>
          </a:p>
        </p:txBody>
      </p:sp>
      <p:sp>
        <p:nvSpPr>
          <p:cNvPr id="2463" name="Google Shape;2463;p15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4" name="Google Shape;2464;p159"/>
          <p:cNvPicPr preferRelativeResize="0"/>
          <p:nvPr/>
        </p:nvPicPr>
        <p:blipFill>
          <a:blip r:embed="rId3">
            <a:alphaModFix/>
          </a:blip>
          <a:stretch>
            <a:fillRect/>
          </a:stretch>
        </p:blipFill>
        <p:spPr>
          <a:xfrm>
            <a:off x="3705750" y="308425"/>
            <a:ext cx="5038725" cy="333375"/>
          </a:xfrm>
          <a:prstGeom prst="rect">
            <a:avLst/>
          </a:prstGeom>
          <a:noFill/>
          <a:ln>
            <a:noFill/>
          </a:ln>
        </p:spPr>
      </p:pic>
      <p:pic>
        <p:nvPicPr>
          <p:cNvPr id="2465" name="Google Shape;2465;p159"/>
          <p:cNvPicPr preferRelativeResize="0"/>
          <p:nvPr/>
        </p:nvPicPr>
        <p:blipFill>
          <a:blip r:embed="rId4">
            <a:alphaModFix/>
          </a:blip>
          <a:stretch>
            <a:fillRect/>
          </a:stretch>
        </p:blipFill>
        <p:spPr>
          <a:xfrm>
            <a:off x="3681925" y="641800"/>
            <a:ext cx="5086350" cy="323850"/>
          </a:xfrm>
          <a:prstGeom prst="rect">
            <a:avLst/>
          </a:prstGeom>
          <a:noFill/>
          <a:ln>
            <a:noFill/>
          </a:ln>
        </p:spPr>
      </p:pic>
      <p:pic>
        <p:nvPicPr>
          <p:cNvPr id="2466" name="Google Shape;2466;p159"/>
          <p:cNvPicPr preferRelativeResize="0"/>
          <p:nvPr/>
        </p:nvPicPr>
        <p:blipFill>
          <a:blip r:embed="rId5">
            <a:alphaModFix/>
          </a:blip>
          <a:stretch>
            <a:fillRect/>
          </a:stretch>
        </p:blipFill>
        <p:spPr>
          <a:xfrm>
            <a:off x="362300" y="692000"/>
            <a:ext cx="1849325" cy="1950200"/>
          </a:xfrm>
          <a:prstGeom prst="rect">
            <a:avLst/>
          </a:prstGeom>
          <a:noFill/>
          <a:ln>
            <a:noFill/>
          </a:ln>
        </p:spPr>
      </p:pic>
      <p:pic>
        <p:nvPicPr>
          <p:cNvPr id="2467" name="Google Shape;2467;p159"/>
          <p:cNvPicPr preferRelativeResize="0"/>
          <p:nvPr/>
        </p:nvPicPr>
        <p:blipFill>
          <a:blip r:embed="rId6">
            <a:alphaModFix/>
          </a:blip>
          <a:stretch>
            <a:fillRect/>
          </a:stretch>
        </p:blipFill>
        <p:spPr>
          <a:xfrm>
            <a:off x="576712" y="2642200"/>
            <a:ext cx="1508857" cy="2236400"/>
          </a:xfrm>
          <a:prstGeom prst="rect">
            <a:avLst/>
          </a:prstGeom>
          <a:noFill/>
          <a:ln>
            <a:noFill/>
          </a:ln>
        </p:spPr>
      </p:pic>
      <p:pic>
        <p:nvPicPr>
          <p:cNvPr id="2468" name="Google Shape;2468;p159"/>
          <p:cNvPicPr preferRelativeResize="0"/>
          <p:nvPr/>
        </p:nvPicPr>
        <p:blipFill>
          <a:blip r:embed="rId7">
            <a:alphaModFix/>
          </a:blip>
          <a:stretch>
            <a:fillRect/>
          </a:stretch>
        </p:blipFill>
        <p:spPr>
          <a:xfrm>
            <a:off x="2356575" y="1325150"/>
            <a:ext cx="3815225" cy="1887950"/>
          </a:xfrm>
          <a:prstGeom prst="rect">
            <a:avLst/>
          </a:prstGeom>
          <a:noFill/>
          <a:ln>
            <a:noFill/>
          </a:ln>
        </p:spPr>
      </p:pic>
      <p:pic>
        <p:nvPicPr>
          <p:cNvPr id="2469" name="Google Shape;2469;p159"/>
          <p:cNvPicPr preferRelativeResize="0"/>
          <p:nvPr/>
        </p:nvPicPr>
        <p:blipFill>
          <a:blip r:embed="rId8">
            <a:alphaModFix/>
          </a:blip>
          <a:stretch>
            <a:fillRect/>
          </a:stretch>
        </p:blipFill>
        <p:spPr>
          <a:xfrm>
            <a:off x="6212825" y="2804363"/>
            <a:ext cx="2590800" cy="1971675"/>
          </a:xfrm>
          <a:prstGeom prst="rect">
            <a:avLst/>
          </a:prstGeom>
          <a:noFill/>
          <a:ln>
            <a:noFill/>
          </a:ln>
        </p:spPr>
      </p:pic>
      <p:sp>
        <p:nvSpPr>
          <p:cNvPr id="2470" name="Google Shape;2470;p159"/>
          <p:cNvSpPr txBox="1"/>
          <p:nvPr/>
        </p:nvSpPr>
        <p:spPr>
          <a:xfrm>
            <a:off x="5276025" y="1811025"/>
            <a:ext cx="515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TM49</a:t>
            </a:r>
            <a:endParaRPr sz="1000">
              <a:latin typeface="Calibri"/>
              <a:ea typeface="Calibri"/>
              <a:cs typeface="Calibri"/>
              <a:sym typeface="Calibri"/>
            </a:endParaRPr>
          </a:p>
        </p:txBody>
      </p:sp>
      <p:sp>
        <p:nvSpPr>
          <p:cNvPr id="2471" name="Google Shape;2471;p159"/>
          <p:cNvSpPr/>
          <p:nvPr/>
        </p:nvSpPr>
        <p:spPr>
          <a:xfrm>
            <a:off x="3661300" y="2399975"/>
            <a:ext cx="633000" cy="461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72" name="Google Shape;2472;p159"/>
          <p:cNvSpPr txBox="1"/>
          <p:nvPr/>
        </p:nvSpPr>
        <p:spPr>
          <a:xfrm>
            <a:off x="3602350" y="2409750"/>
            <a:ext cx="7509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Heal</a:t>
            </a:r>
            <a:endParaRPr sz="1300">
              <a:latin typeface="Calibri"/>
              <a:ea typeface="Calibri"/>
              <a:cs typeface="Calibri"/>
              <a:sym typeface="Calibri"/>
            </a:endParaRPr>
          </a:p>
        </p:txBody>
      </p:sp>
      <p:sp>
        <p:nvSpPr>
          <p:cNvPr id="2473" name="Google Shape;2473;p159"/>
          <p:cNvSpPr/>
          <p:nvPr/>
        </p:nvSpPr>
        <p:spPr>
          <a:xfrm>
            <a:off x="6095625" y="3003650"/>
            <a:ext cx="402600" cy="333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74" name="Google Shape;2474;p159"/>
          <p:cNvSpPr txBox="1"/>
          <p:nvPr/>
        </p:nvSpPr>
        <p:spPr>
          <a:xfrm>
            <a:off x="5987675" y="2861375"/>
            <a:ext cx="15090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Leftovers</a:t>
            </a:r>
            <a:endParaRPr sz="1300">
              <a:solidFill>
                <a:srgbClr val="FF0000"/>
              </a:solidFill>
              <a:latin typeface="Calibri"/>
              <a:ea typeface="Calibri"/>
              <a:cs typeface="Calibri"/>
              <a:sym typeface="Calibri"/>
            </a:endParaRPr>
          </a:p>
        </p:txBody>
      </p:sp>
      <p:sp>
        <p:nvSpPr>
          <p:cNvPr id="2475" name="Google Shape;2475;p159"/>
          <p:cNvSpPr txBox="1"/>
          <p:nvPr/>
        </p:nvSpPr>
        <p:spPr>
          <a:xfrm>
            <a:off x="2586475" y="3538600"/>
            <a:ext cx="29841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Once you have done everything, sleep in the bed then exit the ship. Enter the ship again, select Battle Frontier. You will be taken to the Battle Frontier this time.</a:t>
            </a:r>
            <a:endParaRPr sz="1300">
              <a:solidFill>
                <a:schemeClr val="dk2"/>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160"/>
          <p:cNvSpPr txBox="1"/>
          <p:nvPr>
            <p:ph type="title"/>
          </p:nvPr>
        </p:nvSpPr>
        <p:spPr>
          <a:xfrm>
            <a:off x="151675" y="227275"/>
            <a:ext cx="6459300" cy="6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t>Battle Frontier - Initial Item Duplication</a:t>
            </a:r>
            <a:endParaRPr sz="2500"/>
          </a:p>
        </p:txBody>
      </p:sp>
      <p:sp>
        <p:nvSpPr>
          <p:cNvPr id="2481" name="Google Shape;2481;p160"/>
          <p:cNvSpPr txBox="1"/>
          <p:nvPr>
            <p:ph idx="1" type="body"/>
          </p:nvPr>
        </p:nvSpPr>
        <p:spPr>
          <a:xfrm>
            <a:off x="284175" y="778475"/>
            <a:ext cx="4530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b="1" lang="en" sz="814" u="sng"/>
              <a:t>After all the dialogue, just go east to the pokemon center and from there go North into the battle tower. Go to the PC and save.</a:t>
            </a:r>
            <a:endParaRPr b="1" sz="814" u="sng"/>
          </a:p>
          <a:p>
            <a:pPr indent="0" lvl="0" marL="0" rtl="0" algn="l">
              <a:spcBef>
                <a:spcPts val="1200"/>
              </a:spcBef>
              <a:spcAft>
                <a:spcPts val="0"/>
              </a:spcAft>
              <a:buSzPts val="605"/>
              <a:buNone/>
            </a:pPr>
            <a:r>
              <a:rPr lang="en" sz="814"/>
              <a:t>I definitely recommend having at least 1 full box of pokemon. I have a little over 3 boxes of pokemon. Each pokemon you have in your PC = 1 duplicated item. So I can do 90 items at once if I use my 3 full boxes.</a:t>
            </a:r>
            <a:endParaRPr sz="814"/>
          </a:p>
          <a:p>
            <a:pPr indent="0" lvl="0" marL="0" rtl="0" algn="l">
              <a:spcBef>
                <a:spcPts val="1200"/>
              </a:spcBef>
              <a:spcAft>
                <a:spcPts val="0"/>
              </a:spcAft>
              <a:buSzPts val="605"/>
              <a:buNone/>
            </a:pPr>
            <a:r>
              <a:rPr lang="en" sz="814"/>
              <a:t>The first thing you do is open up your PC and use the move items feature in Lanette’s PC to put the items you want duplicated </a:t>
            </a:r>
            <a:r>
              <a:rPr lang="en" sz="814" u="sng"/>
              <a:t>onto your pokemon in the PC</a:t>
            </a:r>
            <a:r>
              <a:rPr lang="en" sz="814"/>
              <a:t>. You can put any items you want, in any combination, that aren’t key items. </a:t>
            </a:r>
            <a:endParaRPr sz="814"/>
          </a:p>
          <a:p>
            <a:pPr indent="0" lvl="0" marL="0" rtl="0" algn="l">
              <a:spcBef>
                <a:spcPts val="1200"/>
              </a:spcBef>
              <a:spcAft>
                <a:spcPts val="0"/>
              </a:spcAft>
              <a:buSzPts val="605"/>
              <a:buNone/>
            </a:pPr>
            <a:r>
              <a:rPr b="1" lang="en" sz="814"/>
              <a:t>After you have put all the items you want to duplicate onto your pokemon in the PC, save your game.</a:t>
            </a:r>
            <a:r>
              <a:rPr lang="en" sz="814"/>
              <a:t> Now take all of your items back. Do not save after this.</a:t>
            </a:r>
            <a:endParaRPr sz="814"/>
          </a:p>
          <a:p>
            <a:pPr indent="0" lvl="0" marL="0" rtl="0" algn="l">
              <a:spcBef>
                <a:spcPts val="1200"/>
              </a:spcBef>
              <a:spcAft>
                <a:spcPts val="0"/>
              </a:spcAft>
              <a:buSzPts val="605"/>
              <a:buNone/>
            </a:pPr>
            <a:r>
              <a:rPr lang="en" sz="814"/>
              <a:t>Once you have all your items back from your pokemon inside your inventory, go to the lady receptionist nearest to the PC and start a challenge. Select your pokemon to enter, then select YES to save game. </a:t>
            </a:r>
            <a:r>
              <a:rPr b="1" lang="en" sz="814"/>
              <a:t>When you get the “Saving, do not turn off the power” text, turn off your game immediately</a:t>
            </a:r>
            <a:r>
              <a:rPr lang="en" sz="814"/>
              <a:t>. Now </a:t>
            </a:r>
            <a:r>
              <a:rPr lang="en" sz="814"/>
              <a:t>check</a:t>
            </a:r>
            <a:r>
              <a:rPr lang="en" sz="814"/>
              <a:t> your PC and notice that your</a:t>
            </a:r>
            <a:r>
              <a:rPr b="1" lang="en" sz="814"/>
              <a:t> </a:t>
            </a:r>
            <a:r>
              <a:rPr lang="en" sz="814" u="sng"/>
              <a:t>items are back on your pokemon </a:t>
            </a:r>
            <a:r>
              <a:rPr lang="en" sz="814"/>
              <a:t>as well as the ones you took back into your inventory.</a:t>
            </a:r>
            <a:endParaRPr sz="814"/>
          </a:p>
          <a:p>
            <a:pPr indent="0" lvl="0" marL="0" rtl="0" algn="l">
              <a:spcBef>
                <a:spcPts val="1200"/>
              </a:spcBef>
              <a:spcAft>
                <a:spcPts val="0"/>
              </a:spcAft>
              <a:buSzPts val="605"/>
              <a:buNone/>
            </a:pPr>
            <a:r>
              <a:rPr lang="en" sz="814"/>
              <a:t>If you wish to duplicate the exact same items quickly, just save right now before you take back the items. Then take them off, and repeat the duplication process. If you want to change them, take them off, put the new ones on, save, then do the </a:t>
            </a:r>
            <a:r>
              <a:rPr lang="en" sz="814"/>
              <a:t>duplication</a:t>
            </a:r>
            <a:r>
              <a:rPr lang="en" sz="814"/>
              <a:t> process.</a:t>
            </a:r>
            <a:endParaRPr sz="814"/>
          </a:p>
          <a:p>
            <a:pPr indent="0" lvl="0" marL="0" rtl="0" algn="l">
              <a:spcBef>
                <a:spcPts val="1200"/>
              </a:spcBef>
              <a:spcAft>
                <a:spcPts val="1200"/>
              </a:spcAft>
              <a:buSzPts val="605"/>
              <a:buNone/>
            </a:pPr>
            <a:r>
              <a:rPr b="1" lang="en" sz="814"/>
              <a:t>This is NOT harmful to your save, I promise</a:t>
            </a:r>
            <a:r>
              <a:rPr lang="en" sz="814"/>
              <a:t>. The Save will say it’s corrupted, but it really isn’t. It just loads your previous save file. (Where you saved at the PC before taking back your items.)</a:t>
            </a:r>
            <a:endParaRPr sz="814"/>
          </a:p>
        </p:txBody>
      </p:sp>
      <p:pic>
        <p:nvPicPr>
          <p:cNvPr id="2482" name="Google Shape;2482;p160"/>
          <p:cNvPicPr preferRelativeResize="0"/>
          <p:nvPr/>
        </p:nvPicPr>
        <p:blipFill>
          <a:blip r:embed="rId3">
            <a:alphaModFix/>
          </a:blip>
          <a:stretch>
            <a:fillRect/>
          </a:stretch>
        </p:blipFill>
        <p:spPr>
          <a:xfrm>
            <a:off x="4898375" y="1429375"/>
            <a:ext cx="3810000" cy="1524000"/>
          </a:xfrm>
          <a:prstGeom prst="rect">
            <a:avLst/>
          </a:prstGeom>
          <a:noFill/>
          <a:ln>
            <a:noFill/>
          </a:ln>
        </p:spPr>
      </p:pic>
      <p:sp>
        <p:nvSpPr>
          <p:cNvPr id="2483" name="Google Shape;2483;p160"/>
          <p:cNvSpPr/>
          <p:nvPr/>
        </p:nvSpPr>
        <p:spPr>
          <a:xfrm>
            <a:off x="7445325" y="1982800"/>
            <a:ext cx="544800" cy="495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84" name="Google Shape;2484;p160"/>
          <p:cNvSpPr/>
          <p:nvPr/>
        </p:nvSpPr>
        <p:spPr>
          <a:xfrm>
            <a:off x="8053900" y="1408700"/>
            <a:ext cx="544800" cy="495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85" name="Google Shape;2485;p160"/>
          <p:cNvSpPr txBox="1"/>
          <p:nvPr/>
        </p:nvSpPr>
        <p:spPr>
          <a:xfrm>
            <a:off x="5143450" y="3279475"/>
            <a:ext cx="3481500" cy="14676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Save at PC.</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Put items on pokemon inside PC.</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Save game.</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Take off items. Do not save.</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Talk to </a:t>
            </a:r>
            <a:r>
              <a:rPr lang="en" sz="900">
                <a:solidFill>
                  <a:schemeClr val="dk2"/>
                </a:solidFill>
                <a:latin typeface="Calibri"/>
                <a:ea typeface="Calibri"/>
                <a:cs typeface="Calibri"/>
                <a:sym typeface="Calibri"/>
              </a:rPr>
              <a:t>receptionist.</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Enter the tournament.</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When she asks you to save the game say YES.</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Turn off game on “Saving. Please do not turn off the power”.</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Save at PC.</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Take off/put new items in.</a:t>
            </a:r>
            <a:endParaRPr sz="900">
              <a:solidFill>
                <a:schemeClr val="dk2"/>
              </a:solidFill>
              <a:latin typeface="Calibri"/>
              <a:ea typeface="Calibri"/>
              <a:cs typeface="Calibri"/>
              <a:sym typeface="Calibri"/>
            </a:endParaRPr>
          </a:p>
          <a:p>
            <a:pPr indent="-285750" lvl="0" marL="457200" rtl="0" algn="l">
              <a:spcBef>
                <a:spcPts val="0"/>
              </a:spcBef>
              <a:spcAft>
                <a:spcPts val="0"/>
              </a:spcAft>
              <a:buClr>
                <a:schemeClr val="dk2"/>
              </a:buClr>
              <a:buSzPts val="900"/>
              <a:buFont typeface="Calibri"/>
              <a:buAutoNum type="arabicPeriod"/>
            </a:pPr>
            <a:r>
              <a:rPr lang="en" sz="900">
                <a:solidFill>
                  <a:schemeClr val="dk2"/>
                </a:solidFill>
                <a:latin typeface="Calibri"/>
                <a:ea typeface="Calibri"/>
                <a:cs typeface="Calibri"/>
                <a:sym typeface="Calibri"/>
              </a:rPr>
              <a:t>Repeat</a:t>
            </a:r>
            <a:endParaRPr sz="900">
              <a:solidFill>
                <a:schemeClr val="dk2"/>
              </a:solidFill>
              <a:latin typeface="Calibri"/>
              <a:ea typeface="Calibri"/>
              <a:cs typeface="Calibri"/>
              <a:sym typeface="Calibri"/>
            </a:endParaRPr>
          </a:p>
        </p:txBody>
      </p:sp>
      <p:sp>
        <p:nvSpPr>
          <p:cNvPr id="2486" name="Google Shape;2486;p160"/>
          <p:cNvSpPr txBox="1"/>
          <p:nvPr/>
        </p:nvSpPr>
        <p:spPr>
          <a:xfrm>
            <a:off x="5280925" y="3000850"/>
            <a:ext cx="29643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In short. Here are the steps.</a:t>
            </a:r>
            <a:endParaRPr sz="1300">
              <a:solidFill>
                <a:schemeClr val="dk2"/>
              </a:solidFill>
              <a:latin typeface="Calibri"/>
              <a:ea typeface="Calibri"/>
              <a:cs typeface="Calibri"/>
              <a:sym typeface="Calibri"/>
            </a:endParaRPr>
          </a:p>
        </p:txBody>
      </p:sp>
      <p:sp>
        <p:nvSpPr>
          <p:cNvPr id="2487" name="Google Shape;2487;p160"/>
          <p:cNvSpPr/>
          <p:nvPr/>
        </p:nvSpPr>
        <p:spPr>
          <a:xfrm>
            <a:off x="5172900" y="3072350"/>
            <a:ext cx="3481500" cy="183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88" name="Google Shape;2488;p160"/>
          <p:cNvSpPr txBox="1"/>
          <p:nvPr/>
        </p:nvSpPr>
        <p:spPr>
          <a:xfrm>
            <a:off x="5910800" y="241225"/>
            <a:ext cx="29301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Master Balls</a:t>
            </a:r>
            <a:r>
              <a:rPr lang="en" sz="1000">
                <a:solidFill>
                  <a:schemeClr val="dk2"/>
                </a:solidFill>
                <a:latin typeface="Calibri"/>
                <a:ea typeface="Calibri"/>
                <a:cs typeface="Calibri"/>
                <a:sym typeface="Calibri"/>
              </a:rPr>
              <a:t>, Rare Candies, TMs, Berries, Hold Items, Max Revives, Max Elixirs, Big Pearls/Nuggets, PP Maxes, Evolution Stones, Heart Scales should all be duplicated. </a:t>
            </a:r>
            <a:r>
              <a:rPr b="1" lang="en" sz="1000" u="sng">
                <a:solidFill>
                  <a:schemeClr val="dk2"/>
                </a:solidFill>
                <a:latin typeface="Calibri"/>
                <a:ea typeface="Calibri"/>
                <a:cs typeface="Calibri"/>
                <a:sym typeface="Calibri"/>
              </a:rPr>
              <a:t>You don’t need to go too hard. Stable ACE later in the </a:t>
            </a:r>
            <a:r>
              <a:rPr b="1" lang="en" sz="1000" u="sng">
                <a:solidFill>
                  <a:schemeClr val="dk2"/>
                </a:solidFill>
                <a:latin typeface="Calibri"/>
                <a:ea typeface="Calibri"/>
                <a:cs typeface="Calibri"/>
                <a:sym typeface="Calibri"/>
              </a:rPr>
              <a:t>powerpoint</a:t>
            </a:r>
            <a:r>
              <a:rPr b="1" lang="en" sz="1000" u="sng">
                <a:solidFill>
                  <a:schemeClr val="dk2"/>
                </a:solidFill>
                <a:latin typeface="Calibri"/>
                <a:ea typeface="Calibri"/>
                <a:cs typeface="Calibri"/>
                <a:sym typeface="Calibri"/>
              </a:rPr>
              <a:t> is a much better and </a:t>
            </a:r>
            <a:r>
              <a:rPr b="1" lang="en" sz="1000" u="sng">
                <a:solidFill>
                  <a:schemeClr val="dk2"/>
                </a:solidFill>
                <a:latin typeface="Calibri"/>
                <a:ea typeface="Calibri"/>
                <a:cs typeface="Calibri"/>
                <a:sym typeface="Calibri"/>
              </a:rPr>
              <a:t>efficient</a:t>
            </a:r>
            <a:r>
              <a:rPr b="1" lang="en" sz="1000" u="sng">
                <a:solidFill>
                  <a:schemeClr val="dk2"/>
                </a:solidFill>
                <a:latin typeface="Calibri"/>
                <a:ea typeface="Calibri"/>
                <a:cs typeface="Calibri"/>
                <a:sym typeface="Calibri"/>
              </a:rPr>
              <a:t> way of duplicating. This should hold you </a:t>
            </a:r>
            <a:r>
              <a:rPr b="1" lang="en" sz="1000" u="sng">
                <a:solidFill>
                  <a:schemeClr val="dk2"/>
                </a:solidFill>
                <a:latin typeface="Calibri"/>
                <a:ea typeface="Calibri"/>
                <a:cs typeface="Calibri"/>
                <a:sym typeface="Calibri"/>
              </a:rPr>
              <a:t>over for now though.</a:t>
            </a:r>
            <a:endParaRPr b="1" sz="1000" u="sng">
              <a:solidFill>
                <a:schemeClr val="dk2"/>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16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Battle Frontier - Pokemon Duplication</a:t>
            </a:r>
            <a:endParaRPr/>
          </a:p>
        </p:txBody>
      </p:sp>
      <p:sp>
        <p:nvSpPr>
          <p:cNvPr id="2494" name="Google Shape;2494;p161"/>
          <p:cNvSpPr txBox="1"/>
          <p:nvPr>
            <p:ph idx="1" type="body"/>
          </p:nvPr>
        </p:nvSpPr>
        <p:spPr>
          <a:xfrm>
            <a:off x="794625" y="1583375"/>
            <a:ext cx="75057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014"/>
              <a:t>-Almost exactly the </a:t>
            </a:r>
            <a:r>
              <a:rPr lang="en" sz="1014"/>
              <a:t>same process</a:t>
            </a:r>
            <a:r>
              <a:rPr lang="en" sz="1014"/>
              <a:t> as item duplication you can also use it it to duplicate any of your pokemon.</a:t>
            </a:r>
            <a:endParaRPr sz="1014"/>
          </a:p>
          <a:p>
            <a:pPr indent="0" lvl="0" marL="0" rtl="0" algn="l">
              <a:lnSpc>
                <a:spcPct val="105000"/>
              </a:lnSpc>
              <a:spcBef>
                <a:spcPts val="1200"/>
              </a:spcBef>
              <a:spcAft>
                <a:spcPts val="0"/>
              </a:spcAft>
              <a:buSzPts val="605"/>
              <a:buNone/>
            </a:pPr>
            <a:r>
              <a:rPr lang="en" sz="1014"/>
              <a:t>To do this:</a:t>
            </a:r>
            <a:endParaRPr sz="1014"/>
          </a:p>
          <a:p>
            <a:pPr indent="0" lvl="0" marL="0" rtl="0" algn="l">
              <a:lnSpc>
                <a:spcPct val="105000"/>
              </a:lnSpc>
              <a:spcBef>
                <a:spcPts val="1200"/>
              </a:spcBef>
              <a:spcAft>
                <a:spcPts val="0"/>
              </a:spcAft>
              <a:buSzPts val="605"/>
              <a:buNone/>
            </a:pPr>
            <a:r>
              <a:rPr lang="en" sz="1014"/>
              <a:t>1. Save your game at the PC. </a:t>
            </a:r>
            <a:endParaRPr sz="1014"/>
          </a:p>
          <a:p>
            <a:pPr indent="0" lvl="0" marL="0" rtl="0" algn="l">
              <a:lnSpc>
                <a:spcPct val="105000"/>
              </a:lnSpc>
              <a:spcBef>
                <a:spcPts val="1200"/>
              </a:spcBef>
              <a:spcAft>
                <a:spcPts val="0"/>
              </a:spcAft>
              <a:buSzPts val="605"/>
              <a:buNone/>
            </a:pPr>
            <a:r>
              <a:rPr lang="en" sz="1014"/>
              <a:t>2. Deposit the desired pokemon (can be more than 1) you want to duplicate in any box. </a:t>
            </a:r>
            <a:endParaRPr sz="1014"/>
          </a:p>
          <a:p>
            <a:pPr indent="0" lvl="0" marL="0" rtl="0" algn="l">
              <a:lnSpc>
                <a:spcPct val="105000"/>
              </a:lnSpc>
              <a:spcBef>
                <a:spcPts val="1200"/>
              </a:spcBef>
              <a:spcAft>
                <a:spcPts val="0"/>
              </a:spcAft>
              <a:buSzPts val="605"/>
              <a:buNone/>
            </a:pPr>
            <a:r>
              <a:rPr lang="en" sz="1014"/>
              <a:t>3. Back out of the PC and save again. </a:t>
            </a:r>
            <a:endParaRPr sz="1014"/>
          </a:p>
          <a:p>
            <a:pPr indent="0" lvl="0" marL="0" rtl="0" algn="l">
              <a:lnSpc>
                <a:spcPct val="105000"/>
              </a:lnSpc>
              <a:spcBef>
                <a:spcPts val="1200"/>
              </a:spcBef>
              <a:spcAft>
                <a:spcPts val="0"/>
              </a:spcAft>
              <a:buSzPts val="605"/>
              <a:buNone/>
            </a:pPr>
            <a:r>
              <a:rPr lang="en" sz="1014"/>
              <a:t>4. Take the pokemon back out of pc into your party. Do NOT save.</a:t>
            </a:r>
            <a:endParaRPr sz="1014"/>
          </a:p>
          <a:p>
            <a:pPr indent="0" lvl="0" marL="0" rtl="0" algn="l">
              <a:lnSpc>
                <a:spcPct val="105000"/>
              </a:lnSpc>
              <a:spcBef>
                <a:spcPts val="1200"/>
              </a:spcBef>
              <a:spcAft>
                <a:spcPts val="0"/>
              </a:spcAft>
              <a:buSzPts val="605"/>
              <a:buNone/>
            </a:pPr>
            <a:r>
              <a:rPr lang="en" sz="1014"/>
              <a:t>5. Talk to receptionist to start a challenge </a:t>
            </a:r>
            <a:endParaRPr sz="1014"/>
          </a:p>
          <a:p>
            <a:pPr indent="0" lvl="0" marL="0" rtl="0" algn="l">
              <a:lnSpc>
                <a:spcPct val="105000"/>
              </a:lnSpc>
              <a:spcBef>
                <a:spcPts val="1200"/>
              </a:spcBef>
              <a:spcAft>
                <a:spcPts val="0"/>
              </a:spcAft>
              <a:buSzPts val="605"/>
              <a:buNone/>
            </a:pPr>
            <a:r>
              <a:rPr lang="en" sz="1014"/>
              <a:t>6. reset your game on the “saving please do not turn off the power”</a:t>
            </a:r>
            <a:endParaRPr sz="1014"/>
          </a:p>
          <a:p>
            <a:pPr indent="0" lvl="0" marL="0" rtl="0" algn="l">
              <a:lnSpc>
                <a:spcPct val="105000"/>
              </a:lnSpc>
              <a:spcBef>
                <a:spcPts val="1200"/>
              </a:spcBef>
              <a:spcAft>
                <a:spcPts val="1200"/>
              </a:spcAft>
              <a:buSzPts val="605"/>
              <a:buNone/>
            </a:pPr>
            <a:r>
              <a:rPr lang="en" sz="1014"/>
              <a:t>7. Repeat as desired.</a:t>
            </a:r>
            <a:endParaRPr sz="1014"/>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681725" y="438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Rival fight route 103</a:t>
            </a:r>
            <a:endParaRPr/>
          </a:p>
        </p:txBody>
      </p:sp>
      <p:sp>
        <p:nvSpPr>
          <p:cNvPr id="222" name="Google Shape;222;p27"/>
          <p:cNvSpPr txBox="1"/>
          <p:nvPr>
            <p:ph idx="1" type="body"/>
          </p:nvPr>
        </p:nvSpPr>
        <p:spPr>
          <a:xfrm>
            <a:off x="819150" y="23146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getting your starter, leave Birch’s Lab and go straight North to rival on Route 103 past Oldale Town.</a:t>
            </a:r>
            <a:endParaRPr/>
          </a:p>
          <a:p>
            <a:pPr indent="0" lvl="0" marL="0" rtl="0" algn="l">
              <a:spcBef>
                <a:spcPts val="1200"/>
              </a:spcBef>
              <a:spcAft>
                <a:spcPts val="0"/>
              </a:spcAft>
              <a:buNone/>
            </a:pPr>
            <a:r>
              <a:rPr lang="en"/>
              <a:t>Fight a couple pokemon if you want on the way. I won’t put route information yet since we can’t catch any pokemon.</a:t>
            </a:r>
            <a:endParaRPr/>
          </a:p>
          <a:p>
            <a:pPr indent="0" lvl="0" marL="0" rtl="0" algn="l">
              <a:spcBef>
                <a:spcPts val="1200"/>
              </a:spcBef>
              <a:spcAft>
                <a:spcPts val="0"/>
              </a:spcAft>
              <a:buNone/>
            </a:pPr>
            <a:r>
              <a:rPr lang="en"/>
              <a:t>Just mash your </a:t>
            </a:r>
            <a:r>
              <a:rPr lang="en"/>
              <a:t>damaging</a:t>
            </a:r>
            <a:r>
              <a:rPr lang="en"/>
              <a:t> attack and use potion if necessary. </a:t>
            </a:r>
            <a:endParaRPr/>
          </a:p>
          <a:p>
            <a:pPr indent="0" lvl="0" marL="0" rtl="0" algn="l">
              <a:spcBef>
                <a:spcPts val="1200"/>
              </a:spcBef>
              <a:spcAft>
                <a:spcPts val="1200"/>
              </a:spcAft>
              <a:buNone/>
            </a:pPr>
            <a:r>
              <a:rPr lang="en"/>
              <a:t>After you beat your rival, go back to Birch’s Lab to </a:t>
            </a:r>
            <a:r>
              <a:rPr lang="en"/>
              <a:t>receive</a:t>
            </a:r>
            <a:r>
              <a:rPr lang="en"/>
              <a:t> pokeballs and pokedex.</a:t>
            </a:r>
            <a:endParaRPr/>
          </a:p>
        </p:txBody>
      </p:sp>
      <p:sp>
        <p:nvSpPr>
          <p:cNvPr id="223" name="Google Shape;223;p27"/>
          <p:cNvSpPr txBox="1"/>
          <p:nvPr/>
        </p:nvSpPr>
        <p:spPr>
          <a:xfrm>
            <a:off x="819150" y="1143550"/>
            <a:ext cx="6635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Your rival’s team changes depending on what starter you choose; and </a:t>
            </a:r>
            <a:r>
              <a:rPr b="1" lang="en" sz="1300">
                <a:solidFill>
                  <a:schemeClr val="dk2"/>
                </a:solidFill>
                <a:latin typeface="Calibri"/>
                <a:ea typeface="Calibri"/>
                <a:cs typeface="Calibri"/>
                <a:sym typeface="Calibri"/>
              </a:rPr>
              <a:t>it's</a:t>
            </a:r>
            <a:r>
              <a:rPr b="1" lang="en" sz="1300">
                <a:solidFill>
                  <a:schemeClr val="dk2"/>
                </a:solidFill>
                <a:latin typeface="Calibri"/>
                <a:ea typeface="Calibri"/>
                <a:cs typeface="Calibri"/>
                <a:sym typeface="Calibri"/>
              </a:rPr>
              <a:t> not </a:t>
            </a:r>
            <a:r>
              <a:rPr b="1" lang="en" sz="1300" u="sng">
                <a:solidFill>
                  <a:schemeClr val="dk2"/>
                </a:solidFill>
                <a:latin typeface="Calibri"/>
                <a:ea typeface="Calibri"/>
                <a:cs typeface="Calibri"/>
                <a:sym typeface="Calibri"/>
              </a:rPr>
              <a:t>just</a:t>
            </a:r>
            <a:r>
              <a:rPr b="1" lang="en" sz="1300">
                <a:solidFill>
                  <a:schemeClr val="dk2"/>
                </a:solidFill>
                <a:latin typeface="Calibri"/>
                <a:ea typeface="Calibri"/>
                <a:cs typeface="Calibri"/>
                <a:sym typeface="Calibri"/>
              </a:rPr>
              <a:t> their starter. Throughout this entire powerpoint, all rival battles show the </a:t>
            </a:r>
            <a:r>
              <a:rPr b="1" lang="en" sz="1300">
                <a:solidFill>
                  <a:schemeClr val="dk2"/>
                </a:solidFill>
                <a:latin typeface="Calibri"/>
                <a:ea typeface="Calibri"/>
                <a:cs typeface="Calibri"/>
                <a:sym typeface="Calibri"/>
              </a:rPr>
              <a:t>team they would have if you chose Mudkip. If you traded your Manipulated Mudkip to a different game and started Emerald again with a different starter, the teams you will see for them will not be correct. Sorry, I only had room for Mudkip starter rival team info.</a:t>
            </a:r>
            <a:endParaRPr b="1" sz="1300">
              <a:solidFill>
                <a:schemeClr val="dk2"/>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162"/>
          <p:cNvSpPr txBox="1"/>
          <p:nvPr>
            <p:ph type="title"/>
          </p:nvPr>
        </p:nvSpPr>
        <p:spPr>
          <a:xfrm>
            <a:off x="180450" y="1763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Trick Master</a:t>
            </a:r>
            <a:endParaRPr/>
          </a:p>
        </p:txBody>
      </p:sp>
      <p:sp>
        <p:nvSpPr>
          <p:cNvPr id="2500" name="Google Shape;2500;p162"/>
          <p:cNvSpPr txBox="1"/>
          <p:nvPr>
            <p:ph idx="1" type="body"/>
          </p:nvPr>
        </p:nvSpPr>
        <p:spPr>
          <a:xfrm>
            <a:off x="392175" y="739200"/>
            <a:ext cx="7178400" cy="39627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rPr lang="en" sz="4127"/>
              <a:t>The next thing we should do right away is complete the very last trick master house. This is important because this guarantees the opposite Lati that you selected on the TV in your house right after beating the champion and the credits, to be on Southern Island through the Pomeg Berry glitch. I don’t know why these 2 things are connected, but they are. You wanted to select Red on the TV so Latios would appear on southern island so you can RNG manipulate an insanely good Latios for the Battle Frontier. He’s the star player for the entirety of the Battle Frontier.</a:t>
            </a:r>
            <a:endParaRPr sz="4127"/>
          </a:p>
          <a:p>
            <a:pPr indent="0" lvl="0" marL="0" rtl="0" algn="l">
              <a:spcBef>
                <a:spcPts val="1200"/>
              </a:spcBef>
              <a:spcAft>
                <a:spcPts val="0"/>
              </a:spcAft>
              <a:buNone/>
            </a:pPr>
            <a:r>
              <a:rPr lang="en" sz="4127"/>
              <a:t>Before we go, get the ACRO BIKE from the Bike Shop if you don’t have it already, buy some max repels, maybe 10 or so, and also bring any pokemon that is anywhere from level 20-35. </a:t>
            </a:r>
            <a:r>
              <a:rPr b="1" lang="en" sz="4127"/>
              <a:t>Bring a </a:t>
            </a:r>
            <a:r>
              <a:rPr b="1" lang="en" sz="4127"/>
              <a:t>duplicate</a:t>
            </a:r>
            <a:r>
              <a:rPr b="1" lang="en" sz="4127"/>
              <a:t> </a:t>
            </a:r>
            <a:r>
              <a:rPr b="1" lang="en" sz="4127"/>
              <a:t>Master Ball</a:t>
            </a:r>
            <a:r>
              <a:rPr b="1" lang="en" sz="4127"/>
              <a:t>.</a:t>
            </a:r>
            <a:endParaRPr b="1" sz="4127"/>
          </a:p>
          <a:p>
            <a:pPr indent="0" lvl="0" marL="0" rtl="0" algn="l">
              <a:spcBef>
                <a:spcPts val="1200"/>
              </a:spcBef>
              <a:spcAft>
                <a:spcPts val="0"/>
              </a:spcAft>
              <a:buNone/>
            </a:pPr>
            <a:r>
              <a:rPr lang="en" sz="4127"/>
              <a:t>Now go to Trick Master house and complete it. </a:t>
            </a:r>
            <a:endParaRPr sz="4127"/>
          </a:p>
          <a:p>
            <a:pPr indent="0" lvl="0" marL="0" rtl="0" algn="l">
              <a:spcBef>
                <a:spcPts val="1200"/>
              </a:spcBef>
              <a:spcAft>
                <a:spcPts val="0"/>
              </a:spcAft>
              <a:buNone/>
            </a:pPr>
            <a:r>
              <a:rPr lang="en" sz="4127"/>
              <a:t>The tent color selection at the end doesn’t matter at all. They are just secret base items.</a:t>
            </a:r>
            <a:endParaRPr sz="4127"/>
          </a:p>
          <a:p>
            <a:pPr indent="0" lvl="0" marL="0" rtl="0" algn="l">
              <a:spcBef>
                <a:spcPts val="1200"/>
              </a:spcBef>
              <a:spcAft>
                <a:spcPts val="0"/>
              </a:spcAft>
              <a:buNone/>
            </a:pPr>
            <a:r>
              <a:t/>
            </a:r>
            <a:endParaRPr sz="4127"/>
          </a:p>
          <a:p>
            <a:pPr indent="0" lvl="0" marL="0" rtl="0" algn="l">
              <a:spcBef>
                <a:spcPts val="1200"/>
              </a:spcBef>
              <a:spcAft>
                <a:spcPts val="1200"/>
              </a:spcAft>
              <a:buNone/>
            </a:pPr>
            <a:r>
              <a:rPr lang="en" sz="4127"/>
              <a:t>Let’s catch some more Legendary Pokemon. Remember if you’re not manipping, just catch the pokemon and ignore the manipping info </a:t>
            </a:r>
            <a:r>
              <a:rPr lang="en" sz="4127"/>
              <a:t>coming</a:t>
            </a:r>
            <a:r>
              <a:rPr lang="en" sz="4127"/>
              <a:t> up</a:t>
            </a:r>
            <a:r>
              <a:rPr lang="en"/>
              <a:t>.</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163"/>
          <p:cNvSpPr txBox="1"/>
          <p:nvPr>
            <p:ph type="title"/>
          </p:nvPr>
        </p:nvSpPr>
        <p:spPr>
          <a:xfrm>
            <a:off x="416700" y="255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Lati</a:t>
            </a:r>
            <a:r>
              <a:rPr lang="en" u="sng"/>
              <a:t>as</a:t>
            </a:r>
            <a:endParaRPr u="sng"/>
          </a:p>
        </p:txBody>
      </p:sp>
      <p:sp>
        <p:nvSpPr>
          <p:cNvPr id="2506" name="Google Shape;2506;p163"/>
          <p:cNvSpPr txBox="1"/>
          <p:nvPr>
            <p:ph idx="1" type="body"/>
          </p:nvPr>
        </p:nvSpPr>
        <p:spPr>
          <a:xfrm>
            <a:off x="706300" y="719525"/>
            <a:ext cx="32742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207"/>
              <a:t>After the final trick master house, get on your acro bike and head south to the grass by the entrance to cycling road. </a:t>
            </a:r>
            <a:endParaRPr sz="1207"/>
          </a:p>
          <a:p>
            <a:pPr indent="0" lvl="0" marL="0" rtl="0" algn="l">
              <a:lnSpc>
                <a:spcPct val="105000"/>
              </a:lnSpc>
              <a:spcBef>
                <a:spcPts val="1200"/>
              </a:spcBef>
              <a:spcAft>
                <a:spcPts val="0"/>
              </a:spcAft>
              <a:buSzPts val="852"/>
              <a:buNone/>
            </a:pPr>
            <a:r>
              <a:rPr b="1" lang="en" sz="1207"/>
              <a:t>Put your level 20-35 pokemon in the front of your party and use a max repel. </a:t>
            </a:r>
            <a:endParaRPr b="1" sz="1207"/>
          </a:p>
          <a:p>
            <a:pPr indent="0" lvl="0" marL="0" rtl="0" algn="l">
              <a:lnSpc>
                <a:spcPct val="105000"/>
              </a:lnSpc>
              <a:spcBef>
                <a:spcPts val="1200"/>
              </a:spcBef>
              <a:spcAft>
                <a:spcPts val="0"/>
              </a:spcAft>
              <a:buSzPts val="852"/>
              <a:buNone/>
            </a:pPr>
            <a:r>
              <a:rPr lang="en" sz="1207"/>
              <a:t>Go into the grass and continuously bunny hop on your Acro Bike by holding B and standing in place. Do this for about 10 seconds. If nothing appears, go inside the building then come right back out. </a:t>
            </a:r>
            <a:endParaRPr sz="1207"/>
          </a:p>
          <a:p>
            <a:pPr indent="0" lvl="0" marL="0" rtl="0" algn="l">
              <a:lnSpc>
                <a:spcPct val="105000"/>
              </a:lnSpc>
              <a:spcBef>
                <a:spcPts val="1200"/>
              </a:spcBef>
              <a:spcAft>
                <a:spcPts val="0"/>
              </a:spcAft>
              <a:buSzPts val="852"/>
              <a:buNone/>
            </a:pPr>
            <a:r>
              <a:rPr lang="en" sz="1207"/>
              <a:t>Repeat this process until Latias appears. It can take no time at all or it can take 45 minutes. But this is the easiest way to find it.</a:t>
            </a:r>
            <a:endParaRPr sz="1207"/>
          </a:p>
          <a:p>
            <a:pPr indent="0" lvl="0" marL="0" rtl="0" algn="l">
              <a:lnSpc>
                <a:spcPct val="105000"/>
              </a:lnSpc>
              <a:spcBef>
                <a:spcPts val="1200"/>
              </a:spcBef>
              <a:spcAft>
                <a:spcPts val="1200"/>
              </a:spcAft>
              <a:buSzPts val="852"/>
              <a:buNone/>
            </a:pPr>
            <a:r>
              <a:rPr lang="en" sz="1207"/>
              <a:t>The reason why the acro bike is used here is because bunny hopping does not count as taking steps, but still activates wild encounters so the repel lasts much longer. The repel will not work on Latias since it is a higher level which is why this works. </a:t>
            </a:r>
            <a:endParaRPr sz="1207"/>
          </a:p>
        </p:txBody>
      </p:sp>
      <p:pic>
        <p:nvPicPr>
          <p:cNvPr id="2507" name="Google Shape;2507;p163"/>
          <p:cNvPicPr preferRelativeResize="0"/>
          <p:nvPr/>
        </p:nvPicPr>
        <p:blipFill>
          <a:blip r:embed="rId3">
            <a:alphaModFix/>
          </a:blip>
          <a:stretch>
            <a:fillRect/>
          </a:stretch>
        </p:blipFill>
        <p:spPr>
          <a:xfrm>
            <a:off x="6834575" y="673363"/>
            <a:ext cx="1518725" cy="3796775"/>
          </a:xfrm>
          <a:prstGeom prst="rect">
            <a:avLst/>
          </a:prstGeom>
          <a:noFill/>
          <a:ln>
            <a:noFill/>
          </a:ln>
        </p:spPr>
      </p:pic>
      <p:sp>
        <p:nvSpPr>
          <p:cNvPr id="2508" name="Google Shape;2508;p163"/>
          <p:cNvSpPr/>
          <p:nvPr/>
        </p:nvSpPr>
        <p:spPr>
          <a:xfrm>
            <a:off x="7018325" y="3661300"/>
            <a:ext cx="800100" cy="80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164"/>
          <p:cNvSpPr txBox="1"/>
          <p:nvPr>
            <p:ph type="title"/>
          </p:nvPr>
        </p:nvSpPr>
        <p:spPr>
          <a:xfrm>
            <a:off x="136950" y="148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Kyogre/Groudon</a:t>
            </a:r>
            <a:endParaRPr/>
          </a:p>
        </p:txBody>
      </p:sp>
      <p:sp>
        <p:nvSpPr>
          <p:cNvPr id="2514" name="Google Shape;2514;p164"/>
          <p:cNvSpPr txBox="1"/>
          <p:nvPr>
            <p:ph idx="1" type="body"/>
          </p:nvPr>
        </p:nvSpPr>
        <p:spPr>
          <a:xfrm>
            <a:off x="357800" y="793850"/>
            <a:ext cx="29649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012"/>
              <a:t>Have a pokemon with waterfall, dive and surf in your party. 2 Masterballs. Groudon can yield a spot where it requires a mach bike to go up a slope potentially.</a:t>
            </a:r>
            <a:endParaRPr sz="1012"/>
          </a:p>
          <a:p>
            <a:pPr indent="-292893" lvl="0" marL="457200" rtl="0" algn="l">
              <a:lnSpc>
                <a:spcPct val="105000"/>
              </a:lnSpc>
              <a:spcBef>
                <a:spcPts val="1200"/>
              </a:spcBef>
              <a:spcAft>
                <a:spcPts val="0"/>
              </a:spcAft>
              <a:buSzPts val="1013"/>
              <a:buChar char="-"/>
            </a:pPr>
            <a:r>
              <a:rPr lang="en" sz="1012"/>
              <a:t>Go to Fortree City, then go south west to the Weather Institute. Go upstairs in the very north west corner there’s a scientist on the computer. Talk to him and he will either say there is a drought, or there is heavy rainfall somewhere in Hoenn. Fly to the nearest city to your route and go find the random cave opening, or Dive spot.</a:t>
            </a:r>
            <a:endParaRPr sz="1012"/>
          </a:p>
          <a:p>
            <a:pPr indent="0" lvl="0" marL="0" rtl="0" algn="l">
              <a:lnSpc>
                <a:spcPct val="105000"/>
              </a:lnSpc>
              <a:spcBef>
                <a:spcPts val="1200"/>
              </a:spcBef>
              <a:spcAft>
                <a:spcPts val="0"/>
              </a:spcAft>
              <a:buSzPts val="688"/>
              <a:buNone/>
            </a:pPr>
            <a:r>
              <a:t/>
            </a:r>
            <a:endParaRPr sz="1012"/>
          </a:p>
          <a:p>
            <a:pPr indent="-292893" lvl="0" marL="457200" rtl="0" algn="l">
              <a:lnSpc>
                <a:spcPct val="105000"/>
              </a:lnSpc>
              <a:spcBef>
                <a:spcPts val="1200"/>
              </a:spcBef>
              <a:spcAft>
                <a:spcPts val="0"/>
              </a:spcAft>
              <a:buSzPts val="1013"/>
              <a:buChar char="-"/>
            </a:pPr>
            <a:r>
              <a:rPr lang="en" sz="1012"/>
              <a:t>If you get the drought, you should get a new cave opening on land that isn’t normally there. If you get the rainfall, Kyogre is almost always a dive spot that isn’t normally there. Sometimes you have to really search hard on the route he sends you to.</a:t>
            </a:r>
            <a:endParaRPr sz="1012"/>
          </a:p>
          <a:p>
            <a:pPr indent="-292893" lvl="0" marL="457200" rtl="0" algn="l">
              <a:lnSpc>
                <a:spcPct val="105000"/>
              </a:lnSpc>
              <a:spcBef>
                <a:spcPts val="0"/>
              </a:spcBef>
              <a:spcAft>
                <a:spcPts val="0"/>
              </a:spcAft>
              <a:buSzPts val="1013"/>
              <a:buChar char="-"/>
            </a:pPr>
            <a:r>
              <a:rPr b="1" lang="en" sz="1012"/>
              <a:t>The first one you get is random, then right after you catch one of them, the other is immediately available upon talking to the scientist again.</a:t>
            </a:r>
            <a:r>
              <a:rPr lang="en" sz="1012"/>
              <a:t> </a:t>
            </a:r>
            <a:endParaRPr sz="1012"/>
          </a:p>
        </p:txBody>
      </p:sp>
      <p:sp>
        <p:nvSpPr>
          <p:cNvPr id="2515" name="Google Shape;2515;p164"/>
          <p:cNvSpPr txBox="1"/>
          <p:nvPr/>
        </p:nvSpPr>
        <p:spPr>
          <a:xfrm>
            <a:off x="4065800" y="837600"/>
            <a:ext cx="4112700" cy="31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The Groudon I like to get is </a:t>
            </a:r>
            <a:r>
              <a:rPr b="1" lang="en" sz="1300">
                <a:solidFill>
                  <a:schemeClr val="dk2"/>
                </a:solidFill>
                <a:latin typeface="Calibri"/>
                <a:ea typeface="Calibri"/>
                <a:cs typeface="Calibri"/>
                <a:sym typeface="Calibri"/>
              </a:rPr>
              <a:t>Frame 1382</a:t>
            </a:r>
            <a:endParaRPr b="1" sz="1300">
              <a:solidFill>
                <a:schemeClr val="dk2"/>
              </a:solidFill>
              <a:latin typeface="Calibri"/>
              <a:ea typeface="Calibri"/>
              <a:cs typeface="Calibri"/>
              <a:sym typeface="Calibri"/>
            </a:endParaRPr>
          </a:p>
          <a:p>
            <a:pPr indent="-311150" lvl="1" marL="9144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Lonely Nature, 27HP, </a:t>
            </a:r>
            <a:r>
              <a:rPr lang="en" sz="1300">
                <a:solidFill>
                  <a:schemeClr val="dk2"/>
                </a:solidFill>
                <a:latin typeface="Calibri"/>
                <a:ea typeface="Calibri"/>
                <a:cs typeface="Calibri"/>
                <a:sym typeface="Calibri"/>
              </a:rPr>
              <a:t>31 Atk</a:t>
            </a:r>
            <a:r>
              <a:rPr lang="en" sz="1300">
                <a:solidFill>
                  <a:schemeClr val="dk2"/>
                </a:solidFill>
                <a:latin typeface="Calibri"/>
                <a:ea typeface="Calibri"/>
                <a:cs typeface="Calibri"/>
                <a:sym typeface="Calibri"/>
              </a:rPr>
              <a:t>, 30 Def, 7 SpA, 16 SpD, 30 Spe</a:t>
            </a:r>
            <a:endParaRPr sz="1300">
              <a:solidFill>
                <a:schemeClr val="dk2"/>
              </a:solidFill>
              <a:latin typeface="Calibri"/>
              <a:ea typeface="Calibri"/>
              <a:cs typeface="Calibri"/>
              <a:sym typeface="Calibri"/>
            </a:endParaRPr>
          </a:p>
          <a:p>
            <a:pPr indent="-311150" lvl="1" marL="914400" rtl="0" algn="l">
              <a:spcBef>
                <a:spcPts val="0"/>
              </a:spcBef>
              <a:spcAft>
                <a:spcPts val="0"/>
              </a:spcAft>
              <a:buClr>
                <a:schemeClr val="dk2"/>
              </a:buClr>
              <a:buSzPts val="1300"/>
              <a:buFont typeface="Calibri"/>
              <a:buChar char="-"/>
            </a:pPr>
            <a:r>
              <a:rPr lang="en" sz="1300" u="sng">
                <a:solidFill>
                  <a:schemeClr val="dk2"/>
                </a:solidFill>
                <a:latin typeface="Calibri"/>
                <a:ea typeface="Calibri"/>
                <a:cs typeface="Calibri"/>
                <a:sym typeface="Calibri"/>
              </a:rPr>
              <a:t>Stats:  238 hp, 259 atk,  199 def, 149 spA, 142 spD, 152 spe</a:t>
            </a:r>
            <a:endParaRPr sz="1300" u="sng">
              <a:solidFill>
                <a:schemeClr val="dk2"/>
              </a:solidFill>
              <a:latin typeface="Calibri"/>
              <a:ea typeface="Calibri"/>
              <a:cs typeface="Calibri"/>
              <a:sym typeface="Calibri"/>
            </a:endParaRPr>
          </a:p>
          <a:p>
            <a:pPr indent="-311150" lvl="2" marL="1371600" rtl="0" algn="l">
              <a:spcBef>
                <a:spcPts val="0"/>
              </a:spcBef>
              <a:spcAft>
                <a:spcPts val="0"/>
              </a:spcAft>
              <a:buClr>
                <a:schemeClr val="dk2"/>
              </a:buClr>
              <a:buSzPts val="1300"/>
              <a:buFont typeface="Calibri"/>
              <a:buChar char="-"/>
            </a:pPr>
            <a:r>
              <a:rPr b="1" lang="en" sz="1300">
                <a:solidFill>
                  <a:schemeClr val="dk2"/>
                </a:solidFill>
                <a:latin typeface="Calibri"/>
                <a:ea typeface="Calibri"/>
                <a:cs typeface="Calibri"/>
                <a:sym typeface="Calibri"/>
              </a:rPr>
              <a:t>Flow Timer set to 18.371. He’s really quick, it’s nice.</a:t>
            </a:r>
            <a:endParaRPr b="1"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Kyogre I like is </a:t>
            </a:r>
            <a:r>
              <a:rPr b="1" lang="en" sz="1300">
                <a:solidFill>
                  <a:schemeClr val="dk2"/>
                </a:solidFill>
                <a:latin typeface="Calibri"/>
                <a:ea typeface="Calibri"/>
                <a:cs typeface="Calibri"/>
                <a:sym typeface="Calibri"/>
              </a:rPr>
              <a:t>Frame 4571</a:t>
            </a:r>
            <a:endParaRPr b="1" sz="1300">
              <a:solidFill>
                <a:schemeClr val="dk2"/>
              </a:solidFill>
              <a:latin typeface="Calibri"/>
              <a:ea typeface="Calibri"/>
              <a:cs typeface="Calibri"/>
              <a:sym typeface="Calibri"/>
            </a:endParaRPr>
          </a:p>
          <a:p>
            <a:pPr indent="-311150" lvl="1" marL="9144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Modest </a:t>
            </a:r>
            <a:r>
              <a:rPr lang="en" sz="1300">
                <a:solidFill>
                  <a:schemeClr val="dk2"/>
                </a:solidFill>
                <a:latin typeface="Calibri"/>
                <a:ea typeface="Calibri"/>
                <a:cs typeface="Calibri"/>
                <a:sym typeface="Calibri"/>
              </a:rPr>
              <a:t>Nature</a:t>
            </a:r>
            <a:r>
              <a:rPr lang="en" sz="1300">
                <a:solidFill>
                  <a:schemeClr val="dk2"/>
                </a:solidFill>
                <a:latin typeface="Calibri"/>
                <a:ea typeface="Calibri"/>
                <a:cs typeface="Calibri"/>
                <a:sym typeface="Calibri"/>
              </a:rPr>
              <a:t>, 29 Hp, 21 atk, 15 def, 31 spA, 23 spD, 28 spe</a:t>
            </a:r>
            <a:endParaRPr sz="1300">
              <a:solidFill>
                <a:schemeClr val="dk2"/>
              </a:solidFill>
              <a:latin typeface="Calibri"/>
              <a:ea typeface="Calibri"/>
              <a:cs typeface="Calibri"/>
              <a:sym typeface="Calibri"/>
            </a:endParaRPr>
          </a:p>
          <a:p>
            <a:pPr indent="-311150" lvl="1" marL="914400" rtl="0" algn="l">
              <a:spcBef>
                <a:spcPts val="0"/>
              </a:spcBef>
              <a:spcAft>
                <a:spcPts val="0"/>
              </a:spcAft>
              <a:buClr>
                <a:schemeClr val="dk2"/>
              </a:buClr>
              <a:buSzPts val="1300"/>
              <a:buFont typeface="Calibri"/>
              <a:buChar char="-"/>
            </a:pPr>
            <a:r>
              <a:rPr lang="en" sz="1300" u="sng">
                <a:solidFill>
                  <a:schemeClr val="dk2"/>
                </a:solidFill>
                <a:latin typeface="Calibri"/>
                <a:ea typeface="Calibri"/>
                <a:cs typeface="Calibri"/>
                <a:sym typeface="Calibri"/>
              </a:rPr>
              <a:t>Stats: 240 hp, 143 atk, 141 def, 259 spA, 217 spD, 151 spe</a:t>
            </a:r>
            <a:endParaRPr sz="1300" u="sng">
              <a:solidFill>
                <a:schemeClr val="dk2"/>
              </a:solidFill>
              <a:latin typeface="Calibri"/>
              <a:ea typeface="Calibri"/>
              <a:cs typeface="Calibri"/>
              <a:sym typeface="Calibri"/>
            </a:endParaRPr>
          </a:p>
          <a:p>
            <a:pPr indent="-311150" lvl="2" marL="1371600" rtl="0" algn="l">
              <a:spcBef>
                <a:spcPts val="0"/>
              </a:spcBef>
              <a:spcAft>
                <a:spcPts val="0"/>
              </a:spcAft>
              <a:buClr>
                <a:schemeClr val="dk2"/>
              </a:buClr>
              <a:buSzPts val="1300"/>
              <a:buFont typeface="Calibri"/>
              <a:buChar char="-"/>
            </a:pPr>
            <a:r>
              <a:rPr b="1" lang="en" sz="1300">
                <a:solidFill>
                  <a:schemeClr val="dk2"/>
                </a:solidFill>
                <a:latin typeface="Calibri"/>
                <a:ea typeface="Calibri"/>
                <a:cs typeface="Calibri"/>
                <a:sym typeface="Calibri"/>
              </a:rPr>
              <a:t>Flow Timer set to 71.821. Also decently quick.</a:t>
            </a:r>
            <a:endParaRPr b="1" sz="1300">
              <a:solidFill>
                <a:schemeClr val="dk2"/>
              </a:solidFill>
              <a:latin typeface="Calibri"/>
              <a:ea typeface="Calibri"/>
              <a:cs typeface="Calibri"/>
              <a:sym typeface="Calibri"/>
            </a:endParaRPr>
          </a:p>
        </p:txBody>
      </p:sp>
      <p:sp>
        <p:nvSpPr>
          <p:cNvPr id="2516" name="Google Shape;2516;p164"/>
          <p:cNvSpPr txBox="1"/>
          <p:nvPr/>
        </p:nvSpPr>
        <p:spPr>
          <a:xfrm>
            <a:off x="340250" y="5806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0000"/>
                </a:solidFill>
                <a:latin typeface="Calibri"/>
                <a:ea typeface="Calibri"/>
                <a:cs typeface="Calibri"/>
                <a:sym typeface="Calibri"/>
              </a:rPr>
              <a:t>Refer to slide #6 for manip guidelines!</a:t>
            </a:r>
            <a:endParaRPr b="1" sz="1300">
              <a:solidFill>
                <a:srgbClr val="FF0000"/>
              </a:solidFill>
              <a:latin typeface="Calibri"/>
              <a:ea typeface="Calibri"/>
              <a:cs typeface="Calibri"/>
              <a:sym typeface="Calibri"/>
            </a:endParaRPr>
          </a:p>
        </p:txBody>
      </p:sp>
      <p:sp>
        <p:nvSpPr>
          <p:cNvPr id="2517" name="Google Shape;2517;p164"/>
          <p:cNvSpPr txBox="1"/>
          <p:nvPr/>
        </p:nvSpPr>
        <p:spPr>
          <a:xfrm>
            <a:off x="3175750" y="264650"/>
            <a:ext cx="31758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chemeClr val="dk2"/>
                </a:solidFill>
                <a:latin typeface="Calibri"/>
                <a:ea typeface="Calibri"/>
                <a:cs typeface="Calibri"/>
                <a:sym typeface="Calibri"/>
              </a:rPr>
              <a:t>Remember: For these pokemon you just walk in front of them. You do not press A to talk to them. Save accordingly. Press RIGHT on the 5th beep of flow timer.</a:t>
            </a:r>
            <a:endParaRPr b="1" sz="1200" u="sng">
              <a:solidFill>
                <a:schemeClr val="dk2"/>
              </a:solidFill>
              <a:latin typeface="Calibri"/>
              <a:ea typeface="Calibri"/>
              <a:cs typeface="Calibri"/>
              <a:sym typeface="Calibri"/>
            </a:endParaRPr>
          </a:p>
        </p:txBody>
      </p:sp>
      <p:sp>
        <p:nvSpPr>
          <p:cNvPr id="2518" name="Google Shape;2518;p164"/>
          <p:cNvSpPr txBox="1"/>
          <p:nvPr/>
        </p:nvSpPr>
        <p:spPr>
          <a:xfrm>
            <a:off x="3887575" y="4188725"/>
            <a:ext cx="3905700" cy="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Just like Rayquaza, these pokemon work well for easy Mt. Battle Completion in Colosseum for Ho-oh as well as anything in the post game like getting Shuckle.</a:t>
            </a:r>
            <a:endParaRPr sz="1300">
              <a:solidFill>
                <a:schemeClr val="dk2"/>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165"/>
          <p:cNvSpPr txBox="1"/>
          <p:nvPr>
            <p:ph type="title"/>
          </p:nvPr>
        </p:nvSpPr>
        <p:spPr>
          <a:xfrm>
            <a:off x="125575" y="115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Beldum</a:t>
            </a:r>
            <a:endParaRPr/>
          </a:p>
        </p:txBody>
      </p:sp>
      <p:sp>
        <p:nvSpPr>
          <p:cNvPr id="2524" name="Google Shape;2524;p165"/>
          <p:cNvSpPr txBox="1"/>
          <p:nvPr>
            <p:ph idx="1" type="body"/>
          </p:nvPr>
        </p:nvSpPr>
        <p:spPr>
          <a:xfrm>
            <a:off x="271600" y="740500"/>
            <a:ext cx="39354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This pokemon is used for the Battle Frontier. </a:t>
            </a:r>
            <a:r>
              <a:rPr lang="en"/>
              <a:t>Very</a:t>
            </a:r>
            <a:r>
              <a:rPr lang="en"/>
              <a:t> important to manip this one.</a:t>
            </a:r>
            <a:endParaRPr/>
          </a:p>
          <a:p>
            <a:pPr indent="-311150" lvl="0" marL="457200" rtl="0" algn="l">
              <a:spcBef>
                <a:spcPts val="1200"/>
              </a:spcBef>
              <a:spcAft>
                <a:spcPts val="0"/>
              </a:spcAft>
              <a:buSzPts val="1300"/>
              <a:buChar char="-"/>
            </a:pPr>
            <a:r>
              <a:rPr lang="en"/>
              <a:t>Beldum I use is Frame 14018.</a:t>
            </a:r>
            <a:endParaRPr/>
          </a:p>
          <a:p>
            <a:pPr indent="-298450" lvl="1" marL="914400" rtl="0" algn="l">
              <a:spcBef>
                <a:spcPts val="0"/>
              </a:spcBef>
              <a:spcAft>
                <a:spcPts val="0"/>
              </a:spcAft>
              <a:buSzPts val="1100"/>
              <a:buChar char="-"/>
            </a:pPr>
            <a:r>
              <a:rPr lang="en"/>
              <a:t>IVs: 31 hp, 30 atk, 9 Def, 6 spA, 30 spD, 31 spe</a:t>
            </a:r>
            <a:endParaRPr/>
          </a:p>
          <a:p>
            <a:pPr indent="-298450" lvl="1" marL="914400" rtl="0" algn="l">
              <a:spcBef>
                <a:spcPts val="0"/>
              </a:spcBef>
              <a:spcAft>
                <a:spcPts val="0"/>
              </a:spcAft>
              <a:buSzPts val="1100"/>
              <a:buChar char="-"/>
            </a:pPr>
            <a:r>
              <a:rPr lang="en"/>
              <a:t>Adamant Nature</a:t>
            </a:r>
            <a:endParaRPr/>
          </a:p>
          <a:p>
            <a:pPr indent="-311150" lvl="0" marL="457200" rtl="0" algn="l">
              <a:spcBef>
                <a:spcPts val="0"/>
              </a:spcBef>
              <a:spcAft>
                <a:spcPts val="0"/>
              </a:spcAft>
              <a:buSzPts val="1300"/>
              <a:buChar char="-"/>
            </a:pPr>
            <a:r>
              <a:rPr b="1" lang="en"/>
              <a:t>FlowTimer set to 234636</a:t>
            </a:r>
            <a:endParaRPr b="1"/>
          </a:p>
          <a:p>
            <a:pPr indent="0" lvl="0" marL="0" rtl="0" algn="l">
              <a:spcBef>
                <a:spcPts val="1200"/>
              </a:spcBef>
              <a:spcAft>
                <a:spcPts val="1200"/>
              </a:spcAft>
              <a:buNone/>
            </a:pPr>
            <a:r>
              <a:rPr b="1" lang="en"/>
              <a:t>Go to Steven’s house in Mossdeep and on the table will be a pokeball, Save at it, press A on it and get to the Yes/No option. Press A on Yes on the last beep of your timer.</a:t>
            </a:r>
            <a:endParaRPr b="1"/>
          </a:p>
        </p:txBody>
      </p:sp>
      <p:sp>
        <p:nvSpPr>
          <p:cNvPr id="2525" name="Google Shape;2525;p165"/>
          <p:cNvSpPr txBox="1"/>
          <p:nvPr/>
        </p:nvSpPr>
        <p:spPr>
          <a:xfrm>
            <a:off x="1752150" y="246400"/>
            <a:ext cx="40428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latin typeface="Calibri"/>
                <a:ea typeface="Calibri"/>
                <a:cs typeface="Calibri"/>
                <a:sym typeface="Calibri"/>
              </a:rPr>
              <a:t>Refer to slide #6 for manip guidelines!</a:t>
            </a:r>
            <a:endParaRPr b="1" sz="1300">
              <a:solidFill>
                <a:srgbClr val="FF0000"/>
              </a:solidFill>
              <a:latin typeface="Calibri"/>
              <a:ea typeface="Calibri"/>
              <a:cs typeface="Calibri"/>
              <a:sym typeface="Calibri"/>
            </a:endParaRPr>
          </a:p>
        </p:txBody>
      </p:sp>
      <p:pic>
        <p:nvPicPr>
          <p:cNvPr id="2526" name="Google Shape;2526;p165"/>
          <p:cNvPicPr preferRelativeResize="0"/>
          <p:nvPr/>
        </p:nvPicPr>
        <p:blipFill>
          <a:blip r:embed="rId3">
            <a:alphaModFix/>
          </a:blip>
          <a:stretch>
            <a:fillRect/>
          </a:stretch>
        </p:blipFill>
        <p:spPr>
          <a:xfrm>
            <a:off x="4486975" y="1845375"/>
            <a:ext cx="4141201" cy="2519375"/>
          </a:xfrm>
          <a:prstGeom prst="rect">
            <a:avLst/>
          </a:prstGeom>
          <a:noFill/>
          <a:ln>
            <a:noFill/>
          </a:ln>
        </p:spPr>
      </p:pic>
      <p:sp>
        <p:nvSpPr>
          <p:cNvPr id="2527" name="Google Shape;2527;p165"/>
          <p:cNvSpPr/>
          <p:nvPr/>
        </p:nvSpPr>
        <p:spPr>
          <a:xfrm>
            <a:off x="5501125" y="2840075"/>
            <a:ext cx="436800" cy="171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28" name="Google Shape;2528;p165"/>
          <p:cNvSpPr/>
          <p:nvPr/>
        </p:nvSpPr>
        <p:spPr>
          <a:xfrm>
            <a:off x="5471725" y="2610250"/>
            <a:ext cx="495600" cy="152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29" name="Google Shape;2529;p165"/>
          <p:cNvSpPr/>
          <p:nvPr/>
        </p:nvSpPr>
        <p:spPr>
          <a:xfrm>
            <a:off x="4572000" y="3270300"/>
            <a:ext cx="888300" cy="171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30" name="Google Shape;2530;p165"/>
          <p:cNvPicPr preferRelativeResize="0"/>
          <p:nvPr/>
        </p:nvPicPr>
        <p:blipFill>
          <a:blip r:embed="rId4">
            <a:alphaModFix/>
          </a:blip>
          <a:stretch>
            <a:fillRect/>
          </a:stretch>
        </p:blipFill>
        <p:spPr>
          <a:xfrm>
            <a:off x="1010200" y="3011975"/>
            <a:ext cx="2647749" cy="16502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166"/>
          <p:cNvSpPr txBox="1"/>
          <p:nvPr>
            <p:ph type="title"/>
          </p:nvPr>
        </p:nvSpPr>
        <p:spPr>
          <a:xfrm>
            <a:off x="116475" y="124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Fossil Maniac House</a:t>
            </a:r>
            <a:endParaRPr/>
          </a:p>
        </p:txBody>
      </p:sp>
      <p:sp>
        <p:nvSpPr>
          <p:cNvPr id="2536" name="Google Shape;2536;p166"/>
          <p:cNvSpPr txBox="1"/>
          <p:nvPr>
            <p:ph idx="1" type="body"/>
          </p:nvPr>
        </p:nvSpPr>
        <p:spPr>
          <a:xfrm>
            <a:off x="764400" y="977750"/>
            <a:ext cx="7505700" cy="24480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Now that the champion has been defeated, the cave that the Fossil Maniac was digging will be finished.</a:t>
            </a:r>
            <a:endParaRPr/>
          </a:p>
          <a:p>
            <a:pPr indent="-304958" lvl="0" marL="457200" rtl="0" algn="l">
              <a:spcBef>
                <a:spcPts val="0"/>
              </a:spcBef>
              <a:spcAft>
                <a:spcPts val="0"/>
              </a:spcAft>
              <a:buSzPct val="100000"/>
              <a:buChar char="-"/>
            </a:pPr>
            <a:r>
              <a:rPr lang="en"/>
              <a:t>Go to his house just West of Fallarbor and enter the new cave inside. </a:t>
            </a:r>
            <a:r>
              <a:rPr b="1" lang="en"/>
              <a:t>ALL the way east inside, is the other </a:t>
            </a:r>
            <a:r>
              <a:rPr b="1" lang="en" u="sng"/>
              <a:t>Fossil you did not pick up from Mirage Tower.</a:t>
            </a:r>
            <a:endParaRPr b="1" u="sng"/>
          </a:p>
          <a:p>
            <a:pPr indent="-304958" lvl="0" marL="457200" rtl="0" algn="l">
              <a:spcBef>
                <a:spcPts val="0"/>
              </a:spcBef>
              <a:spcAft>
                <a:spcPts val="0"/>
              </a:spcAft>
              <a:buSzPct val="100000"/>
              <a:buChar char="-"/>
            </a:pPr>
            <a:r>
              <a:rPr b="1" lang="en"/>
              <a:t>You can also find wild Ditto here</a:t>
            </a:r>
            <a:r>
              <a:rPr lang="en"/>
              <a:t>. I highly </a:t>
            </a:r>
            <a:r>
              <a:rPr lang="en"/>
              <a:t>recommend</a:t>
            </a:r>
            <a:r>
              <a:rPr lang="en"/>
              <a:t> catching one so you can breed easily and get any baby pokemon that you need the for the pokedex.</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Nothing else to really say here. Next. Let’s start doing the awesome stuff with Stable ACE. It’s very easy to do. Just Watch/Read </a:t>
            </a:r>
            <a:r>
              <a:rPr lang="en"/>
              <a:t>carefully and take your time with the steps.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167"/>
          <p:cNvSpPr txBox="1"/>
          <p:nvPr>
            <p:ph type="title"/>
          </p:nvPr>
        </p:nvSpPr>
        <p:spPr>
          <a:xfrm>
            <a:off x="240025" y="2173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Stable ACE (Arbitrary Code Execution)</a:t>
            </a:r>
            <a:endParaRPr/>
          </a:p>
        </p:txBody>
      </p:sp>
      <p:sp>
        <p:nvSpPr>
          <p:cNvPr id="2542" name="Google Shape;2542;p167"/>
          <p:cNvSpPr txBox="1"/>
          <p:nvPr>
            <p:ph idx="1" type="body"/>
          </p:nvPr>
        </p:nvSpPr>
        <p:spPr>
          <a:xfrm>
            <a:off x="1020375" y="1018950"/>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This video explains thing better than I can about how to do this. It’s actually really easy. But just in case the video doesn’t work or goes away somehow, I will have text slides next on how to do this. This link should be starting at exactly 18:07 is when the glitch starts and everything is </a:t>
            </a:r>
            <a:r>
              <a:rPr lang="en"/>
              <a:t>relevant. </a:t>
            </a:r>
            <a:r>
              <a:rPr b="1" lang="en"/>
              <a:t>Watch the entire video from this point.</a:t>
            </a:r>
            <a:endParaRPr b="1"/>
          </a:p>
          <a:p>
            <a:pPr indent="0" lvl="0" marL="0" rtl="0" algn="l">
              <a:spcBef>
                <a:spcPts val="1200"/>
              </a:spcBef>
              <a:spcAft>
                <a:spcPts val="0"/>
              </a:spcAft>
              <a:buNone/>
            </a:pPr>
            <a:r>
              <a:rPr b="1" lang="en" u="sng"/>
              <a:t>You will need any ralts, any Shuppet/Banette, and any volbeat.</a:t>
            </a:r>
            <a:r>
              <a:rPr lang="en"/>
              <a:t> You can get a volbeat in emerald somewhat easily (50%) by breeding illumise with a ditto. Otherwise Volbeat is a 1% encounter in Emerald. Or trade one from another game. </a:t>
            </a:r>
            <a:endParaRPr/>
          </a:p>
          <a:p>
            <a:pPr indent="0" lvl="0" marL="0" rtl="0" algn="l">
              <a:spcBef>
                <a:spcPts val="1200"/>
              </a:spcBef>
              <a:spcAft>
                <a:spcPts val="0"/>
              </a:spcAft>
              <a:buNone/>
            </a:pPr>
            <a:r>
              <a:rPr lang="en" u="sng">
                <a:solidFill>
                  <a:schemeClr val="hlink"/>
                </a:solidFill>
                <a:hlinkClick r:id="rId3"/>
              </a:rPr>
              <a:t>https://youtu.be/ZMr6W43V6b8?si=oA-j1BrS5zH3kL-I&amp;t=1087</a:t>
            </a:r>
            <a:endParaRPr/>
          </a:p>
          <a:p>
            <a:pPr indent="0" lvl="0" marL="0" rtl="0" algn="l">
              <a:spcBef>
                <a:spcPts val="1200"/>
              </a:spcBef>
              <a:spcAft>
                <a:spcPts val="120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16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48" name="Google Shape;2548;p168"/>
          <p:cNvSpPr txBox="1"/>
          <p:nvPr>
            <p:ph idx="1" type="body"/>
          </p:nvPr>
        </p:nvSpPr>
        <p:spPr>
          <a:xfrm>
            <a:off x="764775" y="1990725"/>
            <a:ext cx="15645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Once you get DOTS and Pluses, make PLENTY of copies of these pokemon using the duplication glitch from earlier. We still need them later.</a:t>
            </a:r>
            <a:endParaRPr b="1" u="sng"/>
          </a:p>
        </p:txBody>
      </p:sp>
      <p:pic>
        <p:nvPicPr>
          <p:cNvPr id="2549" name="Google Shape;2549;p168" title="IMG_1343.PNG"/>
          <p:cNvPicPr preferRelativeResize="0"/>
          <p:nvPr/>
        </p:nvPicPr>
        <p:blipFill>
          <a:blip r:embed="rId3">
            <a:alphaModFix/>
          </a:blip>
          <a:stretch>
            <a:fillRect/>
          </a:stretch>
        </p:blipFill>
        <p:spPr>
          <a:xfrm>
            <a:off x="2596300" y="263975"/>
            <a:ext cx="3793801" cy="45654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16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55" name="Google Shape;2555;p169"/>
          <p:cNvSpPr txBox="1"/>
          <p:nvPr>
            <p:ph idx="1" type="body"/>
          </p:nvPr>
        </p:nvSpPr>
        <p:spPr>
          <a:xfrm>
            <a:off x="863325" y="3659425"/>
            <a:ext cx="19392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You can also KO Poochyena to gain 1 Attack EV on route 101/103/102</a:t>
            </a:r>
            <a:endParaRPr b="1" u="sng"/>
          </a:p>
        </p:txBody>
      </p:sp>
      <p:pic>
        <p:nvPicPr>
          <p:cNvPr id="2556" name="Google Shape;2556;p169" title="IMG_1344.PNG"/>
          <p:cNvPicPr preferRelativeResize="0"/>
          <p:nvPr/>
        </p:nvPicPr>
        <p:blipFill>
          <a:blip r:embed="rId3">
            <a:alphaModFix/>
          </a:blip>
          <a:stretch>
            <a:fillRect/>
          </a:stretch>
        </p:blipFill>
        <p:spPr>
          <a:xfrm>
            <a:off x="2974200" y="377925"/>
            <a:ext cx="3239449" cy="4532725"/>
          </a:xfrm>
          <a:prstGeom prst="rect">
            <a:avLst/>
          </a:prstGeom>
          <a:noFill/>
          <a:ln>
            <a:noFill/>
          </a:ln>
        </p:spPr>
      </p:pic>
      <p:cxnSp>
        <p:nvCxnSpPr>
          <p:cNvPr id="2557" name="Google Shape;2557;p169"/>
          <p:cNvCxnSpPr/>
          <p:nvPr/>
        </p:nvCxnSpPr>
        <p:spPr>
          <a:xfrm>
            <a:off x="2296900" y="4314050"/>
            <a:ext cx="834300" cy="358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17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63" name="Google Shape;2563;p170"/>
          <p:cNvSpPr txBox="1"/>
          <p:nvPr>
            <p:ph idx="1" type="body"/>
          </p:nvPr>
        </p:nvSpPr>
        <p:spPr>
          <a:xfrm>
            <a:off x="760250" y="2000525"/>
            <a:ext cx="24888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It DOES NOT matter if DOTS </a:t>
            </a:r>
            <a:r>
              <a:rPr b="1" lang="en" u="sng"/>
              <a:t>evolves</a:t>
            </a:r>
            <a:r>
              <a:rPr b="1" lang="en" u="sng"/>
              <a:t>.</a:t>
            </a:r>
            <a:endParaRPr b="1" u="sng"/>
          </a:p>
        </p:txBody>
      </p:sp>
      <p:pic>
        <p:nvPicPr>
          <p:cNvPr id="2564" name="Google Shape;2564;p170" title="IMG_1345.PNG"/>
          <p:cNvPicPr preferRelativeResize="0"/>
          <p:nvPr/>
        </p:nvPicPr>
        <p:blipFill>
          <a:blip r:embed="rId3">
            <a:alphaModFix/>
          </a:blip>
          <a:stretch>
            <a:fillRect/>
          </a:stretch>
        </p:blipFill>
        <p:spPr>
          <a:xfrm>
            <a:off x="3118075" y="279750"/>
            <a:ext cx="3090049" cy="4584000"/>
          </a:xfrm>
          <a:prstGeom prst="rect">
            <a:avLst/>
          </a:prstGeom>
          <a:noFill/>
          <a:ln>
            <a:noFill/>
          </a:ln>
        </p:spPr>
      </p:pic>
      <p:cxnSp>
        <p:nvCxnSpPr>
          <p:cNvPr id="2565" name="Google Shape;2565;p170"/>
          <p:cNvCxnSpPr/>
          <p:nvPr/>
        </p:nvCxnSpPr>
        <p:spPr>
          <a:xfrm flipH="1" rot="10800000">
            <a:off x="1791400" y="417100"/>
            <a:ext cx="1339800" cy="1688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17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71" name="Google Shape;2571;p17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72" name="Google Shape;2572;p171" title="IMG_1346.PNG"/>
          <p:cNvPicPr preferRelativeResize="0"/>
          <p:nvPr/>
        </p:nvPicPr>
        <p:blipFill>
          <a:blip r:embed="rId3">
            <a:alphaModFix/>
          </a:blip>
          <a:stretch>
            <a:fillRect/>
          </a:stretch>
        </p:blipFill>
        <p:spPr>
          <a:xfrm>
            <a:off x="2650700" y="250025"/>
            <a:ext cx="3724700" cy="4618625"/>
          </a:xfrm>
          <a:prstGeom prst="rect">
            <a:avLst/>
          </a:prstGeom>
          <a:noFill/>
          <a:ln>
            <a:noFill/>
          </a:ln>
        </p:spPr>
      </p:pic>
      <p:sp>
        <p:nvSpPr>
          <p:cNvPr id="2573" name="Google Shape;2573;p171"/>
          <p:cNvSpPr txBox="1"/>
          <p:nvPr/>
        </p:nvSpPr>
        <p:spPr>
          <a:xfrm>
            <a:off x="480975" y="2370525"/>
            <a:ext cx="1865100" cy="16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latin typeface="Calibri"/>
                <a:ea typeface="Calibri"/>
                <a:cs typeface="Calibri"/>
                <a:sym typeface="Calibri"/>
              </a:rPr>
              <a:t>Shuppet needs at least 10 HP EVs. Give it an HP up first. Then if it’s an even number, keep giving it HP ups until it’s an odd number</a:t>
            </a:r>
            <a:endParaRPr b="1" sz="1300" u="sng">
              <a:solidFill>
                <a:schemeClr val="dk2"/>
              </a:solidFill>
              <a:latin typeface="Calibri"/>
              <a:ea typeface="Calibri"/>
              <a:cs typeface="Calibri"/>
              <a:sym typeface="Calibri"/>
            </a:endParaRPr>
          </a:p>
        </p:txBody>
      </p:sp>
      <p:cxnSp>
        <p:nvCxnSpPr>
          <p:cNvPr id="2574" name="Google Shape;2574;p171"/>
          <p:cNvCxnSpPr/>
          <p:nvPr/>
        </p:nvCxnSpPr>
        <p:spPr>
          <a:xfrm flipH="1" rot="10800000">
            <a:off x="2100600" y="647975"/>
            <a:ext cx="623400" cy="1874700"/>
          </a:xfrm>
          <a:prstGeom prst="straightConnector1">
            <a:avLst/>
          </a:prstGeom>
          <a:noFill/>
          <a:ln cap="flat" cmpd="sng" w="9525">
            <a:solidFill>
              <a:schemeClr val="dk2"/>
            </a:solidFill>
            <a:prstDash val="solid"/>
            <a:round/>
            <a:headEnd len="med" w="med" type="none"/>
            <a:tailEnd len="med" w="med" type="none"/>
          </a:ln>
        </p:spPr>
      </p:cxnSp>
      <p:cxnSp>
        <p:nvCxnSpPr>
          <p:cNvPr id="2575" name="Google Shape;2575;p171"/>
          <p:cNvCxnSpPr/>
          <p:nvPr/>
        </p:nvCxnSpPr>
        <p:spPr>
          <a:xfrm>
            <a:off x="2831875" y="2002425"/>
            <a:ext cx="1948500" cy="14700"/>
          </a:xfrm>
          <a:prstGeom prst="straightConnector1">
            <a:avLst/>
          </a:prstGeom>
          <a:noFill/>
          <a:ln cap="flat" cmpd="sng" w="9525">
            <a:solidFill>
              <a:schemeClr val="dk2"/>
            </a:solidFill>
            <a:prstDash val="solid"/>
            <a:round/>
            <a:headEnd len="med" w="med" type="none"/>
            <a:tailEnd len="med" w="med" type="none"/>
          </a:ln>
        </p:spPr>
      </p:cxnSp>
      <p:cxnSp>
        <p:nvCxnSpPr>
          <p:cNvPr id="2576" name="Google Shape;2576;p171"/>
          <p:cNvCxnSpPr/>
          <p:nvPr/>
        </p:nvCxnSpPr>
        <p:spPr>
          <a:xfrm flipH="1" rot="10800000">
            <a:off x="2797525" y="2027075"/>
            <a:ext cx="1977900" cy="4800"/>
          </a:xfrm>
          <a:prstGeom prst="straightConnector1">
            <a:avLst/>
          </a:prstGeom>
          <a:noFill/>
          <a:ln cap="flat" cmpd="sng" w="9525">
            <a:solidFill>
              <a:schemeClr val="dk2"/>
            </a:solidFill>
            <a:prstDash val="solid"/>
            <a:round/>
            <a:headEnd len="med" w="med" type="none"/>
            <a:tailEnd len="med" w="med" type="none"/>
          </a:ln>
        </p:spPr>
      </p:cxnSp>
      <p:cxnSp>
        <p:nvCxnSpPr>
          <p:cNvPr id="2577" name="Google Shape;2577;p171"/>
          <p:cNvCxnSpPr/>
          <p:nvPr/>
        </p:nvCxnSpPr>
        <p:spPr>
          <a:xfrm flipH="1" rot="10800000">
            <a:off x="2807325" y="2007450"/>
            <a:ext cx="1919100" cy="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384175" y="323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101</a:t>
            </a:r>
            <a:endParaRPr/>
          </a:p>
        </p:txBody>
      </p:sp>
      <p:sp>
        <p:nvSpPr>
          <p:cNvPr id="229" name="Google Shape;229;p28"/>
          <p:cNvSpPr txBox="1"/>
          <p:nvPr>
            <p:ph idx="1" type="body"/>
          </p:nvPr>
        </p:nvSpPr>
        <p:spPr>
          <a:xfrm>
            <a:off x="643750" y="1089325"/>
            <a:ext cx="3993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No notable NPCs or items</a:t>
            </a:r>
            <a:endParaRPr sz="1600"/>
          </a:p>
        </p:txBody>
      </p:sp>
      <p:pic>
        <p:nvPicPr>
          <p:cNvPr id="230" name="Google Shape;230;p28"/>
          <p:cNvPicPr preferRelativeResize="0"/>
          <p:nvPr/>
        </p:nvPicPr>
        <p:blipFill>
          <a:blip r:embed="rId3">
            <a:alphaModFix/>
          </a:blip>
          <a:stretch>
            <a:fillRect/>
          </a:stretch>
        </p:blipFill>
        <p:spPr>
          <a:xfrm>
            <a:off x="687250" y="1537625"/>
            <a:ext cx="3361050" cy="3113625"/>
          </a:xfrm>
          <a:prstGeom prst="rect">
            <a:avLst/>
          </a:prstGeom>
          <a:noFill/>
          <a:ln>
            <a:noFill/>
          </a:ln>
        </p:spPr>
      </p:pic>
      <p:pic>
        <p:nvPicPr>
          <p:cNvPr id="231" name="Google Shape;231;p28"/>
          <p:cNvPicPr preferRelativeResize="0"/>
          <p:nvPr/>
        </p:nvPicPr>
        <p:blipFill>
          <a:blip r:embed="rId4">
            <a:alphaModFix/>
          </a:blip>
          <a:stretch>
            <a:fillRect/>
          </a:stretch>
        </p:blipFill>
        <p:spPr>
          <a:xfrm>
            <a:off x="4756750" y="873375"/>
            <a:ext cx="3038500" cy="30385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17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83" name="Google Shape;2583;p172"/>
          <p:cNvSpPr txBox="1"/>
          <p:nvPr>
            <p:ph idx="1" type="body"/>
          </p:nvPr>
        </p:nvSpPr>
        <p:spPr>
          <a:xfrm>
            <a:off x="514850" y="3428750"/>
            <a:ext cx="20226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If they are all bad eggs, you have to reset and try again.</a:t>
            </a:r>
            <a:endParaRPr b="1" u="sng"/>
          </a:p>
        </p:txBody>
      </p:sp>
      <p:pic>
        <p:nvPicPr>
          <p:cNvPr id="2584" name="Google Shape;2584;p172" title="IMG_1347.PNG"/>
          <p:cNvPicPr preferRelativeResize="0"/>
          <p:nvPr/>
        </p:nvPicPr>
        <p:blipFill>
          <a:blip r:embed="rId3">
            <a:alphaModFix/>
          </a:blip>
          <a:stretch>
            <a:fillRect/>
          </a:stretch>
        </p:blipFill>
        <p:spPr>
          <a:xfrm>
            <a:off x="3106499" y="238037"/>
            <a:ext cx="3033826" cy="4667424"/>
          </a:xfrm>
          <a:prstGeom prst="rect">
            <a:avLst/>
          </a:prstGeom>
          <a:noFill/>
          <a:ln>
            <a:noFill/>
          </a:ln>
        </p:spPr>
      </p:pic>
      <p:cxnSp>
        <p:nvCxnSpPr>
          <p:cNvPr id="2585" name="Google Shape;2585;p172"/>
          <p:cNvCxnSpPr/>
          <p:nvPr/>
        </p:nvCxnSpPr>
        <p:spPr>
          <a:xfrm flipH="1" rot="10800000">
            <a:off x="2321450" y="3690800"/>
            <a:ext cx="819600" cy="29400"/>
          </a:xfrm>
          <a:prstGeom prst="straightConnector1">
            <a:avLst/>
          </a:prstGeom>
          <a:noFill/>
          <a:ln cap="flat" cmpd="sng" w="9525">
            <a:solidFill>
              <a:schemeClr val="dk2"/>
            </a:solidFill>
            <a:prstDash val="solid"/>
            <a:round/>
            <a:headEnd len="med" w="med" type="none"/>
            <a:tailEnd len="med" w="med" type="none"/>
          </a:ln>
        </p:spPr>
      </p:cxnSp>
      <p:sp>
        <p:nvSpPr>
          <p:cNvPr id="2586" name="Google Shape;2586;p172"/>
          <p:cNvSpPr txBox="1"/>
          <p:nvPr/>
        </p:nvSpPr>
        <p:spPr>
          <a:xfrm>
            <a:off x="480975" y="1958250"/>
            <a:ext cx="2287200" cy="6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The “beeps” are just scrolling sounds. You also may have to press UP once before it allows you to </a:t>
            </a:r>
            <a:r>
              <a:rPr b="1" lang="en" sz="1300">
                <a:solidFill>
                  <a:schemeClr val="dk2"/>
                </a:solidFill>
                <a:latin typeface="Calibri"/>
                <a:ea typeface="Calibri"/>
                <a:cs typeface="Calibri"/>
                <a:sym typeface="Calibri"/>
              </a:rPr>
              <a:t>hold</a:t>
            </a:r>
            <a:r>
              <a:rPr lang="en" sz="1300">
                <a:solidFill>
                  <a:schemeClr val="dk2"/>
                </a:solidFill>
                <a:latin typeface="Calibri"/>
                <a:ea typeface="Calibri"/>
                <a:cs typeface="Calibri"/>
                <a:sym typeface="Calibri"/>
              </a:rPr>
              <a:t> UP and scroll.</a:t>
            </a:r>
            <a:endParaRPr sz="1300">
              <a:solidFill>
                <a:schemeClr val="dk2"/>
              </a:solidFill>
              <a:latin typeface="Calibri"/>
              <a:ea typeface="Calibri"/>
              <a:cs typeface="Calibri"/>
              <a:sym typeface="Calibri"/>
            </a:endParaRPr>
          </a:p>
        </p:txBody>
      </p:sp>
      <p:cxnSp>
        <p:nvCxnSpPr>
          <p:cNvPr id="2587" name="Google Shape;2587;p172"/>
          <p:cNvCxnSpPr/>
          <p:nvPr/>
        </p:nvCxnSpPr>
        <p:spPr>
          <a:xfrm flipH="1" rot="10800000">
            <a:off x="2615925" y="2375300"/>
            <a:ext cx="480900" cy="49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17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Stable ACE continued</a:t>
            </a:r>
            <a:endParaRPr/>
          </a:p>
        </p:txBody>
      </p:sp>
      <p:sp>
        <p:nvSpPr>
          <p:cNvPr id="2593" name="Google Shape;2593;p17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Once you have the proper egg, store it in your pc safely somewhere. (Box 1-9) Do not hatch it.</a:t>
            </a:r>
            <a:endParaRPr b="1"/>
          </a:p>
          <a:p>
            <a:pPr indent="-311150" lvl="0" marL="457200" rtl="0" algn="l">
              <a:spcBef>
                <a:spcPts val="0"/>
              </a:spcBef>
              <a:spcAft>
                <a:spcPts val="0"/>
              </a:spcAft>
              <a:buSzPts val="1300"/>
              <a:buChar char="-"/>
            </a:pPr>
            <a:r>
              <a:rPr lang="en"/>
              <a:t>We first need this egg to tell the game to generate Stable ACE in our PC. To do that we are going to rename our pc box names to codes that will activate upon hatching this egg. This code will generate a “pokemon” (0x410e) inside our pc automatically after the egg hatches.</a:t>
            </a:r>
            <a:endParaRPr i="1"/>
          </a:p>
          <a:p>
            <a:pPr indent="0" lvl="0" marL="0" rtl="0" algn="l">
              <a:spcBef>
                <a:spcPts val="1200"/>
              </a:spcBef>
              <a:spcAft>
                <a:spcPts val="0"/>
              </a:spcAft>
              <a:buNone/>
            </a:pPr>
            <a:r>
              <a:rPr lang="en"/>
              <a:t>Make sure your box 1 wallpaper something unique and that you can recognize so you don’t lose track of where box 1 is.</a:t>
            </a:r>
            <a:endParaRPr/>
          </a:p>
          <a:p>
            <a:pPr indent="0" lvl="0" marL="0" rtl="0" algn="l">
              <a:spcBef>
                <a:spcPts val="1200"/>
              </a:spcBef>
              <a:spcAft>
                <a:spcPts val="0"/>
              </a:spcAft>
              <a:buNone/>
            </a:pPr>
            <a:r>
              <a:rPr b="1" lang="en" u="sng"/>
              <a:t>Make sure boxes 10-14 have no pokemon in them.</a:t>
            </a:r>
            <a:r>
              <a:rPr lang="en"/>
              <a:t> </a:t>
            </a:r>
            <a:endParaRPr/>
          </a:p>
          <a:p>
            <a:pPr indent="0" lvl="0" marL="0" rtl="0" algn="l">
              <a:spcBef>
                <a:spcPts val="1200"/>
              </a:spcBef>
              <a:spcAft>
                <a:spcPts val="12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74"/>
          <p:cNvSpPr txBox="1"/>
          <p:nvPr>
            <p:ph type="title"/>
          </p:nvPr>
        </p:nvSpPr>
        <p:spPr>
          <a:xfrm>
            <a:off x="240025" y="241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Stable ACE Cont.</a:t>
            </a:r>
            <a:endParaRPr/>
          </a:p>
        </p:txBody>
      </p:sp>
      <p:sp>
        <p:nvSpPr>
          <p:cNvPr id="2599" name="Google Shape;2599;p174"/>
          <p:cNvSpPr txBox="1"/>
          <p:nvPr>
            <p:ph idx="1" type="body"/>
          </p:nvPr>
        </p:nvSpPr>
        <p:spPr>
          <a:xfrm>
            <a:off x="480525" y="98950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Now Re-Name your boxes EXACTLY like this. Everything matters including spaces,upper/lower case.</a:t>
            </a:r>
            <a:endParaRPr/>
          </a:p>
          <a:p>
            <a:pPr indent="0" lvl="0" marL="0" rtl="0" algn="l">
              <a:spcBef>
                <a:spcPts val="1200"/>
              </a:spcBef>
              <a:spcAft>
                <a:spcPts val="1200"/>
              </a:spcAft>
              <a:buNone/>
            </a:pPr>
            <a:r>
              <a:t/>
            </a:r>
            <a:endParaRPr/>
          </a:p>
        </p:txBody>
      </p:sp>
      <p:pic>
        <p:nvPicPr>
          <p:cNvPr id="2600" name="Google Shape;2600;p174" title="IMG_1350.PNG"/>
          <p:cNvPicPr preferRelativeResize="0"/>
          <p:nvPr/>
        </p:nvPicPr>
        <p:blipFill>
          <a:blip r:embed="rId3">
            <a:alphaModFix/>
          </a:blip>
          <a:stretch>
            <a:fillRect/>
          </a:stretch>
        </p:blipFill>
        <p:spPr>
          <a:xfrm>
            <a:off x="1832650" y="1477275"/>
            <a:ext cx="5625700" cy="30658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175"/>
          <p:cNvSpPr txBox="1"/>
          <p:nvPr>
            <p:ph type="title"/>
          </p:nvPr>
        </p:nvSpPr>
        <p:spPr>
          <a:xfrm>
            <a:off x="490325" y="3351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Stable ACE Cont.</a:t>
            </a:r>
            <a:endParaRPr/>
          </a:p>
        </p:txBody>
      </p:sp>
      <p:sp>
        <p:nvSpPr>
          <p:cNvPr id="2606" name="Google Shape;2606;p175"/>
          <p:cNvSpPr txBox="1"/>
          <p:nvPr>
            <p:ph idx="1" type="body"/>
          </p:nvPr>
        </p:nvSpPr>
        <p:spPr>
          <a:xfrm>
            <a:off x="627725" y="1043475"/>
            <a:ext cx="44226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112"/>
              <a:t>Once you are sure of the setup, (no pokemon in box 10-14, code is correct) take out your egg and hatch it. It should be a bunch of question marks and be pretty glitchy and red. </a:t>
            </a:r>
            <a:endParaRPr sz="1112"/>
          </a:p>
          <a:p>
            <a:pPr indent="0" lvl="0" marL="0" rtl="0" algn="l">
              <a:lnSpc>
                <a:spcPct val="95000"/>
              </a:lnSpc>
              <a:spcBef>
                <a:spcPts val="1200"/>
              </a:spcBef>
              <a:spcAft>
                <a:spcPts val="0"/>
              </a:spcAft>
              <a:buSzPts val="688"/>
              <a:buNone/>
            </a:pPr>
            <a:r>
              <a:rPr b="1" lang="en" sz="1112" u="sng"/>
              <a:t>Press NO to nickname or else it will crash the game.</a:t>
            </a:r>
            <a:endParaRPr b="1" sz="1112" u="sng"/>
          </a:p>
          <a:p>
            <a:pPr indent="0" lvl="0" marL="0" rtl="0" algn="l">
              <a:lnSpc>
                <a:spcPct val="95000"/>
              </a:lnSpc>
              <a:spcBef>
                <a:spcPts val="1200"/>
              </a:spcBef>
              <a:spcAft>
                <a:spcPts val="0"/>
              </a:spcAft>
              <a:buSzPts val="688"/>
              <a:buNone/>
            </a:pPr>
            <a:r>
              <a:rPr b="1" lang="en" sz="1112" u="sng"/>
              <a:t>Switch this “???????” pokemon to slot 1 in your pokemon list.</a:t>
            </a:r>
            <a:endParaRPr b="1" sz="1112" u="sng"/>
          </a:p>
          <a:p>
            <a:pPr indent="0" lvl="0" marL="0" rtl="0" algn="l">
              <a:lnSpc>
                <a:spcPct val="95000"/>
              </a:lnSpc>
              <a:spcBef>
                <a:spcPts val="1200"/>
              </a:spcBef>
              <a:spcAft>
                <a:spcPts val="0"/>
              </a:spcAft>
              <a:buSzPts val="688"/>
              <a:buNone/>
            </a:pPr>
            <a:r>
              <a:rPr lang="en" sz="1112"/>
              <a:t>Go to PC -&gt; </a:t>
            </a:r>
            <a:r>
              <a:rPr lang="en" sz="1112"/>
              <a:t>Lanette's</a:t>
            </a:r>
            <a:r>
              <a:rPr lang="en" sz="1112"/>
              <a:t> PC -&gt; Deposit -&gt; Release this ?????? pokemon.</a:t>
            </a:r>
            <a:endParaRPr sz="1112"/>
          </a:p>
          <a:p>
            <a:pPr indent="0" lvl="0" marL="0" rtl="0" algn="l">
              <a:lnSpc>
                <a:spcPct val="95000"/>
              </a:lnSpc>
              <a:spcBef>
                <a:spcPts val="1200"/>
              </a:spcBef>
              <a:spcAft>
                <a:spcPts val="0"/>
              </a:spcAft>
              <a:buSzPts val="688"/>
              <a:buNone/>
            </a:pPr>
            <a:r>
              <a:rPr lang="en" sz="1112"/>
              <a:t>Now check box 10 and there should be this “pokemon” there. If not, reset and try again and double check your codes.</a:t>
            </a:r>
            <a:endParaRPr sz="1112"/>
          </a:p>
          <a:p>
            <a:pPr indent="0" lvl="0" marL="0" rtl="0" algn="l">
              <a:lnSpc>
                <a:spcPct val="95000"/>
              </a:lnSpc>
              <a:spcBef>
                <a:spcPts val="1200"/>
              </a:spcBef>
              <a:spcAft>
                <a:spcPts val="0"/>
              </a:spcAft>
              <a:buSzPts val="688"/>
              <a:buNone/>
            </a:pPr>
            <a:r>
              <a:t/>
            </a:r>
            <a:endParaRPr sz="1112"/>
          </a:p>
          <a:p>
            <a:pPr indent="0" lvl="0" marL="0" rtl="0" algn="l">
              <a:lnSpc>
                <a:spcPct val="95000"/>
              </a:lnSpc>
              <a:spcBef>
                <a:spcPts val="1200"/>
              </a:spcBef>
              <a:spcAft>
                <a:spcPts val="0"/>
              </a:spcAft>
              <a:buSzPts val="688"/>
              <a:buNone/>
            </a:pPr>
            <a:r>
              <a:rPr lang="en" sz="1112"/>
              <a:t>This is Stable ACE. Stable just means it hardly ever crashes the game.</a:t>
            </a:r>
            <a:endParaRPr sz="1112"/>
          </a:p>
          <a:p>
            <a:pPr indent="0" lvl="0" marL="0" rtl="0" algn="l">
              <a:lnSpc>
                <a:spcPct val="95000"/>
              </a:lnSpc>
              <a:spcBef>
                <a:spcPts val="1200"/>
              </a:spcBef>
              <a:spcAft>
                <a:spcPts val="1200"/>
              </a:spcAft>
              <a:buSzPts val="688"/>
              <a:buNone/>
            </a:pPr>
            <a:r>
              <a:rPr lang="en" sz="1112"/>
              <a:t>This “pokemon” </a:t>
            </a:r>
            <a:r>
              <a:rPr lang="en" sz="1112"/>
              <a:t>automatically</a:t>
            </a:r>
            <a:r>
              <a:rPr lang="en" sz="1112"/>
              <a:t> runs any code you input properly into the pc box names when you check it’s summary. This is quite literally an in-game gameshark. </a:t>
            </a:r>
            <a:r>
              <a:rPr b="1" lang="en" sz="1112" u="sng"/>
              <a:t>Save your game if everything is correct</a:t>
            </a:r>
            <a:r>
              <a:rPr lang="en" sz="1112"/>
              <a:t>. Let’s have some fun…</a:t>
            </a:r>
            <a:endParaRPr sz="1112"/>
          </a:p>
        </p:txBody>
      </p:sp>
      <p:pic>
        <p:nvPicPr>
          <p:cNvPr id="2607" name="Google Shape;2607;p175" title="IMG_1351.PNG"/>
          <p:cNvPicPr preferRelativeResize="0"/>
          <p:nvPr/>
        </p:nvPicPr>
        <p:blipFill>
          <a:blip r:embed="rId3">
            <a:alphaModFix/>
          </a:blip>
          <a:stretch>
            <a:fillRect/>
          </a:stretch>
        </p:blipFill>
        <p:spPr>
          <a:xfrm>
            <a:off x="5326150" y="2262575"/>
            <a:ext cx="3179824" cy="1759999"/>
          </a:xfrm>
          <a:prstGeom prst="rect">
            <a:avLst/>
          </a:prstGeom>
          <a:noFill/>
          <a:ln>
            <a:noFill/>
          </a:ln>
        </p:spPr>
      </p:pic>
      <p:cxnSp>
        <p:nvCxnSpPr>
          <p:cNvPr id="2608" name="Google Shape;2608;p175"/>
          <p:cNvCxnSpPr/>
          <p:nvPr/>
        </p:nvCxnSpPr>
        <p:spPr>
          <a:xfrm flipH="1" rot="10800000">
            <a:off x="4736125" y="3101775"/>
            <a:ext cx="466200" cy="49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176"/>
          <p:cNvSpPr txBox="1"/>
          <p:nvPr>
            <p:ph type="title"/>
          </p:nvPr>
        </p:nvSpPr>
        <p:spPr>
          <a:xfrm>
            <a:off x="269450" y="276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Better Item Duplication (Stable ACE)</a:t>
            </a:r>
            <a:endParaRPr/>
          </a:p>
        </p:txBody>
      </p:sp>
      <p:sp>
        <p:nvSpPr>
          <p:cNvPr id="2614" name="Google Shape;2614;p176"/>
          <p:cNvSpPr txBox="1"/>
          <p:nvPr>
            <p:ph idx="1" type="body"/>
          </p:nvPr>
        </p:nvSpPr>
        <p:spPr>
          <a:xfrm>
            <a:off x="932025" y="773575"/>
            <a:ext cx="7102200" cy="2078100"/>
          </a:xfrm>
          <a:prstGeom prst="rect">
            <a:avLst/>
          </a:prstGeom>
        </p:spPr>
        <p:txBody>
          <a:bodyPr anchorCtr="0" anchor="t" bIns="91425" lIns="91425" spcFirstLastPara="1" rIns="91425" wrap="square" tIns="91425">
            <a:normAutofit fontScale="92500"/>
          </a:bodyPr>
          <a:lstStyle/>
          <a:p>
            <a:pPr indent="-299085" lvl="0" marL="457200" rtl="0" algn="l">
              <a:spcBef>
                <a:spcPts val="0"/>
              </a:spcBef>
              <a:spcAft>
                <a:spcPts val="0"/>
              </a:spcAft>
              <a:buSzPct val="100000"/>
              <a:buAutoNum type="arabicPeriod"/>
            </a:pPr>
            <a:r>
              <a:rPr lang="en" sz="1200"/>
              <a:t>Re-Name your boxes to the following codes for an instant 65,000+ duplicates of all items in all slots stored in your PC. </a:t>
            </a:r>
            <a:endParaRPr sz="1200"/>
          </a:p>
          <a:p>
            <a:pPr indent="-299085" lvl="0" marL="457200" rtl="0" algn="l">
              <a:spcBef>
                <a:spcPts val="0"/>
              </a:spcBef>
              <a:spcAft>
                <a:spcPts val="0"/>
              </a:spcAft>
              <a:buSzPct val="100000"/>
              <a:buAutoNum type="arabicPeriod"/>
            </a:pPr>
            <a:r>
              <a:rPr lang="en" sz="1200"/>
              <a:t>Save your game.</a:t>
            </a:r>
            <a:endParaRPr sz="1200"/>
          </a:p>
          <a:p>
            <a:pPr indent="-299085" lvl="0" marL="457200" rtl="0" algn="l">
              <a:spcBef>
                <a:spcPts val="0"/>
              </a:spcBef>
              <a:spcAft>
                <a:spcPts val="0"/>
              </a:spcAft>
              <a:buSzPct val="100000"/>
              <a:buAutoNum type="arabicPeriod"/>
            </a:pPr>
            <a:r>
              <a:rPr lang="en" sz="1200"/>
              <a:t>Double Check all codes.</a:t>
            </a:r>
            <a:endParaRPr sz="1200"/>
          </a:p>
          <a:p>
            <a:pPr indent="-299085" lvl="0" marL="457200" rtl="0" algn="l">
              <a:spcBef>
                <a:spcPts val="0"/>
              </a:spcBef>
              <a:spcAft>
                <a:spcPts val="0"/>
              </a:spcAft>
              <a:buSzPct val="100000"/>
              <a:buAutoNum type="arabicPeriod"/>
            </a:pPr>
            <a:r>
              <a:rPr lang="en" sz="1200"/>
              <a:t>Open the summary of Stable ACE.</a:t>
            </a:r>
            <a:endParaRPr sz="1200"/>
          </a:p>
          <a:p>
            <a:pPr indent="-299085" lvl="0" marL="457200" rtl="0" algn="l">
              <a:spcBef>
                <a:spcPts val="0"/>
              </a:spcBef>
              <a:spcAft>
                <a:spcPts val="0"/>
              </a:spcAft>
              <a:buSzPct val="100000"/>
              <a:buAutoNum type="arabicPeriod"/>
            </a:pPr>
            <a:r>
              <a:rPr lang="en" sz="1200"/>
              <a:t>Check your own PC and go to your item storage and hopefully you will see “?80” next to all your items. (This is just the notation the game uses for the </a:t>
            </a:r>
            <a:r>
              <a:rPr lang="en" sz="1200"/>
              <a:t>maximum number</a:t>
            </a:r>
            <a:r>
              <a:rPr lang="en" sz="1200"/>
              <a:t> in 16 bit binary.) (65,535).</a:t>
            </a:r>
            <a:endParaRPr sz="1200"/>
          </a:p>
          <a:p>
            <a:pPr indent="-299085" lvl="0" marL="457200" rtl="0" algn="l">
              <a:spcBef>
                <a:spcPts val="0"/>
              </a:spcBef>
              <a:spcAft>
                <a:spcPts val="0"/>
              </a:spcAft>
              <a:buSzPct val="100000"/>
              <a:buAutoNum type="arabicPeriod"/>
            </a:pPr>
            <a:r>
              <a:rPr lang="en" sz="1200"/>
              <a:t>If it worked, save your game and those items will be </a:t>
            </a:r>
            <a:r>
              <a:rPr lang="en" sz="1200"/>
              <a:t>permanently multiplied.</a:t>
            </a:r>
            <a:r>
              <a:rPr lang="en" sz="1200"/>
              <a:t> If not, reset, check your codes.</a:t>
            </a:r>
            <a:endParaRPr sz="1200"/>
          </a:p>
          <a:p>
            <a:pPr indent="-299085" lvl="0" marL="457200" rtl="0" algn="l">
              <a:spcBef>
                <a:spcPts val="0"/>
              </a:spcBef>
              <a:spcAft>
                <a:spcPts val="0"/>
              </a:spcAft>
              <a:buSzPct val="100000"/>
              <a:buAutoNum type="arabicPeriod"/>
            </a:pPr>
            <a:r>
              <a:rPr lang="en" sz="1200"/>
              <a:t>Feel free to switch out items. You can check the summary as many times as you want to </a:t>
            </a:r>
            <a:r>
              <a:rPr lang="en" sz="1200"/>
              <a:t>regenerate</a:t>
            </a:r>
            <a:r>
              <a:rPr lang="en" sz="1200"/>
              <a:t> the 65k.</a:t>
            </a:r>
            <a:endParaRPr sz="1200"/>
          </a:p>
        </p:txBody>
      </p:sp>
      <p:pic>
        <p:nvPicPr>
          <p:cNvPr id="2615" name="Google Shape;2615;p176" title="IMG_1352.PNG"/>
          <p:cNvPicPr preferRelativeResize="0"/>
          <p:nvPr/>
        </p:nvPicPr>
        <p:blipFill>
          <a:blip r:embed="rId3">
            <a:alphaModFix/>
          </a:blip>
          <a:stretch>
            <a:fillRect/>
          </a:stretch>
        </p:blipFill>
        <p:spPr>
          <a:xfrm>
            <a:off x="2419125" y="2704250"/>
            <a:ext cx="3863550" cy="21144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177"/>
          <p:cNvSpPr txBox="1"/>
          <p:nvPr>
            <p:ph type="title"/>
          </p:nvPr>
        </p:nvSpPr>
        <p:spPr>
          <a:xfrm>
            <a:off x="259650" y="276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Eon Ticket (Stable ACE)</a:t>
            </a:r>
            <a:endParaRPr/>
          </a:p>
        </p:txBody>
      </p:sp>
      <p:sp>
        <p:nvSpPr>
          <p:cNvPr id="2621" name="Google Shape;2621;p177"/>
          <p:cNvSpPr txBox="1"/>
          <p:nvPr>
            <p:ph idx="1" type="body"/>
          </p:nvPr>
        </p:nvSpPr>
        <p:spPr>
          <a:xfrm>
            <a:off x="774975" y="1058225"/>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112"/>
              <a:t>The first egg that hatched into all the ??????s didn’t JUST give us the Stable ACE pokemon. </a:t>
            </a:r>
            <a:endParaRPr sz="1112"/>
          </a:p>
          <a:p>
            <a:pPr indent="0" lvl="0" marL="0" rtl="0" algn="l">
              <a:lnSpc>
                <a:spcPct val="95000"/>
              </a:lnSpc>
              <a:spcBef>
                <a:spcPts val="1200"/>
              </a:spcBef>
              <a:spcAft>
                <a:spcPts val="0"/>
              </a:spcAft>
              <a:buSzPts val="688"/>
              <a:buNone/>
            </a:pPr>
            <a:r>
              <a:rPr lang="en" sz="1112"/>
              <a:t>It also generated the actual full Eon Ticket event just like how it was back in the day. </a:t>
            </a:r>
            <a:endParaRPr sz="1112"/>
          </a:p>
          <a:p>
            <a:pPr indent="0" lvl="0" marL="0" rtl="0" algn="l">
              <a:lnSpc>
                <a:spcPct val="95000"/>
              </a:lnSpc>
              <a:spcBef>
                <a:spcPts val="1200"/>
              </a:spcBef>
              <a:spcAft>
                <a:spcPts val="0"/>
              </a:spcAft>
              <a:buSzPts val="688"/>
              <a:buNone/>
            </a:pPr>
            <a:r>
              <a:rPr lang="en" sz="1112"/>
              <a:t>No coding necessary here in the PC. </a:t>
            </a:r>
            <a:endParaRPr sz="1112"/>
          </a:p>
          <a:p>
            <a:pPr indent="0" lvl="0" marL="0" rtl="0" algn="l">
              <a:lnSpc>
                <a:spcPct val="95000"/>
              </a:lnSpc>
              <a:spcBef>
                <a:spcPts val="1200"/>
              </a:spcBef>
              <a:spcAft>
                <a:spcPts val="0"/>
              </a:spcAft>
              <a:buSzPts val="688"/>
              <a:buNone/>
            </a:pPr>
            <a:r>
              <a:rPr lang="en" sz="1112"/>
              <a:t>Just head upstairs in a Pokemon Center and talk to the Mystery Gift Guy behind the 1st counter. He will give you an Eon Ticket to </a:t>
            </a:r>
            <a:r>
              <a:rPr lang="en" sz="1112"/>
              <a:t>activate</a:t>
            </a:r>
            <a:r>
              <a:rPr lang="en" sz="1112"/>
              <a:t> the event at </a:t>
            </a:r>
            <a:r>
              <a:rPr lang="en" sz="1112"/>
              <a:t>Lilycove</a:t>
            </a:r>
            <a:r>
              <a:rPr lang="en" sz="1112"/>
              <a:t> port. </a:t>
            </a:r>
            <a:r>
              <a:rPr b="1" lang="en" sz="1112"/>
              <a:t>Grab a master ball, have an empty slot in your party,</a:t>
            </a:r>
            <a:r>
              <a:rPr lang="en" sz="1112"/>
              <a:t> go to </a:t>
            </a:r>
            <a:r>
              <a:rPr lang="en" sz="1112"/>
              <a:t>Lilycove</a:t>
            </a:r>
            <a:r>
              <a:rPr lang="en" sz="1112"/>
              <a:t> and board the ferry and you will be taken to Southern Island to be able to catch Latios holding a Soul Dew. </a:t>
            </a:r>
            <a:endParaRPr sz="1112"/>
          </a:p>
          <a:p>
            <a:pPr indent="0" lvl="0" marL="0" rtl="0" algn="l">
              <a:lnSpc>
                <a:spcPct val="95000"/>
              </a:lnSpc>
              <a:spcBef>
                <a:spcPts val="1200"/>
              </a:spcBef>
              <a:spcAft>
                <a:spcPts val="0"/>
              </a:spcAft>
              <a:buSzPts val="688"/>
              <a:buNone/>
            </a:pPr>
            <a:r>
              <a:rPr lang="en" sz="1112"/>
              <a:t>This is important because now we have a static encounter of Latios that we can actually manip for excellent stats. </a:t>
            </a:r>
            <a:endParaRPr sz="1112"/>
          </a:p>
          <a:p>
            <a:pPr indent="0" lvl="0" marL="0" rtl="0" algn="l">
              <a:lnSpc>
                <a:spcPct val="95000"/>
              </a:lnSpc>
              <a:spcBef>
                <a:spcPts val="1200"/>
              </a:spcBef>
              <a:spcAft>
                <a:spcPts val="0"/>
              </a:spcAft>
              <a:buSzPts val="688"/>
              <a:buNone/>
            </a:pPr>
            <a:r>
              <a:rPr lang="en" sz="1112"/>
              <a:t>The Latios I like is on frame </a:t>
            </a:r>
            <a:r>
              <a:rPr b="1" lang="en" sz="1112"/>
              <a:t>14,745 in pokefinder</a:t>
            </a:r>
            <a:r>
              <a:rPr lang="en" sz="1112"/>
              <a:t>. My </a:t>
            </a:r>
            <a:r>
              <a:rPr b="1" lang="en" sz="1112"/>
              <a:t>Flow Timer is set to 239.644</a:t>
            </a:r>
            <a:r>
              <a:rPr lang="en" sz="1112"/>
              <a:t>. Save right at the big stone on Southern Island and press A on the stone right on the 5th beep of the Flow Timer. </a:t>
            </a:r>
            <a:r>
              <a:rPr b="1" lang="en" sz="1112"/>
              <a:t>Category should be set to “legends” in pokefinder.</a:t>
            </a:r>
            <a:endParaRPr b="1" sz="1112"/>
          </a:p>
          <a:p>
            <a:pPr indent="0" lvl="0" marL="0" rtl="0" algn="l">
              <a:lnSpc>
                <a:spcPct val="95000"/>
              </a:lnSpc>
              <a:spcBef>
                <a:spcPts val="1200"/>
              </a:spcBef>
              <a:spcAft>
                <a:spcPts val="0"/>
              </a:spcAft>
              <a:buSzPts val="688"/>
              <a:buNone/>
            </a:pPr>
            <a:r>
              <a:rPr lang="en" sz="1112"/>
              <a:t>Check your latios’ stats after catching it and they should look like this:</a:t>
            </a:r>
            <a:endParaRPr sz="1112"/>
          </a:p>
          <a:p>
            <a:pPr indent="0" lvl="0" marL="0" rtl="0" algn="l">
              <a:lnSpc>
                <a:spcPct val="95000"/>
              </a:lnSpc>
              <a:spcBef>
                <a:spcPts val="1200"/>
              </a:spcBef>
              <a:spcAft>
                <a:spcPts val="0"/>
              </a:spcAft>
              <a:buSzPts val="688"/>
              <a:buNone/>
            </a:pPr>
            <a:r>
              <a:rPr lang="en" sz="1112" u="sng"/>
              <a:t>Lvl 50, </a:t>
            </a:r>
            <a:r>
              <a:rPr lang="en" sz="1112" u="sng"/>
              <a:t>Mild Nature,  HP 149    Attack 105    Defense 90     Spec. Attack 165    Spec. Defense 128    Speed 130</a:t>
            </a:r>
            <a:endParaRPr sz="1112" u="sng"/>
          </a:p>
          <a:p>
            <a:pPr indent="0" lvl="0" marL="0" rtl="0" algn="l">
              <a:lnSpc>
                <a:spcPct val="95000"/>
              </a:lnSpc>
              <a:spcBef>
                <a:spcPts val="1200"/>
              </a:spcBef>
              <a:spcAft>
                <a:spcPts val="1200"/>
              </a:spcAft>
              <a:buSzPts val="688"/>
              <a:buNone/>
            </a:pPr>
            <a:r>
              <a:rPr lang="en" sz="1112"/>
              <a:t>This is the last Pokemon for the team in Battle Frontier if you choose to do it legit. </a:t>
            </a:r>
            <a:endParaRPr sz="1112"/>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178"/>
          <p:cNvSpPr txBox="1"/>
          <p:nvPr>
            <p:ph type="title"/>
          </p:nvPr>
        </p:nvSpPr>
        <p:spPr>
          <a:xfrm>
            <a:off x="231925" y="193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Mystic Ticket (Stable ACE)</a:t>
            </a:r>
            <a:endParaRPr/>
          </a:p>
        </p:txBody>
      </p:sp>
      <p:sp>
        <p:nvSpPr>
          <p:cNvPr id="2627" name="Google Shape;2627;p178"/>
          <p:cNvSpPr txBox="1"/>
          <p:nvPr>
            <p:ph idx="1" type="body"/>
          </p:nvPr>
        </p:nvSpPr>
        <p:spPr>
          <a:xfrm>
            <a:off x="569075" y="717050"/>
            <a:ext cx="7505700" cy="2448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200"/>
              <a:t>If you do not have colosseum/XD, or an event cartridge, or just want to experience this event, here is the box codes to generate a mystic ticket to get to Navel Rock to catch Ho-Oh and Lugia.</a:t>
            </a:r>
            <a:endParaRPr sz="1200"/>
          </a:p>
          <a:p>
            <a:pPr indent="0" lvl="0" marL="0" rtl="0" algn="l">
              <a:lnSpc>
                <a:spcPct val="95000"/>
              </a:lnSpc>
              <a:spcBef>
                <a:spcPts val="1200"/>
              </a:spcBef>
              <a:spcAft>
                <a:spcPts val="0"/>
              </a:spcAft>
              <a:buNone/>
            </a:pPr>
            <a:r>
              <a:rPr b="1" lang="en" sz="1200" u="sng"/>
              <a:t>You MUST be in Mauville Pokemon Center for this code to work properly since that’s where the NPC is that gives you the ticket for the event.</a:t>
            </a:r>
            <a:r>
              <a:rPr lang="en" sz="1200"/>
              <a:t> </a:t>
            </a:r>
            <a:endParaRPr sz="1200"/>
          </a:p>
          <a:p>
            <a:pPr indent="0" lvl="0" marL="0" rtl="0" algn="l">
              <a:lnSpc>
                <a:spcPct val="95000"/>
              </a:lnSpc>
              <a:spcBef>
                <a:spcPts val="1200"/>
              </a:spcBef>
              <a:spcAft>
                <a:spcPts val="0"/>
              </a:spcAft>
              <a:buNone/>
            </a:pPr>
            <a:r>
              <a:rPr lang="en" sz="1200"/>
              <a:t>After you type in the codes save your game, then check the summary of Stable Ace. This will trigger the event </a:t>
            </a:r>
            <a:r>
              <a:rPr lang="en" sz="1200"/>
              <a:t>dialogue on the NPC in the North West corner of the Pokemon Center. Take the ticket to Lilycove ferry and you will be brought to Navel Rock. </a:t>
            </a:r>
            <a:r>
              <a:rPr b="1" lang="en" sz="1200"/>
              <a:t>Bring 2 masterballs.</a:t>
            </a:r>
            <a:r>
              <a:rPr lang="en" sz="1200"/>
              <a:t> </a:t>
            </a:r>
            <a:r>
              <a:rPr lang="en" sz="1200"/>
              <a:t> </a:t>
            </a:r>
            <a:endParaRPr sz="1200"/>
          </a:p>
          <a:p>
            <a:pPr indent="0" lvl="0" marL="0" rtl="0" algn="l">
              <a:lnSpc>
                <a:spcPct val="95000"/>
              </a:lnSpc>
              <a:spcBef>
                <a:spcPts val="1200"/>
              </a:spcBef>
              <a:spcAft>
                <a:spcPts val="1200"/>
              </a:spcAft>
              <a:buNone/>
            </a:pPr>
            <a:r>
              <a:rPr lang="en" sz="1200"/>
              <a:t>Both Ho-Oh and Lugia are static encounters. You can find good ones in Pokefinder and manip them if you want.</a:t>
            </a:r>
            <a:endParaRPr sz="1200"/>
          </a:p>
        </p:txBody>
      </p:sp>
      <p:pic>
        <p:nvPicPr>
          <p:cNvPr id="2628" name="Google Shape;2628;p178" title="IMG_1353.PNG"/>
          <p:cNvPicPr preferRelativeResize="0"/>
          <p:nvPr/>
        </p:nvPicPr>
        <p:blipFill>
          <a:blip r:embed="rId3">
            <a:alphaModFix/>
          </a:blip>
          <a:stretch>
            <a:fillRect/>
          </a:stretch>
        </p:blipFill>
        <p:spPr>
          <a:xfrm>
            <a:off x="2612000" y="2708126"/>
            <a:ext cx="4020075" cy="21814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179"/>
          <p:cNvSpPr txBox="1"/>
          <p:nvPr>
            <p:ph type="title"/>
          </p:nvPr>
        </p:nvSpPr>
        <p:spPr>
          <a:xfrm>
            <a:off x="351550" y="323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Aurora Ticket (Stable ACE)</a:t>
            </a:r>
            <a:endParaRPr/>
          </a:p>
        </p:txBody>
      </p:sp>
      <p:sp>
        <p:nvSpPr>
          <p:cNvPr id="2634" name="Google Shape;2634;p179"/>
          <p:cNvSpPr txBox="1"/>
          <p:nvPr>
            <p:ph idx="1" type="body"/>
          </p:nvPr>
        </p:nvSpPr>
        <p:spPr>
          <a:xfrm>
            <a:off x="503800" y="870675"/>
            <a:ext cx="7505700" cy="24480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rPr lang="en" sz="3291"/>
              <a:t>Here is the box codes for getting the Aurora Ticket event to catch Deoxys on Birth Island.</a:t>
            </a:r>
            <a:endParaRPr sz="3291"/>
          </a:p>
          <a:p>
            <a:pPr indent="0" lvl="0" marL="0" rtl="0" algn="l">
              <a:spcBef>
                <a:spcPts val="1200"/>
              </a:spcBef>
              <a:spcAft>
                <a:spcPts val="0"/>
              </a:spcAft>
              <a:buNone/>
            </a:pPr>
            <a:r>
              <a:rPr b="1" lang="en" sz="3291" u="sng"/>
              <a:t>You must be in Mauville Pokemon center for this to work.</a:t>
            </a:r>
            <a:r>
              <a:rPr lang="en" sz="3291"/>
              <a:t> </a:t>
            </a:r>
            <a:endParaRPr sz="3291"/>
          </a:p>
          <a:p>
            <a:pPr indent="0" lvl="0" marL="0" rtl="0" algn="l">
              <a:spcBef>
                <a:spcPts val="1200"/>
              </a:spcBef>
              <a:spcAft>
                <a:spcPts val="0"/>
              </a:spcAft>
              <a:buNone/>
            </a:pPr>
            <a:r>
              <a:rPr lang="en" sz="3291"/>
              <a:t>After you type the codes, save, then check the summary of Stable Ace and talk to the NPC in the Northwest corner of the PC. </a:t>
            </a:r>
            <a:endParaRPr sz="3291"/>
          </a:p>
          <a:p>
            <a:pPr indent="0" lvl="0" marL="0" rtl="0" algn="l">
              <a:spcBef>
                <a:spcPts val="1200"/>
              </a:spcBef>
              <a:spcAft>
                <a:spcPts val="0"/>
              </a:spcAft>
              <a:buNone/>
            </a:pPr>
            <a:r>
              <a:rPr lang="en" sz="3291"/>
              <a:t>Grab a Masterball, an empty slot in your pokemon if manipping, then take the ferry in </a:t>
            </a:r>
            <a:r>
              <a:rPr lang="en" sz="3291"/>
              <a:t>Lilycove</a:t>
            </a:r>
            <a:r>
              <a:rPr lang="en" sz="3291"/>
              <a:t> after you get the ticket to be taken to birth island. Again this is a static encounter so you can manip the deoxys here. Just save before the last A press on the Triangle. The Deoxys I like is on frame 14745 in pokefinder. It has Hidden Power Dragon which is really awesome.</a:t>
            </a:r>
            <a:endParaRPr sz="3291"/>
          </a:p>
          <a:p>
            <a:pPr indent="0" lvl="0" marL="0" rtl="0" algn="l">
              <a:spcBef>
                <a:spcPts val="1200"/>
              </a:spcBef>
              <a:spcAft>
                <a:spcPts val="0"/>
              </a:spcAft>
              <a:buNone/>
            </a:pPr>
            <a:r>
              <a:rPr lang="en" sz="3291"/>
              <a:t>My flow timer is set to 238.452 for this.</a:t>
            </a:r>
            <a:endParaRPr sz="3576"/>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35" name="Google Shape;2635;p179" title="IMG_1354.PNG"/>
          <p:cNvPicPr preferRelativeResize="0"/>
          <p:nvPr/>
        </p:nvPicPr>
        <p:blipFill>
          <a:blip r:embed="rId3">
            <a:alphaModFix/>
          </a:blip>
          <a:stretch>
            <a:fillRect/>
          </a:stretch>
        </p:blipFill>
        <p:spPr>
          <a:xfrm>
            <a:off x="3425500" y="2494550"/>
            <a:ext cx="4511449" cy="23501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180"/>
          <p:cNvSpPr txBox="1"/>
          <p:nvPr>
            <p:ph type="title"/>
          </p:nvPr>
        </p:nvSpPr>
        <p:spPr>
          <a:xfrm>
            <a:off x="308050" y="345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Old Sea Map (Stable ACE)</a:t>
            </a:r>
            <a:endParaRPr/>
          </a:p>
        </p:txBody>
      </p:sp>
      <p:sp>
        <p:nvSpPr>
          <p:cNvPr id="2641" name="Google Shape;2641;p180"/>
          <p:cNvSpPr txBox="1"/>
          <p:nvPr>
            <p:ph idx="1" type="body"/>
          </p:nvPr>
        </p:nvSpPr>
        <p:spPr>
          <a:xfrm>
            <a:off x="525550" y="8815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These box codes will </a:t>
            </a:r>
            <a:r>
              <a:rPr lang="en" sz="1200"/>
              <a:t>generate</a:t>
            </a:r>
            <a:r>
              <a:rPr lang="en" sz="1200"/>
              <a:t> the Old Sea Map event to capture Mew.</a:t>
            </a:r>
            <a:endParaRPr sz="1200"/>
          </a:p>
          <a:p>
            <a:pPr indent="0" lvl="0" marL="0" rtl="0" algn="l">
              <a:spcBef>
                <a:spcPts val="1200"/>
              </a:spcBef>
              <a:spcAft>
                <a:spcPts val="0"/>
              </a:spcAft>
              <a:buNone/>
            </a:pPr>
            <a:r>
              <a:rPr b="1" lang="en" sz="1200" u="sng"/>
              <a:t>This must be done in </a:t>
            </a:r>
            <a:r>
              <a:rPr b="1" lang="en" sz="1200" u="sng"/>
              <a:t>Mauville</a:t>
            </a:r>
            <a:r>
              <a:rPr b="1" lang="en" sz="1200" u="sng"/>
              <a:t> Pokemon center.</a:t>
            </a:r>
            <a:endParaRPr b="1" sz="1200" u="sng"/>
          </a:p>
          <a:p>
            <a:pPr indent="0" lvl="0" marL="0" rtl="0" algn="l">
              <a:spcBef>
                <a:spcPts val="1200"/>
              </a:spcBef>
              <a:spcAft>
                <a:spcPts val="0"/>
              </a:spcAft>
              <a:buNone/>
            </a:pPr>
            <a:r>
              <a:rPr lang="en" sz="1200"/>
              <a:t>Type codes, save game, check summary of Stable ACE. Then talk to guy in the Northwest corner again in the PC.</a:t>
            </a:r>
            <a:endParaRPr sz="1200"/>
          </a:p>
          <a:p>
            <a:pPr indent="0" lvl="0" marL="0" rtl="0" algn="l">
              <a:spcBef>
                <a:spcPts val="1200"/>
              </a:spcBef>
              <a:spcAft>
                <a:spcPts val="0"/>
              </a:spcAft>
              <a:buNone/>
            </a:pPr>
            <a:r>
              <a:rPr lang="en" sz="1200"/>
              <a:t>Grab a masterball, then go to </a:t>
            </a:r>
            <a:r>
              <a:rPr lang="en" sz="1200"/>
              <a:t>lilycove</a:t>
            </a:r>
            <a:r>
              <a:rPr lang="en" sz="1200"/>
              <a:t> ferry with the old sea map and you will be taken to faraway island.</a:t>
            </a:r>
            <a:endParaRPr sz="1200"/>
          </a:p>
          <a:p>
            <a:pPr indent="0" lvl="0" marL="0" rtl="0" algn="l">
              <a:spcBef>
                <a:spcPts val="1200"/>
              </a:spcBef>
              <a:spcAft>
                <a:spcPts val="1200"/>
              </a:spcAft>
              <a:buNone/>
            </a:pPr>
            <a:r>
              <a:t/>
            </a:r>
            <a:endParaRPr/>
          </a:p>
        </p:txBody>
      </p:sp>
      <p:pic>
        <p:nvPicPr>
          <p:cNvPr id="2642" name="Google Shape;2642;p180" title="IMG_1355.PNG"/>
          <p:cNvPicPr preferRelativeResize="0"/>
          <p:nvPr/>
        </p:nvPicPr>
        <p:blipFill>
          <a:blip r:embed="rId3">
            <a:alphaModFix/>
          </a:blip>
          <a:stretch>
            <a:fillRect/>
          </a:stretch>
        </p:blipFill>
        <p:spPr>
          <a:xfrm>
            <a:off x="3014325" y="2275900"/>
            <a:ext cx="4716024" cy="2566400"/>
          </a:xfrm>
          <a:prstGeom prst="rect">
            <a:avLst/>
          </a:prstGeom>
          <a:noFill/>
          <a:ln>
            <a:noFill/>
          </a:ln>
        </p:spPr>
      </p:pic>
      <p:sp>
        <p:nvSpPr>
          <p:cNvPr id="2643" name="Google Shape;2643;p180"/>
          <p:cNvSpPr txBox="1"/>
          <p:nvPr/>
        </p:nvSpPr>
        <p:spPr>
          <a:xfrm>
            <a:off x="643750" y="2657650"/>
            <a:ext cx="2142300" cy="23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181"/>
          <p:cNvSpPr txBox="1"/>
          <p:nvPr>
            <p:ph type="title"/>
          </p:nvPr>
        </p:nvSpPr>
        <p:spPr>
          <a:xfrm>
            <a:off x="264550" y="280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 Birch’s Bag (Stable ACE)</a:t>
            </a:r>
            <a:endParaRPr/>
          </a:p>
        </p:txBody>
      </p:sp>
      <p:sp>
        <p:nvSpPr>
          <p:cNvPr id="2649" name="Google Shape;2649;p181"/>
          <p:cNvSpPr txBox="1"/>
          <p:nvPr>
            <p:ph idx="1" type="body"/>
          </p:nvPr>
        </p:nvSpPr>
        <p:spPr>
          <a:xfrm>
            <a:off x="373325" y="8598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If you want extra starters at will, this PC box code will generate Birch’s starter bag from the start of the adventure back in route 101 every time you check Stable Ace’s summary.</a:t>
            </a:r>
            <a:endParaRPr sz="1100"/>
          </a:p>
          <a:p>
            <a:pPr indent="0" lvl="0" marL="0" rtl="0" algn="l">
              <a:spcBef>
                <a:spcPts val="1200"/>
              </a:spcBef>
              <a:spcAft>
                <a:spcPts val="0"/>
              </a:spcAft>
              <a:buNone/>
            </a:pPr>
            <a:r>
              <a:rPr lang="en" sz="1100"/>
              <a:t>Type the code, save, check summary, go to birch’s bag on route 101. You need to check the summary each time you want a new pokemon from the starter bag. </a:t>
            </a:r>
            <a:endParaRPr sz="1100"/>
          </a:p>
          <a:p>
            <a:pPr indent="0" lvl="0" marL="0" rtl="0" algn="l">
              <a:spcBef>
                <a:spcPts val="1200"/>
              </a:spcBef>
              <a:spcAft>
                <a:spcPts val="1200"/>
              </a:spcAft>
              <a:buNone/>
            </a:pPr>
            <a:r>
              <a:rPr b="1" lang="en" sz="1100" u="sng"/>
              <a:t>The game will send out your first pokemon in your party when you select a starter to battle. The starter will either join your team like normal if you have an open slot or get sent to the pc if you already have 6 in your party.</a:t>
            </a:r>
            <a:endParaRPr b="1" sz="1100" u="sng"/>
          </a:p>
        </p:txBody>
      </p:sp>
      <p:pic>
        <p:nvPicPr>
          <p:cNvPr id="2650" name="Google Shape;2650;p181" title="IMG_1356.PNG"/>
          <p:cNvPicPr preferRelativeResize="0"/>
          <p:nvPr/>
        </p:nvPicPr>
        <p:blipFill>
          <a:blip r:embed="rId3">
            <a:alphaModFix/>
          </a:blip>
          <a:stretch>
            <a:fillRect/>
          </a:stretch>
        </p:blipFill>
        <p:spPr>
          <a:xfrm>
            <a:off x="2920962" y="2455975"/>
            <a:ext cx="4504912" cy="2448001"/>
          </a:xfrm>
          <a:prstGeom prst="rect">
            <a:avLst/>
          </a:prstGeom>
          <a:noFill/>
          <a:ln>
            <a:noFill/>
          </a:ln>
        </p:spPr>
      </p:pic>
      <p:sp>
        <p:nvSpPr>
          <p:cNvPr id="2651" name="Google Shape;2651;p181"/>
          <p:cNvSpPr txBox="1"/>
          <p:nvPr/>
        </p:nvSpPr>
        <p:spPr>
          <a:xfrm>
            <a:off x="469775" y="2701150"/>
            <a:ext cx="19683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As far as I know, you can manip these pokemon just like normal.</a:t>
            </a:r>
            <a:endParaRPr sz="1300">
              <a:solidFill>
                <a:schemeClr val="dk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Oldale Town</a:t>
            </a:r>
            <a:endParaRPr/>
          </a:p>
        </p:txBody>
      </p:sp>
      <p:sp>
        <p:nvSpPr>
          <p:cNvPr id="237" name="Google Shape;237;p29"/>
          <p:cNvSpPr txBox="1"/>
          <p:nvPr>
            <p:ph idx="1" type="body"/>
          </p:nvPr>
        </p:nvSpPr>
        <p:spPr>
          <a:xfrm>
            <a:off x="600375" y="1669850"/>
            <a:ext cx="4227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Talk to the shop keeper by the southeast house and he will give you a Potion.</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38" name="Google Shape;238;p29"/>
          <p:cNvPicPr preferRelativeResize="0"/>
          <p:nvPr/>
        </p:nvPicPr>
        <p:blipFill>
          <a:blip r:embed="rId3">
            <a:alphaModFix/>
          </a:blip>
          <a:stretch>
            <a:fillRect/>
          </a:stretch>
        </p:blipFill>
        <p:spPr>
          <a:xfrm>
            <a:off x="5099550" y="459525"/>
            <a:ext cx="3048000" cy="3048000"/>
          </a:xfrm>
          <a:prstGeom prst="rect">
            <a:avLst/>
          </a:prstGeom>
          <a:noFill/>
          <a:ln>
            <a:noFill/>
          </a:ln>
        </p:spPr>
      </p:pic>
      <p:sp>
        <p:nvSpPr>
          <p:cNvPr id="239" name="Google Shape;239;p29"/>
          <p:cNvSpPr txBox="1"/>
          <p:nvPr/>
        </p:nvSpPr>
        <p:spPr>
          <a:xfrm>
            <a:off x="6319925" y="724375"/>
            <a:ext cx="9333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103</a:t>
            </a:r>
            <a:endParaRPr sz="900">
              <a:solidFill>
                <a:schemeClr val="dk2"/>
              </a:solidFill>
              <a:latin typeface="Calibri"/>
              <a:ea typeface="Calibri"/>
              <a:cs typeface="Calibri"/>
              <a:sym typeface="Calibri"/>
            </a:endParaRPr>
          </a:p>
        </p:txBody>
      </p:sp>
      <p:cxnSp>
        <p:nvCxnSpPr>
          <p:cNvPr id="240" name="Google Shape;240;p29"/>
          <p:cNvCxnSpPr/>
          <p:nvPr/>
        </p:nvCxnSpPr>
        <p:spPr>
          <a:xfrm rot="10800000">
            <a:off x="6597150" y="573800"/>
            <a:ext cx="4800" cy="223500"/>
          </a:xfrm>
          <a:prstGeom prst="straightConnector1">
            <a:avLst/>
          </a:prstGeom>
          <a:noFill/>
          <a:ln cap="flat" cmpd="sng" w="9525">
            <a:solidFill>
              <a:schemeClr val="dk2"/>
            </a:solidFill>
            <a:prstDash val="solid"/>
            <a:round/>
            <a:headEnd len="med" w="med" type="none"/>
            <a:tailEnd len="med" w="med" type="triangle"/>
          </a:ln>
        </p:spPr>
      </p:cxnSp>
      <p:sp>
        <p:nvSpPr>
          <p:cNvPr id="241" name="Google Shape;241;p29"/>
          <p:cNvSpPr txBox="1"/>
          <p:nvPr/>
        </p:nvSpPr>
        <p:spPr>
          <a:xfrm>
            <a:off x="5415725" y="1961575"/>
            <a:ext cx="9042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102</a:t>
            </a:r>
            <a:endParaRPr sz="900">
              <a:solidFill>
                <a:schemeClr val="dk2"/>
              </a:solidFill>
              <a:latin typeface="Calibri"/>
              <a:ea typeface="Calibri"/>
              <a:cs typeface="Calibri"/>
              <a:sym typeface="Calibri"/>
            </a:endParaRPr>
          </a:p>
        </p:txBody>
      </p:sp>
      <p:cxnSp>
        <p:nvCxnSpPr>
          <p:cNvPr id="242" name="Google Shape;242;p29"/>
          <p:cNvCxnSpPr/>
          <p:nvPr/>
        </p:nvCxnSpPr>
        <p:spPr>
          <a:xfrm flipH="1">
            <a:off x="5192025" y="2143825"/>
            <a:ext cx="252900" cy="510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29"/>
          <p:cNvSpPr txBox="1"/>
          <p:nvPr/>
        </p:nvSpPr>
        <p:spPr>
          <a:xfrm>
            <a:off x="6190900" y="3016425"/>
            <a:ext cx="9042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101</a:t>
            </a:r>
            <a:endParaRPr sz="900">
              <a:solidFill>
                <a:schemeClr val="dk2"/>
              </a:solidFill>
              <a:latin typeface="Calibri"/>
              <a:ea typeface="Calibri"/>
              <a:cs typeface="Calibri"/>
              <a:sym typeface="Calibri"/>
            </a:endParaRPr>
          </a:p>
        </p:txBody>
      </p:sp>
      <p:cxnSp>
        <p:nvCxnSpPr>
          <p:cNvPr id="244" name="Google Shape;244;p29"/>
          <p:cNvCxnSpPr/>
          <p:nvPr/>
        </p:nvCxnSpPr>
        <p:spPr>
          <a:xfrm>
            <a:off x="6548500" y="3281525"/>
            <a:ext cx="4800" cy="165300"/>
          </a:xfrm>
          <a:prstGeom prst="straightConnector1">
            <a:avLst/>
          </a:prstGeom>
          <a:noFill/>
          <a:ln cap="flat" cmpd="sng" w="9525">
            <a:solidFill>
              <a:schemeClr val="dk2"/>
            </a:solidFill>
            <a:prstDash val="solid"/>
            <a:round/>
            <a:headEnd len="med" w="med" type="none"/>
            <a:tailEnd len="med" w="med" type="triangle"/>
          </a:ln>
        </p:spPr>
      </p:cxnSp>
      <p:pic>
        <p:nvPicPr>
          <p:cNvPr id="245" name="Google Shape;245;p29"/>
          <p:cNvPicPr preferRelativeResize="0"/>
          <p:nvPr/>
        </p:nvPicPr>
        <p:blipFill rotWithShape="1">
          <a:blip r:embed="rId4">
            <a:alphaModFix/>
          </a:blip>
          <a:srcRect b="0" l="0" r="0" t="8817"/>
          <a:stretch/>
        </p:blipFill>
        <p:spPr>
          <a:xfrm>
            <a:off x="1082175" y="2917125"/>
            <a:ext cx="3343275" cy="1710675"/>
          </a:xfrm>
          <a:prstGeom prst="rect">
            <a:avLst/>
          </a:prstGeom>
          <a:noFill/>
          <a:ln>
            <a:noFill/>
          </a:ln>
        </p:spPr>
      </p:pic>
      <p:sp>
        <p:nvSpPr>
          <p:cNvPr id="246" name="Google Shape;246;p29"/>
          <p:cNvSpPr txBox="1"/>
          <p:nvPr/>
        </p:nvSpPr>
        <p:spPr>
          <a:xfrm>
            <a:off x="2135350" y="2426025"/>
            <a:ext cx="13407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2"/>
                </a:solidFill>
                <a:latin typeface="Calibri"/>
                <a:ea typeface="Calibri"/>
                <a:cs typeface="Calibri"/>
                <a:sym typeface="Calibri"/>
              </a:rPr>
              <a:t>PokeMart</a:t>
            </a:r>
            <a:r>
              <a:rPr lang="en" sz="1300" u="sng">
                <a:solidFill>
                  <a:schemeClr val="dk2"/>
                </a:solidFill>
                <a:latin typeface="Calibri"/>
                <a:ea typeface="Calibri"/>
                <a:cs typeface="Calibri"/>
                <a:sym typeface="Calibri"/>
              </a:rPr>
              <a:t> Items</a:t>
            </a:r>
            <a:endParaRPr sz="1300" u="sng">
              <a:solidFill>
                <a:schemeClr val="dk2"/>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182"/>
          <p:cNvSpPr txBox="1"/>
          <p:nvPr>
            <p:ph type="title"/>
          </p:nvPr>
        </p:nvSpPr>
        <p:spPr>
          <a:xfrm>
            <a:off x="195850" y="129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Glitzer Popping - Jirachi and Celebi</a:t>
            </a:r>
            <a:endParaRPr/>
          </a:p>
        </p:txBody>
      </p:sp>
      <p:sp>
        <p:nvSpPr>
          <p:cNvPr id="2657" name="Google Shape;2657;p182"/>
          <p:cNvSpPr txBox="1"/>
          <p:nvPr>
            <p:ph idx="1" type="body"/>
          </p:nvPr>
        </p:nvSpPr>
        <p:spPr>
          <a:xfrm>
            <a:off x="421600" y="8570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Much like the Stable ACE glitch video, I did my best to put the process of how to do this in word form on this powerpoint just in case the video is lost to time. I cannot explain it better than this video though. </a:t>
            </a:r>
            <a:endParaRPr/>
          </a:p>
        </p:txBody>
      </p:sp>
      <p:sp>
        <p:nvSpPr>
          <p:cNvPr id="2658" name="Google Shape;2658;p182"/>
          <p:cNvSpPr txBox="1"/>
          <p:nvPr/>
        </p:nvSpPr>
        <p:spPr>
          <a:xfrm>
            <a:off x="510450" y="20809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https://www.youtube.com/watch?v=cXJf_mkNB2g</a:t>
            </a:r>
            <a:endParaRPr/>
          </a:p>
        </p:txBody>
      </p:sp>
      <p:sp>
        <p:nvSpPr>
          <p:cNvPr id="2659" name="Google Shape;2659;p182"/>
          <p:cNvSpPr txBox="1"/>
          <p:nvPr/>
        </p:nvSpPr>
        <p:spPr>
          <a:xfrm>
            <a:off x="1138650" y="3219600"/>
            <a:ext cx="29694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If this video is lost or doesn’t work, read the next few slides very carefully. We have already done most of this setup with </a:t>
            </a:r>
            <a:r>
              <a:rPr lang="en" sz="1300">
                <a:solidFill>
                  <a:schemeClr val="dk2"/>
                </a:solidFill>
                <a:latin typeface="Calibri"/>
                <a:ea typeface="Calibri"/>
                <a:cs typeface="Calibri"/>
                <a:sym typeface="Calibri"/>
              </a:rPr>
              <a:t>stable</a:t>
            </a:r>
            <a:r>
              <a:rPr lang="en" sz="1300">
                <a:solidFill>
                  <a:schemeClr val="dk2"/>
                </a:solidFill>
                <a:latin typeface="Calibri"/>
                <a:ea typeface="Calibri"/>
                <a:cs typeface="Calibri"/>
                <a:sym typeface="Calibri"/>
              </a:rPr>
              <a:t> ace so it should be quite familiar.</a:t>
            </a:r>
            <a:endParaRPr sz="1300">
              <a:solidFill>
                <a:schemeClr val="dk2"/>
              </a:solidFill>
              <a:latin typeface="Calibri"/>
              <a:ea typeface="Calibri"/>
              <a:cs typeface="Calibri"/>
              <a:sym typeface="Calibri"/>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183"/>
          <p:cNvSpPr txBox="1"/>
          <p:nvPr>
            <p:ph type="title"/>
          </p:nvPr>
        </p:nvSpPr>
        <p:spPr>
          <a:xfrm>
            <a:off x="151675" y="153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Glitzer Popping - Jirachi/Celebi</a:t>
            </a:r>
            <a:endParaRPr/>
          </a:p>
        </p:txBody>
      </p:sp>
      <p:sp>
        <p:nvSpPr>
          <p:cNvPr id="2665" name="Google Shape;2665;p183"/>
          <p:cNvSpPr txBox="1"/>
          <p:nvPr>
            <p:ph idx="1" type="body"/>
          </p:nvPr>
        </p:nvSpPr>
        <p:spPr>
          <a:xfrm>
            <a:off x="470700" y="935525"/>
            <a:ext cx="54582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212"/>
              <a:t>Glitzer Popping Glitch</a:t>
            </a:r>
            <a:r>
              <a:rPr lang="en" sz="1212"/>
              <a:t>- Hatch any pokemon in the entire national dex legitimately. </a:t>
            </a:r>
            <a:r>
              <a:rPr b="1" lang="en" sz="1212" u="sng"/>
              <a:t>This is completely </a:t>
            </a:r>
            <a:r>
              <a:rPr b="1" lang="en" sz="1212" u="sng"/>
              <a:t>NON HARMFUL</a:t>
            </a:r>
            <a:r>
              <a:rPr b="1" lang="en" sz="1212" u="sng"/>
              <a:t> to the save file if you follow the steps exactly and read carefully. </a:t>
            </a:r>
            <a:r>
              <a:rPr lang="en" sz="1212"/>
              <a:t>There is no event for these pokemon, so we need to use Glitzer Popping. </a:t>
            </a:r>
            <a:r>
              <a:rPr lang="en" sz="1212"/>
              <a:t>This</a:t>
            </a:r>
            <a:r>
              <a:rPr lang="en" sz="1212"/>
              <a:t> is why making copies of FRESH DOTS and PLUSES was necessary.</a:t>
            </a:r>
            <a:endParaRPr sz="1212"/>
          </a:p>
          <a:p>
            <a:pPr indent="-305593" lvl="0" marL="457200" rtl="0" algn="l">
              <a:lnSpc>
                <a:spcPct val="95000"/>
              </a:lnSpc>
              <a:spcBef>
                <a:spcPts val="1200"/>
              </a:spcBef>
              <a:spcAft>
                <a:spcPts val="0"/>
              </a:spcAft>
              <a:buSzPts val="1213"/>
              <a:buChar char="-"/>
            </a:pPr>
            <a:r>
              <a:rPr lang="en" sz="1212"/>
              <a:t>Jirachi</a:t>
            </a:r>
            <a:endParaRPr sz="1212"/>
          </a:p>
          <a:p>
            <a:pPr indent="-305593" lvl="0" marL="457200" rtl="0" algn="l">
              <a:lnSpc>
                <a:spcPct val="95000"/>
              </a:lnSpc>
              <a:spcBef>
                <a:spcPts val="0"/>
              </a:spcBef>
              <a:spcAft>
                <a:spcPts val="0"/>
              </a:spcAft>
              <a:buSzPts val="1213"/>
              <a:buChar char="-"/>
            </a:pPr>
            <a:r>
              <a:rPr lang="en" sz="1212"/>
              <a:t>Celebi</a:t>
            </a:r>
            <a:endParaRPr sz="1212"/>
          </a:p>
          <a:p>
            <a:pPr indent="0" lvl="0" marL="0" rtl="0" algn="l">
              <a:lnSpc>
                <a:spcPct val="95000"/>
              </a:lnSpc>
              <a:spcBef>
                <a:spcPts val="1200"/>
              </a:spcBef>
              <a:spcAft>
                <a:spcPts val="0"/>
              </a:spcAft>
              <a:buSzPts val="688"/>
              <a:buNone/>
            </a:pPr>
            <a:r>
              <a:rPr lang="en" sz="1212"/>
              <a:t>Requirements:</a:t>
            </a:r>
            <a:endParaRPr sz="1212"/>
          </a:p>
          <a:p>
            <a:pPr indent="-305593" lvl="0" marL="457200" rtl="0" algn="l">
              <a:lnSpc>
                <a:spcPct val="95000"/>
              </a:lnSpc>
              <a:spcBef>
                <a:spcPts val="1200"/>
              </a:spcBef>
              <a:spcAft>
                <a:spcPts val="0"/>
              </a:spcAft>
              <a:buSzPts val="1213"/>
              <a:buChar char="-"/>
            </a:pPr>
            <a:r>
              <a:rPr lang="en" sz="1212"/>
              <a:t>Just duplicate a bunch of Pomegs honestly. You </a:t>
            </a:r>
            <a:r>
              <a:rPr lang="en" sz="1212"/>
              <a:t>technically</a:t>
            </a:r>
            <a:r>
              <a:rPr lang="en" sz="1212"/>
              <a:t> only need 1 per pokemon you want to get. So 2 in this case.</a:t>
            </a:r>
            <a:endParaRPr sz="1212"/>
          </a:p>
          <a:p>
            <a:pPr indent="-305593" lvl="0" marL="457200" rtl="0" algn="l">
              <a:lnSpc>
                <a:spcPct val="95000"/>
              </a:lnSpc>
              <a:spcBef>
                <a:spcPts val="0"/>
              </a:spcBef>
              <a:spcAft>
                <a:spcPts val="0"/>
              </a:spcAft>
              <a:buSzPts val="1213"/>
              <a:buChar char="-"/>
            </a:pPr>
            <a:r>
              <a:rPr b="1" lang="en" sz="1212"/>
              <a:t>Any Volbeat</a:t>
            </a:r>
            <a:endParaRPr b="1" sz="1212"/>
          </a:p>
          <a:p>
            <a:pPr indent="-297656" lvl="1" marL="914400" rtl="0" algn="l">
              <a:lnSpc>
                <a:spcPct val="95000"/>
              </a:lnSpc>
              <a:spcBef>
                <a:spcPts val="0"/>
              </a:spcBef>
              <a:spcAft>
                <a:spcPts val="0"/>
              </a:spcAft>
              <a:buSzPts val="1088"/>
              <a:buChar char="-"/>
            </a:pPr>
            <a:r>
              <a:rPr lang="en" sz="1087"/>
              <a:t>Can breed Illumise with Ditto for a 50% chance of hatching a volbeat</a:t>
            </a:r>
            <a:endParaRPr sz="1087"/>
          </a:p>
          <a:p>
            <a:pPr indent="-305593" lvl="0" marL="457200" rtl="0" algn="l">
              <a:lnSpc>
                <a:spcPct val="95000"/>
              </a:lnSpc>
              <a:spcBef>
                <a:spcPts val="0"/>
              </a:spcBef>
              <a:spcAft>
                <a:spcPts val="0"/>
              </a:spcAft>
              <a:buSzPts val="1213"/>
              <a:buChar char="-"/>
            </a:pPr>
            <a:r>
              <a:rPr b="1" lang="en" sz="1212"/>
              <a:t>Any Ralts</a:t>
            </a:r>
            <a:endParaRPr b="1" sz="1212"/>
          </a:p>
          <a:p>
            <a:pPr indent="-297656" lvl="1" marL="914400" rtl="0" algn="l">
              <a:lnSpc>
                <a:spcPct val="95000"/>
              </a:lnSpc>
              <a:spcBef>
                <a:spcPts val="0"/>
              </a:spcBef>
              <a:spcAft>
                <a:spcPts val="0"/>
              </a:spcAft>
              <a:buSzPts val="1088"/>
              <a:buChar char="-"/>
            </a:pPr>
            <a:r>
              <a:rPr lang="en" sz="1087"/>
              <a:t>Can breed any Ralts </a:t>
            </a:r>
            <a:r>
              <a:rPr lang="en" sz="1087"/>
              <a:t>family</a:t>
            </a:r>
            <a:r>
              <a:rPr lang="en" sz="1087"/>
              <a:t> member with Ditto to get Ralts</a:t>
            </a:r>
            <a:endParaRPr sz="1087"/>
          </a:p>
          <a:p>
            <a:pPr indent="-305593" lvl="0" marL="457200" rtl="0" algn="l">
              <a:lnSpc>
                <a:spcPct val="95000"/>
              </a:lnSpc>
              <a:spcBef>
                <a:spcPts val="0"/>
              </a:spcBef>
              <a:spcAft>
                <a:spcPts val="0"/>
              </a:spcAft>
              <a:buSzPts val="1213"/>
              <a:buChar char="-"/>
            </a:pPr>
            <a:r>
              <a:rPr b="1" lang="en" sz="1212"/>
              <a:t>A 1HP pokemon in your party</a:t>
            </a:r>
            <a:r>
              <a:rPr lang="en" sz="1212"/>
              <a:t> with at least 6 HP EVs. Just use an HP up on it.</a:t>
            </a:r>
            <a:endParaRPr sz="1212"/>
          </a:p>
          <a:p>
            <a:pPr indent="-305593" lvl="0" marL="457200" rtl="0" algn="l">
              <a:lnSpc>
                <a:spcPct val="95000"/>
              </a:lnSpc>
              <a:spcBef>
                <a:spcPts val="0"/>
              </a:spcBef>
              <a:spcAft>
                <a:spcPts val="0"/>
              </a:spcAft>
              <a:buSzPts val="1213"/>
              <a:buChar char="-"/>
            </a:pPr>
            <a:r>
              <a:rPr b="1" lang="en" sz="1212"/>
              <a:t>1 Fainted </a:t>
            </a:r>
            <a:r>
              <a:rPr b="1" lang="en" sz="1212"/>
              <a:t>pokemon</a:t>
            </a:r>
            <a:r>
              <a:rPr b="1" lang="en" sz="1212"/>
              <a:t> </a:t>
            </a:r>
            <a:r>
              <a:rPr lang="en" sz="1212"/>
              <a:t>i</a:t>
            </a:r>
            <a:r>
              <a:rPr b="1" lang="en" sz="1212"/>
              <a:t>n your party</a:t>
            </a:r>
            <a:endParaRPr sz="1212"/>
          </a:p>
          <a:p>
            <a:pPr indent="-305593" lvl="0" marL="457200" rtl="0" algn="l">
              <a:lnSpc>
                <a:spcPct val="95000"/>
              </a:lnSpc>
              <a:spcBef>
                <a:spcPts val="0"/>
              </a:spcBef>
              <a:spcAft>
                <a:spcPts val="0"/>
              </a:spcAft>
              <a:buSzPts val="1213"/>
              <a:buChar char="-"/>
            </a:pPr>
            <a:r>
              <a:rPr b="1" lang="en" sz="1212"/>
              <a:t>Any healthy pokemon in your party</a:t>
            </a:r>
            <a:endParaRPr b="1" sz="1212"/>
          </a:p>
        </p:txBody>
      </p:sp>
      <p:sp>
        <p:nvSpPr>
          <p:cNvPr id="2666" name="Google Shape;2666;p183"/>
          <p:cNvSpPr txBox="1"/>
          <p:nvPr/>
        </p:nvSpPr>
        <p:spPr>
          <a:xfrm>
            <a:off x="1472375" y="2247825"/>
            <a:ext cx="282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667" name="Google Shape;2667;p183"/>
          <p:cNvSpPr txBox="1"/>
          <p:nvPr/>
        </p:nvSpPr>
        <p:spPr>
          <a:xfrm>
            <a:off x="6080850" y="1744225"/>
            <a:ext cx="2826900" cy="18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You should already have these pokemon from earlier. The setup is the exact same as before. </a:t>
            </a:r>
            <a:r>
              <a:rPr lang="en" sz="1300">
                <a:solidFill>
                  <a:schemeClr val="dk2"/>
                </a:solidFill>
                <a:latin typeface="Calibri"/>
                <a:ea typeface="Calibri"/>
                <a:cs typeface="Calibri"/>
                <a:sym typeface="Calibri"/>
              </a:rPr>
              <a:t>Except</a:t>
            </a:r>
            <a:r>
              <a:rPr lang="en" sz="1300">
                <a:solidFill>
                  <a:schemeClr val="dk2"/>
                </a:solidFill>
                <a:latin typeface="Calibri"/>
                <a:ea typeface="Calibri"/>
                <a:cs typeface="Calibri"/>
                <a:sym typeface="Calibri"/>
              </a:rPr>
              <a:t> we will be giving different EVs to the DOTS.</a:t>
            </a:r>
            <a:endParaRPr sz="1300">
              <a:solidFill>
                <a:schemeClr val="dk2"/>
              </a:solidFill>
              <a:latin typeface="Calibri"/>
              <a:ea typeface="Calibri"/>
              <a:cs typeface="Calibri"/>
              <a:sym typeface="Calibri"/>
            </a:endParaRPr>
          </a:p>
        </p:txBody>
      </p:sp>
      <p:cxnSp>
        <p:nvCxnSpPr>
          <p:cNvPr id="2668" name="Google Shape;2668;p183"/>
          <p:cNvCxnSpPr/>
          <p:nvPr/>
        </p:nvCxnSpPr>
        <p:spPr>
          <a:xfrm flipH="1">
            <a:off x="5635050" y="2157450"/>
            <a:ext cx="445800" cy="131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184"/>
          <p:cNvSpPr txBox="1"/>
          <p:nvPr>
            <p:ph type="title"/>
          </p:nvPr>
        </p:nvSpPr>
        <p:spPr>
          <a:xfrm>
            <a:off x="161475" y="153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Glitzer Popping cont.</a:t>
            </a:r>
            <a:endParaRPr/>
          </a:p>
        </p:txBody>
      </p:sp>
      <p:sp>
        <p:nvSpPr>
          <p:cNvPr id="2674" name="Google Shape;2674;p184"/>
          <p:cNvSpPr txBox="1"/>
          <p:nvPr>
            <p:ph idx="1" type="body"/>
          </p:nvPr>
        </p:nvSpPr>
        <p:spPr>
          <a:xfrm>
            <a:off x="451050" y="871725"/>
            <a:ext cx="29109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After getting all the </a:t>
            </a:r>
            <a:r>
              <a:rPr lang="en"/>
              <a:t>requirements</a:t>
            </a:r>
            <a:r>
              <a:rPr lang="en"/>
              <a:t> on the previous slide:</a:t>
            </a:r>
            <a:endParaRPr/>
          </a:p>
          <a:p>
            <a:pPr indent="-311150" lvl="0" marL="457200" rtl="0" algn="l">
              <a:spcBef>
                <a:spcPts val="1200"/>
              </a:spcBef>
              <a:spcAft>
                <a:spcPts val="0"/>
              </a:spcAft>
              <a:buSzPts val="1300"/>
              <a:buChar char="-"/>
            </a:pPr>
            <a:r>
              <a:rPr lang="en" u="sng"/>
              <a:t>Go to Rustboro City</a:t>
            </a:r>
            <a:r>
              <a:rPr lang="en"/>
              <a:t> to the building right next door to the gym and trade you Ralts for Seedot with the man sitting at the table.</a:t>
            </a:r>
            <a:endParaRPr/>
          </a:p>
          <a:p>
            <a:pPr indent="-311150" lvl="0" marL="457200" rtl="0" algn="l">
              <a:spcBef>
                <a:spcPts val="0"/>
              </a:spcBef>
              <a:spcAft>
                <a:spcPts val="0"/>
              </a:spcAft>
              <a:buSzPts val="1300"/>
              <a:buChar char="-"/>
            </a:pPr>
            <a:r>
              <a:rPr lang="en" u="sng"/>
              <a:t>Go to Fortree City</a:t>
            </a:r>
            <a:r>
              <a:rPr lang="en"/>
              <a:t> and go in the most northeastern treehouse. Trade your Volbeat for the boy’s Plusle.</a:t>
            </a:r>
            <a:endParaRPr/>
          </a:p>
        </p:txBody>
      </p:sp>
      <p:sp>
        <p:nvSpPr>
          <p:cNvPr id="2675" name="Google Shape;2675;p184"/>
          <p:cNvSpPr txBox="1"/>
          <p:nvPr/>
        </p:nvSpPr>
        <p:spPr>
          <a:xfrm>
            <a:off x="4042675" y="3587575"/>
            <a:ext cx="44025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*Duplicate both of these pokemon before doing anything further with them using the same exact procedure as the item duplication method in the Battle Tower. </a:t>
            </a:r>
            <a:endParaRPr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Save, put the pokemon inside the pc (give them their own box), Save again, take them back out, talk to the receptionist, turn off game while the game is saving. Repeat until you get at least a whole box. (15 each). </a:t>
            </a:r>
            <a:r>
              <a:rPr b="1" lang="en" sz="1000" u="sng">
                <a:solidFill>
                  <a:schemeClr val="dk2"/>
                </a:solidFill>
                <a:latin typeface="Calibri"/>
                <a:ea typeface="Calibri"/>
                <a:cs typeface="Calibri"/>
                <a:sym typeface="Calibri"/>
              </a:rPr>
              <a:t>Keep 1 of each them safely in another box in reserve as well.</a:t>
            </a:r>
            <a:endParaRPr b="1" sz="1000" u="sng">
              <a:solidFill>
                <a:schemeClr val="dk2"/>
              </a:solidFill>
              <a:latin typeface="Calibri"/>
              <a:ea typeface="Calibri"/>
              <a:cs typeface="Calibri"/>
              <a:sym typeface="Calibri"/>
            </a:endParaRPr>
          </a:p>
        </p:txBody>
      </p:sp>
      <p:cxnSp>
        <p:nvCxnSpPr>
          <p:cNvPr id="2676" name="Google Shape;2676;p184"/>
          <p:cNvCxnSpPr/>
          <p:nvPr/>
        </p:nvCxnSpPr>
        <p:spPr>
          <a:xfrm>
            <a:off x="3425725" y="2404900"/>
            <a:ext cx="800100" cy="4800"/>
          </a:xfrm>
          <a:prstGeom prst="straightConnector1">
            <a:avLst/>
          </a:prstGeom>
          <a:noFill/>
          <a:ln cap="flat" cmpd="sng" w="9525">
            <a:solidFill>
              <a:schemeClr val="dk2"/>
            </a:solidFill>
            <a:prstDash val="solid"/>
            <a:round/>
            <a:headEnd len="med" w="med" type="none"/>
            <a:tailEnd len="med" w="med" type="triangle"/>
          </a:ln>
        </p:spPr>
      </p:cxnSp>
      <p:sp>
        <p:nvSpPr>
          <p:cNvPr id="2677" name="Google Shape;2677;p184"/>
          <p:cNvSpPr txBox="1"/>
          <p:nvPr/>
        </p:nvSpPr>
        <p:spPr>
          <a:xfrm>
            <a:off x="4775400" y="976675"/>
            <a:ext cx="3862500" cy="12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678" name="Google Shape;2678;p184"/>
          <p:cNvSpPr txBox="1"/>
          <p:nvPr/>
        </p:nvSpPr>
        <p:spPr>
          <a:xfrm>
            <a:off x="4863750" y="1305500"/>
            <a:ext cx="36858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Go to the move deleter and </a:t>
            </a:r>
            <a:r>
              <a:rPr lang="en" sz="1300">
                <a:solidFill>
                  <a:schemeClr val="dk2"/>
                </a:solidFill>
                <a:latin typeface="Calibri"/>
                <a:ea typeface="Calibri"/>
                <a:cs typeface="Calibri"/>
                <a:sym typeface="Calibri"/>
              </a:rPr>
              <a:t>delete all of Plusle’s moves except growl. That’s the only move Plusle should have.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Next teach HM05 Flash to the 4th move slot on Seedot.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Everything is now set up completely.</a:t>
            </a:r>
            <a:endParaRPr sz="1300">
              <a:solidFill>
                <a:schemeClr val="dk2"/>
              </a:solidFill>
              <a:latin typeface="Calibri"/>
              <a:ea typeface="Calibri"/>
              <a:cs typeface="Calibri"/>
              <a:sym typeface="Calibri"/>
            </a:endParaRPr>
          </a:p>
        </p:txBody>
      </p:sp>
      <p:cxnSp>
        <p:nvCxnSpPr>
          <p:cNvPr id="2679" name="Google Shape;2679;p184"/>
          <p:cNvCxnSpPr/>
          <p:nvPr/>
        </p:nvCxnSpPr>
        <p:spPr>
          <a:xfrm>
            <a:off x="6105450" y="3077275"/>
            <a:ext cx="14700" cy="51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185"/>
          <p:cNvSpPr txBox="1"/>
          <p:nvPr>
            <p:ph type="title"/>
          </p:nvPr>
        </p:nvSpPr>
        <p:spPr>
          <a:xfrm>
            <a:off x="171300" y="119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Glitzer Popping cont.</a:t>
            </a:r>
            <a:endParaRPr/>
          </a:p>
        </p:txBody>
      </p:sp>
      <p:sp>
        <p:nvSpPr>
          <p:cNvPr id="2685" name="Google Shape;2685;p185"/>
          <p:cNvSpPr txBox="1"/>
          <p:nvPr>
            <p:ph idx="1" type="body"/>
          </p:nvPr>
        </p:nvSpPr>
        <p:spPr>
          <a:xfrm>
            <a:off x="171300" y="634300"/>
            <a:ext cx="47121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500" u="sng"/>
              <a:t>Once </a:t>
            </a:r>
            <a:r>
              <a:rPr b="1" lang="en" sz="4500" u="sng"/>
              <a:t>you</a:t>
            </a:r>
            <a:r>
              <a:rPr b="1" lang="en" sz="4500" u="sng"/>
              <a:t> have duplicated these Seedot and Plusle with all of the </a:t>
            </a:r>
            <a:r>
              <a:rPr b="1" lang="en" sz="4500" u="sng"/>
              <a:t>requirements</a:t>
            </a:r>
            <a:r>
              <a:rPr lang="en" sz="4500"/>
              <a:t>, we need to tell the game we want to hatch the pokemon we want. In order to do this we need to have the proper EVs in HP and Attack set up on the Seedot (Dots). There’s nothing else the hatched pokemon is based off other than that. So In order to get these pokemon here’s all the EVs you need your Seedot (Dots) to have. You can use any one that you duplicated. </a:t>
            </a:r>
            <a:r>
              <a:rPr b="1" lang="en" sz="4500"/>
              <a:t>Do these pokemon one at a time. Do not go onto another pokemon until you have hatched the one you want. You do not want to run out of Seedots and Plusles that you duplicated. Go slow.</a:t>
            </a:r>
            <a:endParaRPr b="1" sz="4500"/>
          </a:p>
          <a:p>
            <a:pPr indent="0" lvl="0" marL="0" rtl="0" algn="l">
              <a:spcBef>
                <a:spcPts val="1200"/>
              </a:spcBef>
              <a:spcAft>
                <a:spcPts val="0"/>
              </a:spcAft>
              <a:buNone/>
            </a:pPr>
            <a:r>
              <a:t/>
            </a:r>
            <a:endParaRPr sz="4500"/>
          </a:p>
          <a:p>
            <a:pPr indent="0" lvl="0" marL="457200" rtl="0" algn="l">
              <a:spcBef>
                <a:spcPts val="1200"/>
              </a:spcBef>
              <a:spcAft>
                <a:spcPts val="0"/>
              </a:spcAft>
              <a:buNone/>
            </a:pPr>
            <a:r>
              <a:rPr lang="en" sz="5300" u="sng">
                <a:solidFill>
                  <a:srgbClr val="0000FF"/>
                </a:solidFill>
              </a:rPr>
              <a:t>Jirachi</a:t>
            </a:r>
            <a:r>
              <a:rPr lang="en" sz="5300">
                <a:solidFill>
                  <a:srgbClr val="0000FF"/>
                </a:solidFill>
              </a:rPr>
              <a:t> - 153 HP EVs, 1 Attack EV. </a:t>
            </a:r>
            <a:endParaRPr sz="5300">
              <a:solidFill>
                <a:srgbClr val="0000FF"/>
              </a:solidFill>
            </a:endParaRPr>
          </a:p>
          <a:p>
            <a:pPr indent="0" lvl="0" marL="457200" rtl="0" algn="l">
              <a:spcBef>
                <a:spcPts val="1200"/>
              </a:spcBef>
              <a:spcAft>
                <a:spcPts val="0"/>
              </a:spcAft>
              <a:buNone/>
            </a:pPr>
            <a:r>
              <a:rPr lang="en" sz="5300" u="sng">
                <a:solidFill>
                  <a:srgbClr val="0000FF"/>
                </a:solidFill>
              </a:rPr>
              <a:t>Celebi</a:t>
            </a:r>
            <a:r>
              <a:rPr lang="en" sz="5300">
                <a:solidFill>
                  <a:srgbClr val="0000FF"/>
                </a:solidFill>
              </a:rPr>
              <a:t> - 251 HP EVs. Nothing else.</a:t>
            </a:r>
            <a:endParaRPr sz="5300">
              <a:solidFill>
                <a:srgbClr val="0000FF"/>
              </a:solidFill>
            </a:endParaRPr>
          </a:p>
          <a:p>
            <a:pPr indent="0" lvl="0" marL="457200" rtl="0" algn="l">
              <a:spcBef>
                <a:spcPts val="1200"/>
              </a:spcBef>
              <a:spcAft>
                <a:spcPts val="0"/>
              </a:spcAft>
              <a:buNone/>
            </a:pPr>
            <a:r>
              <a:t/>
            </a:r>
            <a:endParaRPr sz="4500"/>
          </a:p>
          <a:p>
            <a:pPr indent="0" lvl="0" marL="0" rtl="0" algn="l">
              <a:spcBef>
                <a:spcPts val="1200"/>
              </a:spcBef>
              <a:spcAft>
                <a:spcPts val="1200"/>
              </a:spcAft>
              <a:buNone/>
            </a:pPr>
            <a:r>
              <a:t/>
            </a:r>
            <a:endParaRPr/>
          </a:p>
        </p:txBody>
      </p:sp>
      <p:sp>
        <p:nvSpPr>
          <p:cNvPr id="2686" name="Google Shape;2686;p185"/>
          <p:cNvSpPr txBox="1"/>
          <p:nvPr/>
        </p:nvSpPr>
        <p:spPr>
          <a:xfrm>
            <a:off x="3145950" y="2326400"/>
            <a:ext cx="4712100" cy="19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You can use Rare Candies on your Dots to level it up to help you get quick KOs for EVs. </a:t>
            </a:r>
            <a:r>
              <a:rPr b="1" lang="en" sz="1000" u="sng">
                <a:solidFill>
                  <a:schemeClr val="dk2"/>
                </a:solidFill>
                <a:latin typeface="Calibri"/>
                <a:ea typeface="Calibri"/>
                <a:cs typeface="Calibri"/>
                <a:sym typeface="Calibri"/>
              </a:rPr>
              <a:t>It does not matter if it </a:t>
            </a:r>
            <a:r>
              <a:rPr b="1" lang="en" sz="1000" u="sng">
                <a:solidFill>
                  <a:schemeClr val="dk2"/>
                </a:solidFill>
                <a:latin typeface="Calibri"/>
                <a:ea typeface="Calibri"/>
                <a:cs typeface="Calibri"/>
                <a:sym typeface="Calibri"/>
              </a:rPr>
              <a:t>evolves</a:t>
            </a:r>
            <a:r>
              <a:rPr b="1" lang="en" sz="1000" u="sng">
                <a:solidFill>
                  <a:schemeClr val="dk2"/>
                </a:solidFill>
                <a:latin typeface="Calibri"/>
                <a:ea typeface="Calibri"/>
                <a:cs typeface="Calibri"/>
                <a:sym typeface="Calibri"/>
              </a:rPr>
              <a:t>.</a:t>
            </a:r>
            <a:endParaRPr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0" lvl="0" marL="0" rtl="0" algn="l">
              <a:spcBef>
                <a:spcPts val="0"/>
              </a:spcBef>
              <a:spcAft>
                <a:spcPts val="0"/>
              </a:spcAft>
              <a:buNone/>
            </a:pPr>
            <a:r>
              <a:rPr lang="en" sz="1000">
                <a:solidFill>
                  <a:schemeClr val="dk2"/>
                </a:solidFill>
                <a:latin typeface="Calibri"/>
                <a:ea typeface="Calibri"/>
                <a:cs typeface="Calibri"/>
                <a:sym typeface="Calibri"/>
              </a:rPr>
              <a:t>HP EVs can be obtained in Rusturf Tunnel on </a:t>
            </a:r>
            <a:r>
              <a:rPr lang="en" sz="1000" u="sng">
                <a:solidFill>
                  <a:schemeClr val="dk2"/>
                </a:solidFill>
                <a:latin typeface="Calibri"/>
                <a:ea typeface="Calibri"/>
                <a:cs typeface="Calibri"/>
                <a:sym typeface="Calibri"/>
              </a:rPr>
              <a:t>Whismur</a:t>
            </a:r>
            <a:r>
              <a:rPr lang="en" sz="1000">
                <a:solidFill>
                  <a:schemeClr val="dk2"/>
                </a:solidFill>
                <a:latin typeface="Calibri"/>
                <a:ea typeface="Calibri"/>
                <a:cs typeface="Calibri"/>
                <a:sym typeface="Calibri"/>
              </a:rPr>
              <a:t> which is a 100% encounter rate. </a:t>
            </a:r>
            <a:r>
              <a:rPr lang="en" sz="1000" u="sng">
                <a:solidFill>
                  <a:schemeClr val="dk2"/>
                </a:solidFill>
                <a:latin typeface="Calibri"/>
                <a:ea typeface="Calibri"/>
                <a:cs typeface="Calibri"/>
                <a:sym typeface="Calibri"/>
              </a:rPr>
              <a:t>They yield 1 HP EV each</a:t>
            </a:r>
            <a:r>
              <a:rPr lang="en" sz="1000">
                <a:solidFill>
                  <a:schemeClr val="dk2"/>
                </a:solidFill>
                <a:latin typeface="Calibri"/>
                <a:ea typeface="Calibri"/>
                <a:cs typeface="Calibri"/>
                <a:sym typeface="Calibri"/>
              </a:rPr>
              <a:t>. I </a:t>
            </a:r>
            <a:r>
              <a:rPr lang="en" sz="1000">
                <a:solidFill>
                  <a:schemeClr val="dk2"/>
                </a:solidFill>
                <a:latin typeface="Calibri"/>
                <a:ea typeface="Calibri"/>
                <a:cs typeface="Calibri"/>
                <a:sym typeface="Calibri"/>
              </a:rPr>
              <a:t>Recommend</a:t>
            </a:r>
            <a:r>
              <a:rPr lang="en" sz="1000">
                <a:solidFill>
                  <a:schemeClr val="dk2"/>
                </a:solidFill>
                <a:latin typeface="Calibri"/>
                <a:ea typeface="Calibri"/>
                <a:cs typeface="Calibri"/>
                <a:sym typeface="Calibri"/>
              </a:rPr>
              <a:t> teaching TM19 Giga Drain to your Dots and using a PP MAX on it to quickly KO the </a:t>
            </a:r>
            <a:r>
              <a:rPr lang="en" sz="1000">
                <a:solidFill>
                  <a:schemeClr val="dk2"/>
                </a:solidFill>
                <a:latin typeface="Calibri"/>
                <a:ea typeface="Calibri"/>
                <a:cs typeface="Calibri"/>
                <a:sym typeface="Calibri"/>
              </a:rPr>
              <a:t>Whismur</a:t>
            </a:r>
            <a:r>
              <a:rPr lang="en" sz="1000">
                <a:solidFill>
                  <a:schemeClr val="dk2"/>
                </a:solidFill>
                <a:latin typeface="Calibri"/>
                <a:ea typeface="Calibri"/>
                <a:cs typeface="Calibri"/>
                <a:sym typeface="Calibri"/>
              </a:rPr>
              <a:t>. Keep track of every single </a:t>
            </a:r>
            <a:r>
              <a:rPr lang="en" sz="1000">
                <a:solidFill>
                  <a:schemeClr val="dk2"/>
                </a:solidFill>
                <a:latin typeface="Calibri"/>
                <a:ea typeface="Calibri"/>
                <a:cs typeface="Calibri"/>
                <a:sym typeface="Calibri"/>
              </a:rPr>
              <a:t>Whismur</a:t>
            </a:r>
            <a:r>
              <a:rPr lang="en" sz="1000">
                <a:solidFill>
                  <a:schemeClr val="dk2"/>
                </a:solidFill>
                <a:latin typeface="Calibri"/>
                <a:ea typeface="Calibri"/>
                <a:cs typeface="Calibri"/>
                <a:sym typeface="Calibri"/>
              </a:rPr>
              <a:t> you KO. </a:t>
            </a:r>
            <a:endParaRPr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0" lvl="0" marL="0" rtl="0" algn="l">
              <a:spcBef>
                <a:spcPts val="0"/>
              </a:spcBef>
              <a:spcAft>
                <a:spcPts val="0"/>
              </a:spcAft>
              <a:buNone/>
            </a:pPr>
            <a:r>
              <a:rPr lang="en" sz="1000">
                <a:solidFill>
                  <a:schemeClr val="dk2"/>
                </a:solidFill>
                <a:latin typeface="Calibri"/>
                <a:ea typeface="Calibri"/>
                <a:cs typeface="Calibri"/>
                <a:sym typeface="Calibri"/>
              </a:rPr>
              <a:t>Attack EVs can be obtained off Poochyena on route 103 just north of Oldale Town. They Yield 1 Attack EV each.</a:t>
            </a:r>
            <a:endParaRPr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0" lvl="0" marL="0" rtl="0" algn="l">
              <a:spcBef>
                <a:spcPts val="0"/>
              </a:spcBef>
              <a:spcAft>
                <a:spcPts val="0"/>
              </a:spcAft>
              <a:buNone/>
            </a:pPr>
            <a:r>
              <a:rPr lang="en" sz="1000">
                <a:solidFill>
                  <a:schemeClr val="dk2"/>
                </a:solidFill>
                <a:latin typeface="Calibri"/>
                <a:ea typeface="Calibri"/>
                <a:cs typeface="Calibri"/>
                <a:sym typeface="Calibri"/>
              </a:rPr>
              <a:t>You can use the Macho Brace to double your EVs gains. </a:t>
            </a:r>
            <a:r>
              <a:rPr b="1" lang="en" sz="1000">
                <a:solidFill>
                  <a:schemeClr val="dk2"/>
                </a:solidFill>
                <a:latin typeface="Calibri"/>
                <a:ea typeface="Calibri"/>
                <a:cs typeface="Calibri"/>
                <a:sym typeface="Calibri"/>
              </a:rPr>
              <a:t>With Macho Brace, each Whismur will then yield 2 HP Evs</a:t>
            </a:r>
            <a:r>
              <a:rPr lang="en" sz="1000">
                <a:solidFill>
                  <a:schemeClr val="dk2"/>
                </a:solidFill>
                <a:latin typeface="Calibri"/>
                <a:ea typeface="Calibri"/>
                <a:cs typeface="Calibri"/>
                <a:sym typeface="Calibri"/>
              </a:rPr>
              <a:t>. </a:t>
            </a:r>
            <a:r>
              <a:rPr b="1" lang="en" sz="1000" u="sng">
                <a:solidFill>
                  <a:schemeClr val="dk2"/>
                </a:solidFill>
                <a:latin typeface="Calibri"/>
                <a:ea typeface="Calibri"/>
                <a:cs typeface="Calibri"/>
                <a:sym typeface="Calibri"/>
              </a:rPr>
              <a:t>Take off the macho brace when you only need 1 more HP EV. You cannot go over.</a:t>
            </a:r>
            <a:r>
              <a:rPr lang="en" sz="1000">
                <a:solidFill>
                  <a:schemeClr val="dk2"/>
                </a:solidFill>
                <a:latin typeface="Calibri"/>
                <a:ea typeface="Calibri"/>
                <a:cs typeface="Calibri"/>
                <a:sym typeface="Calibri"/>
              </a:rPr>
              <a:t> Same goes for Attack EVs (you only ever need 1 Attack EV anyways for these pokemon so don’t use the Macho Brace for that).</a:t>
            </a:r>
            <a:endParaRPr sz="1000">
              <a:solidFill>
                <a:schemeClr val="dk2"/>
              </a:solidFill>
              <a:latin typeface="Calibri"/>
              <a:ea typeface="Calibri"/>
              <a:cs typeface="Calibri"/>
              <a:sym typeface="Calibri"/>
            </a:endParaRPr>
          </a:p>
        </p:txBody>
      </p:sp>
      <p:sp>
        <p:nvSpPr>
          <p:cNvPr id="2687" name="Google Shape;2687;p185"/>
          <p:cNvSpPr/>
          <p:nvPr/>
        </p:nvSpPr>
        <p:spPr>
          <a:xfrm>
            <a:off x="3185250" y="4039225"/>
            <a:ext cx="4712100" cy="70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88" name="Google Shape;2688;p185"/>
          <p:cNvSpPr txBox="1"/>
          <p:nvPr/>
        </p:nvSpPr>
        <p:spPr>
          <a:xfrm>
            <a:off x="5428125" y="851013"/>
            <a:ext cx="2925000" cy="9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Be very careful with counting EVs during </a:t>
            </a:r>
            <a:r>
              <a:rPr lang="en" sz="1300">
                <a:solidFill>
                  <a:srgbClr val="FF0000"/>
                </a:solidFill>
                <a:latin typeface="Calibri"/>
                <a:ea typeface="Calibri"/>
                <a:cs typeface="Calibri"/>
                <a:sym typeface="Calibri"/>
              </a:rPr>
              <a:t>training</a:t>
            </a:r>
            <a:r>
              <a:rPr lang="en" sz="1300">
                <a:solidFill>
                  <a:srgbClr val="FF0000"/>
                </a:solidFill>
                <a:latin typeface="Calibri"/>
                <a:ea typeface="Calibri"/>
                <a:cs typeface="Calibri"/>
                <a:sym typeface="Calibri"/>
              </a:rPr>
              <a:t>. It is very easy to lose track. Use your PP counter to keep track. This is why it’s nice to always make sure you 1 hit KO the Whismurs.</a:t>
            </a:r>
            <a:endParaRPr sz="1300">
              <a:solidFill>
                <a:schemeClr val="dk2"/>
              </a:solidFill>
              <a:latin typeface="Calibri"/>
              <a:ea typeface="Calibri"/>
              <a:cs typeface="Calibri"/>
              <a:sym typeface="Calibri"/>
            </a:endParaRPr>
          </a:p>
        </p:txBody>
      </p:sp>
      <p:sp>
        <p:nvSpPr>
          <p:cNvPr id="2689" name="Google Shape;2689;p185"/>
          <p:cNvSpPr/>
          <p:nvPr/>
        </p:nvSpPr>
        <p:spPr>
          <a:xfrm>
            <a:off x="5447800" y="942325"/>
            <a:ext cx="2871000" cy="100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90" name="Google Shape;2690;p185"/>
          <p:cNvSpPr txBox="1"/>
          <p:nvPr/>
        </p:nvSpPr>
        <p:spPr>
          <a:xfrm>
            <a:off x="469775" y="3527600"/>
            <a:ext cx="2566200" cy="12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latin typeface="Calibri"/>
                <a:ea typeface="Calibri"/>
                <a:cs typeface="Calibri"/>
                <a:sym typeface="Calibri"/>
              </a:rPr>
              <a:t>You can put the exp share on DOTS to gain HP EVs as well. The macho brace will not double the EVs gained from exp Share though.</a:t>
            </a:r>
            <a:endParaRPr b="1" sz="1300" u="sng">
              <a:solidFill>
                <a:schemeClr val="dk2"/>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186"/>
          <p:cNvSpPr txBox="1"/>
          <p:nvPr>
            <p:ph type="title"/>
          </p:nvPr>
        </p:nvSpPr>
        <p:spPr>
          <a:xfrm>
            <a:off x="151675" y="153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Glitzer Popping cont.</a:t>
            </a:r>
            <a:endParaRPr/>
          </a:p>
        </p:txBody>
      </p:sp>
      <p:sp>
        <p:nvSpPr>
          <p:cNvPr id="2696" name="Google Shape;2696;p186"/>
          <p:cNvSpPr txBox="1"/>
          <p:nvPr>
            <p:ph idx="1" type="body"/>
          </p:nvPr>
        </p:nvSpPr>
        <p:spPr>
          <a:xfrm>
            <a:off x="490325" y="803000"/>
            <a:ext cx="45600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575"/>
              <a:t>Once your “Dots” properly EV trained in accordance with the pokemon you want, fly to the Battle Frontier.</a:t>
            </a:r>
            <a:endParaRPr sz="4575"/>
          </a:p>
          <a:p>
            <a:pPr indent="0" lvl="0" marL="0" rtl="0" algn="l">
              <a:spcBef>
                <a:spcPts val="1200"/>
              </a:spcBef>
              <a:spcAft>
                <a:spcPts val="0"/>
              </a:spcAft>
              <a:buNone/>
            </a:pPr>
            <a:r>
              <a:rPr lang="en" sz="4575"/>
              <a:t>Duplicate 7 of your EV trained “Dots”  as well as 7 of the “Pluses”. </a:t>
            </a:r>
            <a:endParaRPr sz="4575"/>
          </a:p>
          <a:p>
            <a:pPr indent="0" lvl="0" marL="0" rtl="0" algn="l">
              <a:spcBef>
                <a:spcPts val="1200"/>
              </a:spcBef>
              <a:spcAft>
                <a:spcPts val="0"/>
              </a:spcAft>
              <a:buNone/>
            </a:pPr>
            <a:r>
              <a:rPr lang="en" sz="4575"/>
              <a:t>Then put them into box 2 alone. No other pokemon besides 7 Dots and 7 Pluses. </a:t>
            </a:r>
            <a:r>
              <a:rPr b="1" lang="en" sz="4575" u="sng"/>
              <a:t>Arrange them in Box 2 exactly like the image below</a:t>
            </a:r>
            <a:r>
              <a:rPr lang="en" sz="4575"/>
              <a:t>. Keep Box 1 totally empty, keep box 3 Totally empty.</a:t>
            </a:r>
            <a:endParaRPr sz="4575"/>
          </a:p>
          <a:p>
            <a:pPr indent="0" lvl="0" marL="0" rtl="0" algn="l">
              <a:spcBef>
                <a:spcPts val="1200"/>
              </a:spcBef>
              <a:spcAft>
                <a:spcPts val="0"/>
              </a:spcAft>
              <a:buNone/>
            </a:pPr>
            <a:r>
              <a:rPr lang="en" sz="4575"/>
              <a:t>This will maximize the chance of these pokemon becoming the correct </a:t>
            </a:r>
            <a:r>
              <a:rPr lang="en" sz="4575"/>
              <a:t>corrupted</a:t>
            </a:r>
            <a:r>
              <a:rPr lang="en" sz="4575"/>
              <a:t> egg.</a:t>
            </a:r>
            <a:endParaRPr sz="4575"/>
          </a:p>
          <a:p>
            <a:pPr indent="0" lvl="0" marL="0" rtl="0" algn="l">
              <a:spcBef>
                <a:spcPts val="1200"/>
              </a:spcBef>
              <a:spcAft>
                <a:spcPts val="0"/>
              </a:spcAft>
              <a:buNone/>
            </a:pPr>
            <a:r>
              <a:rPr lang="en" sz="4575"/>
              <a:t>Now get your 1HP pokemon with </a:t>
            </a:r>
            <a:r>
              <a:rPr lang="en" sz="4575"/>
              <a:t>10 HP</a:t>
            </a:r>
            <a:r>
              <a:rPr lang="en" sz="4575"/>
              <a:t> EVs (use HP Up), 1 fainted pokemon, and 1 Healthy pokemon in that order. </a:t>
            </a:r>
            <a:r>
              <a:rPr b="1" lang="en" sz="4575" u="sng"/>
              <a:t>Fly to Oldale town and save your game here.</a:t>
            </a:r>
            <a:endParaRPr b="1" sz="4575" u="sng"/>
          </a:p>
          <a:p>
            <a:pPr indent="0" lvl="0" marL="0" rtl="0" algn="l">
              <a:spcBef>
                <a:spcPts val="1200"/>
              </a:spcBef>
              <a:spcAft>
                <a:spcPts val="0"/>
              </a:spcAft>
              <a:buNone/>
            </a:pPr>
            <a:r>
              <a:rPr b="1" lang="en" sz="4575" u="sng"/>
              <a:t>Now we </a:t>
            </a:r>
            <a:r>
              <a:rPr b="1" lang="en" sz="4575" u="sng"/>
              <a:t>execute</a:t>
            </a:r>
            <a:r>
              <a:rPr b="1" lang="en" sz="4575" u="sng"/>
              <a:t> the EXACT same glitch as we did with the Eon Ticket. No differences except 1 - only hold up on the D-Pad for only 2.5 - 3 seconds instead of 12.5 seconds. </a:t>
            </a:r>
            <a:r>
              <a:rPr b="1" lang="en" sz="4575" u="sng"/>
              <a:t>That's</a:t>
            </a:r>
            <a:r>
              <a:rPr b="1" lang="en" sz="4575" u="sng"/>
              <a:t> it.</a:t>
            </a:r>
            <a:endParaRPr b="1" sz="4575" u="sng"/>
          </a:p>
          <a:p>
            <a:pPr indent="0" lvl="0" marL="0" rtl="0" algn="l">
              <a:spcBef>
                <a:spcPts val="1200"/>
              </a:spcBef>
              <a:spcAft>
                <a:spcPts val="0"/>
              </a:spcAft>
              <a:buNone/>
            </a:pPr>
            <a:r>
              <a:rPr b="1" lang="en" sz="4575" u="sng"/>
              <a:t>Go check your PC inside box 2 and see if any of your pokemon became GOOD eggs. If they are all BAD EGGS, reset.</a:t>
            </a:r>
            <a:endParaRPr b="1" sz="4575" u="sng"/>
          </a:p>
          <a:p>
            <a:pPr indent="0" lvl="0" marL="0" rtl="0" algn="l">
              <a:spcBef>
                <a:spcPts val="1200"/>
              </a:spcBef>
              <a:spcAft>
                <a:spcPts val="1200"/>
              </a:spcAft>
              <a:buNone/>
            </a:pPr>
            <a:r>
              <a:t/>
            </a:r>
            <a:endParaRPr b="1" sz="1100" u="sng"/>
          </a:p>
        </p:txBody>
      </p:sp>
      <p:sp>
        <p:nvSpPr>
          <p:cNvPr id="2697" name="Google Shape;2697;p186"/>
          <p:cNvSpPr txBox="1"/>
          <p:nvPr/>
        </p:nvSpPr>
        <p:spPr>
          <a:xfrm>
            <a:off x="5231150" y="310125"/>
            <a:ext cx="3524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Eggs should look like this when examined. Here it is. It will be in this exact pokeball, WITH pokerus, making sounds, and is about to hatch. This is Jirachi. If you get a GOOD EGG that isn’t this egg, it’s </a:t>
            </a:r>
            <a:r>
              <a:rPr lang="en" sz="1100" u="sng">
                <a:solidFill>
                  <a:schemeClr val="dk2"/>
                </a:solidFill>
                <a:latin typeface="Calibri"/>
                <a:ea typeface="Calibri"/>
                <a:cs typeface="Calibri"/>
                <a:sym typeface="Calibri"/>
              </a:rPr>
              <a:t>not</a:t>
            </a:r>
            <a:r>
              <a:rPr lang="en" sz="1100">
                <a:solidFill>
                  <a:schemeClr val="dk2"/>
                </a:solidFill>
                <a:latin typeface="Calibri"/>
                <a:ea typeface="Calibri"/>
                <a:cs typeface="Calibri"/>
                <a:sym typeface="Calibri"/>
              </a:rPr>
              <a:t> your pokemon. Reset and try again. If it IS this egg and it hatches into something else, you have the wrong EV count on your DOTS. Start over with a fresh DOTS.</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2698" name="Google Shape;2698;p186"/>
          <p:cNvPicPr preferRelativeResize="0"/>
          <p:nvPr/>
        </p:nvPicPr>
        <p:blipFill>
          <a:blip r:embed="rId3">
            <a:alphaModFix/>
          </a:blip>
          <a:stretch>
            <a:fillRect/>
          </a:stretch>
        </p:blipFill>
        <p:spPr>
          <a:xfrm>
            <a:off x="5353925" y="1623576"/>
            <a:ext cx="2911299" cy="1627425"/>
          </a:xfrm>
          <a:prstGeom prst="rect">
            <a:avLst/>
          </a:prstGeom>
          <a:noFill/>
          <a:ln>
            <a:noFill/>
          </a:ln>
        </p:spPr>
      </p:pic>
      <p:sp>
        <p:nvSpPr>
          <p:cNvPr id="2699" name="Google Shape;2699;p186"/>
          <p:cNvSpPr txBox="1"/>
          <p:nvPr/>
        </p:nvSpPr>
        <p:spPr>
          <a:xfrm>
            <a:off x="5438325" y="3332500"/>
            <a:ext cx="282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Organize your box 2 with the duplicated EV trained Dots along with the non ev trained Pluses EXACTLY like this.</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p:txBody>
      </p:sp>
      <p:pic>
        <p:nvPicPr>
          <p:cNvPr id="2700" name="Google Shape;2700;p186"/>
          <p:cNvPicPr preferRelativeResize="0"/>
          <p:nvPr/>
        </p:nvPicPr>
        <p:blipFill>
          <a:blip r:embed="rId4">
            <a:alphaModFix/>
          </a:blip>
          <a:stretch>
            <a:fillRect/>
          </a:stretch>
        </p:blipFill>
        <p:spPr>
          <a:xfrm>
            <a:off x="5893624" y="3789075"/>
            <a:ext cx="1831899" cy="104032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187"/>
          <p:cNvSpPr txBox="1"/>
          <p:nvPr>
            <p:ph type="title"/>
          </p:nvPr>
        </p:nvSpPr>
        <p:spPr>
          <a:xfrm>
            <a:off x="438550" y="399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Glitzer Popping cont.</a:t>
            </a:r>
            <a:endParaRPr/>
          </a:p>
        </p:txBody>
      </p:sp>
      <p:sp>
        <p:nvSpPr>
          <p:cNvPr id="2706" name="Google Shape;2706;p187"/>
          <p:cNvSpPr txBox="1"/>
          <p:nvPr>
            <p:ph idx="1" type="body"/>
          </p:nvPr>
        </p:nvSpPr>
        <p:spPr>
          <a:xfrm>
            <a:off x="819150" y="1175150"/>
            <a:ext cx="75057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en" sz="1305"/>
              <a:t>After you obtain your jirachi/celebi from the egg, </a:t>
            </a:r>
            <a:r>
              <a:rPr lang="en" sz="1305"/>
              <a:t>it's</a:t>
            </a:r>
            <a:r>
              <a:rPr lang="en" sz="1305"/>
              <a:t> going to be quite glitchy. Do not examine the pokemon. It will crash your game due to the glitch moves that they will know.</a:t>
            </a:r>
            <a:endParaRPr sz="1305"/>
          </a:p>
          <a:p>
            <a:pPr indent="0" lvl="0" marL="0" rtl="0" algn="l">
              <a:lnSpc>
                <a:spcPct val="105000"/>
              </a:lnSpc>
              <a:spcBef>
                <a:spcPts val="1200"/>
              </a:spcBef>
              <a:spcAft>
                <a:spcPts val="0"/>
              </a:spcAft>
              <a:buSzPts val="935"/>
              <a:buNone/>
            </a:pPr>
            <a:r>
              <a:rPr lang="en" sz="1305"/>
              <a:t>In order for these to be normal working pokemon, you need to put them in the day care and have the moves deleted by level up through the daycare. This takes a </a:t>
            </a:r>
            <a:r>
              <a:rPr lang="en" sz="1305"/>
              <a:t>long</a:t>
            </a:r>
            <a:r>
              <a:rPr lang="en" sz="1305"/>
              <a:t> time </a:t>
            </a:r>
            <a:r>
              <a:rPr lang="en" sz="1305"/>
              <a:t>unfortunately,</a:t>
            </a:r>
            <a:r>
              <a:rPr lang="en" sz="1305"/>
              <a:t> but it is doable. Just use rare candies until 1 level before a move is learned then put them in the day care and ride your mach bike around to gain that next level and move. Once all the glitch moves are removed, the pokemon will become totally normal and useable. And no, the move deleter does not work for this. </a:t>
            </a:r>
            <a:endParaRPr sz="1305"/>
          </a:p>
          <a:p>
            <a:pPr indent="0" lvl="0" marL="0" rtl="0" algn="l">
              <a:lnSpc>
                <a:spcPct val="105000"/>
              </a:lnSpc>
              <a:spcBef>
                <a:spcPts val="1200"/>
              </a:spcBef>
              <a:spcAft>
                <a:spcPts val="0"/>
              </a:spcAft>
              <a:buSzPts val="935"/>
              <a:buNone/>
            </a:pPr>
            <a:r>
              <a:rPr lang="en" sz="1305"/>
              <a:t>If you do not care to use them in battle, you don’t have to worry about it. They have registered in your pokedex and you can just keep them in the pc, they won’t harm anything. Like I said, just don’t check their summary or move list.</a:t>
            </a:r>
            <a:endParaRPr sz="1305"/>
          </a:p>
          <a:p>
            <a:pPr indent="0" lvl="0" marL="0" rtl="0" algn="l">
              <a:lnSpc>
                <a:spcPct val="105000"/>
              </a:lnSpc>
              <a:spcBef>
                <a:spcPts val="1200"/>
              </a:spcBef>
              <a:spcAft>
                <a:spcPts val="1200"/>
              </a:spcAft>
              <a:buSzPts val="935"/>
              <a:buNone/>
            </a:pPr>
            <a:r>
              <a:rPr b="1" lang="en" sz="1305" u="sng"/>
              <a:t>Save your game before checking the summary to see if all the glitch moves are gone if you are </a:t>
            </a:r>
            <a:r>
              <a:rPr b="1" lang="en" sz="1305" u="sng"/>
              <a:t>using</a:t>
            </a:r>
            <a:r>
              <a:rPr b="1" lang="en" sz="1305" u="sng"/>
              <a:t> the </a:t>
            </a:r>
            <a:r>
              <a:rPr b="1" lang="en" sz="1305" u="sng"/>
              <a:t>daycare</a:t>
            </a:r>
            <a:r>
              <a:rPr b="1" lang="en" sz="1305" u="sng"/>
              <a:t> to make them usable.</a:t>
            </a:r>
            <a:endParaRPr b="1" sz="1305" u="sng"/>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188"/>
          <p:cNvSpPr txBox="1"/>
          <p:nvPr>
            <p:ph type="title"/>
          </p:nvPr>
        </p:nvSpPr>
        <p:spPr>
          <a:xfrm>
            <a:off x="235100" y="75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Feebas (Stable ACE)</a:t>
            </a:r>
            <a:endParaRPr/>
          </a:p>
        </p:txBody>
      </p:sp>
      <p:sp>
        <p:nvSpPr>
          <p:cNvPr id="2712" name="Google Shape;2712;p188"/>
          <p:cNvSpPr txBox="1"/>
          <p:nvPr>
            <p:ph idx="1" type="body"/>
          </p:nvPr>
        </p:nvSpPr>
        <p:spPr>
          <a:xfrm>
            <a:off x="598275" y="552700"/>
            <a:ext cx="75057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3700"/>
              <a:t>Here’s a Stable ACE code for you PC boxes to have Feebas at a fixed tile. The tile is located right up </a:t>
            </a:r>
            <a:r>
              <a:rPr lang="en" sz="3700"/>
              <a:t>against</a:t>
            </a:r>
            <a:r>
              <a:rPr lang="en" sz="3700"/>
              <a:t> the shore just at the bottom of the stairs leading to the river.</a:t>
            </a:r>
            <a:endParaRPr sz="3700"/>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  (IRUnFS?n)     [upper case i]</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2:  ( ?"q......o ) [starts with space; righty "; two ...; ends with space]</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3:  (?"♀"Rm  )     [righty "; lefty "; ends with two spaces]</a:t>
            </a:r>
            <a:r>
              <a:rPr b="1" lang="en" sz="3300">
                <a:solidFill>
                  <a:srgbClr val="000000"/>
                </a:solidFill>
                <a:highlight>
                  <a:srgbClr val="FFFFFF"/>
                </a:highlight>
                <a:latin typeface="Courier New"/>
                <a:ea typeface="Courier New"/>
                <a:cs typeface="Courier New"/>
                <a:sym typeface="Courier New"/>
              </a:rPr>
              <a:t>  </a:t>
            </a:r>
            <a:r>
              <a:rPr b="1" lang="en" sz="3300">
                <a:solidFill>
                  <a:schemeClr val="accent2"/>
                </a:solidFill>
                <a:highlight>
                  <a:srgbClr val="FFFFFF"/>
                </a:highlight>
                <a:latin typeface="Courier New"/>
                <a:ea typeface="Courier New"/>
                <a:cs typeface="Courier New"/>
                <a:sym typeface="Courier New"/>
              </a:rPr>
              <a:t>, instead of ♀ on emulator</a:t>
            </a:r>
            <a:endParaRPr b="1" sz="3300">
              <a:solidFill>
                <a:schemeClr val="accent2"/>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4:  (E       )     [ends with seven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5:  (E       )     [ends with seven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6:  ( ?"     )     [starts with space; righty "; ends with five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7:  (?"      )     [righty "; ends with six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8:  (EmFlo   )     [lower case L; ends with three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9:  (yLRom"Ro)     [righty "]</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10: ( ?"FGEn )     [starts with space; righty "; ends with space]</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11: (?" ...?q  )   [righty "; one space after "; one ...; ends with two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12: (EhT-n   )     [ends with three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13: (YN?nFNRo)</a:t>
            </a:r>
            <a:endParaRPr sz="3300">
              <a:solidFill>
                <a:srgbClr val="000000"/>
              </a:solidFill>
              <a:highlight>
                <a:srgbClr val="FFFFFF"/>
              </a:highlight>
              <a:latin typeface="Courier New"/>
              <a:ea typeface="Courier New"/>
              <a:cs typeface="Courier New"/>
              <a:sym typeface="Courier New"/>
            </a:endParaRPr>
          </a:p>
          <a:p>
            <a:pPr indent="0" lvl="0" marL="0" marR="10160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14: ( ?"b ?n )     [starts with space, righty "; one space after b; ends with space]</a:t>
            </a:r>
            <a:endParaRPr sz="33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2713" name="Google Shape;2713;p188"/>
          <p:cNvSpPr txBox="1"/>
          <p:nvPr/>
        </p:nvSpPr>
        <p:spPr>
          <a:xfrm>
            <a:off x="6296875" y="1938600"/>
            <a:ext cx="2596200" cy="1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2"/>
                </a:solidFill>
                <a:latin typeface="Calibri"/>
                <a:ea typeface="Calibri"/>
                <a:cs typeface="Calibri"/>
                <a:sym typeface="Calibri"/>
              </a:rPr>
              <a:t>Right quote in the game is the one with the curls at the top. Left quote has curls at the bottom.</a:t>
            </a:r>
            <a:endParaRPr sz="1300" u="sng">
              <a:solidFill>
                <a:schemeClr val="dk2"/>
              </a:solidFill>
              <a:latin typeface="Calibri"/>
              <a:ea typeface="Calibri"/>
              <a:cs typeface="Calibri"/>
              <a:sym typeface="Calibri"/>
            </a:endParaRPr>
          </a:p>
          <a:p>
            <a:pPr indent="0" lvl="0" marL="0" rtl="0" algn="l">
              <a:spcBef>
                <a:spcPts val="0"/>
              </a:spcBef>
              <a:spcAft>
                <a:spcPts val="0"/>
              </a:spcAft>
              <a:buNone/>
            </a:pPr>
            <a:r>
              <a:t/>
            </a:r>
            <a:endParaRPr sz="1300" u="sng">
              <a:solidFill>
                <a:schemeClr val="dk2"/>
              </a:solidFill>
              <a:latin typeface="Calibri"/>
              <a:ea typeface="Calibri"/>
              <a:cs typeface="Calibri"/>
              <a:sym typeface="Calibri"/>
            </a:endParaRPr>
          </a:p>
          <a:p>
            <a:pPr indent="0" lvl="0" marL="0" rtl="0" algn="l">
              <a:spcBef>
                <a:spcPts val="0"/>
              </a:spcBef>
              <a:spcAft>
                <a:spcPts val="0"/>
              </a:spcAft>
              <a:buNone/>
            </a:pPr>
            <a:r>
              <a:rPr lang="en" sz="1300" u="sng">
                <a:solidFill>
                  <a:schemeClr val="dk2"/>
                </a:solidFill>
                <a:latin typeface="Calibri"/>
                <a:ea typeface="Calibri"/>
                <a:cs typeface="Calibri"/>
                <a:sym typeface="Calibri"/>
              </a:rPr>
              <a:t>The “...” are not 3 periods in this case. There is actually a single character for “…” in the game. That’s what these are</a:t>
            </a:r>
            <a:endParaRPr sz="1300" u="sng">
              <a:solidFill>
                <a:schemeClr val="dk2"/>
              </a:solidFill>
              <a:latin typeface="Calibri"/>
              <a:ea typeface="Calibri"/>
              <a:cs typeface="Calibri"/>
              <a:sym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189"/>
          <p:cNvSpPr txBox="1"/>
          <p:nvPr>
            <p:ph type="title"/>
          </p:nvPr>
        </p:nvSpPr>
        <p:spPr>
          <a:xfrm>
            <a:off x="279275" y="261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Feebas (Stable ACE) cont.</a:t>
            </a:r>
            <a:endParaRPr/>
          </a:p>
        </p:txBody>
      </p:sp>
      <p:sp>
        <p:nvSpPr>
          <p:cNvPr id="2719" name="Google Shape;2719;p189"/>
          <p:cNvSpPr txBox="1"/>
          <p:nvPr>
            <p:ph idx="1" type="body"/>
          </p:nvPr>
        </p:nvSpPr>
        <p:spPr>
          <a:xfrm>
            <a:off x="524675" y="8815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 you </a:t>
            </a:r>
            <a:r>
              <a:rPr lang="en"/>
              <a:t>input</a:t>
            </a:r>
            <a:r>
              <a:rPr lang="en"/>
              <a:t> the </a:t>
            </a:r>
            <a:r>
              <a:rPr lang="en"/>
              <a:t>codes</a:t>
            </a:r>
            <a:r>
              <a:rPr lang="en"/>
              <a:t> into your box names, save your game then read the summary of Stable Ace and you will be teleported to outside the PC in Fortree city if done correctly. Run south and fish on this tile until you get feebas. It’s </a:t>
            </a:r>
            <a:r>
              <a:rPr lang="en"/>
              <a:t>guaranteed</a:t>
            </a:r>
            <a:r>
              <a:rPr lang="en"/>
              <a:t> to be on the tile </a:t>
            </a:r>
            <a:r>
              <a:rPr lang="en"/>
              <a:t>but it’s</a:t>
            </a:r>
            <a:r>
              <a:rPr lang="en"/>
              <a:t> still only a 50% encounter rate so it may take you a few tries. This works I promise. If you really don’t get Feebas, reset and check your codes and try again.</a:t>
            </a:r>
            <a:endParaRPr/>
          </a:p>
        </p:txBody>
      </p:sp>
      <p:pic>
        <p:nvPicPr>
          <p:cNvPr id="2720" name="Google Shape;2720;p189" title="IMG_1359.HEIC"/>
          <p:cNvPicPr preferRelativeResize="0"/>
          <p:nvPr/>
        </p:nvPicPr>
        <p:blipFill>
          <a:blip r:embed="rId3">
            <a:alphaModFix/>
          </a:blip>
          <a:stretch>
            <a:fillRect/>
          </a:stretch>
        </p:blipFill>
        <p:spPr>
          <a:xfrm>
            <a:off x="5301050" y="1952177"/>
            <a:ext cx="2952448" cy="2833048"/>
          </a:xfrm>
          <a:prstGeom prst="rect">
            <a:avLst/>
          </a:prstGeom>
          <a:noFill/>
          <a:ln>
            <a:noFill/>
          </a:ln>
        </p:spPr>
      </p:pic>
      <p:sp>
        <p:nvSpPr>
          <p:cNvPr id="2721" name="Google Shape;2721;p189"/>
          <p:cNvSpPr txBox="1"/>
          <p:nvPr/>
        </p:nvSpPr>
        <p:spPr>
          <a:xfrm>
            <a:off x="475600" y="1928800"/>
            <a:ext cx="2036700" cy="16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Once you get it, make some clones of it at the battle </a:t>
            </a:r>
            <a:r>
              <a:rPr lang="en" sz="1100">
                <a:solidFill>
                  <a:schemeClr val="dk2"/>
                </a:solidFill>
                <a:latin typeface="Calibri"/>
                <a:ea typeface="Calibri"/>
                <a:cs typeface="Calibri"/>
                <a:sym typeface="Calibri"/>
              </a:rPr>
              <a:t>frontier</a:t>
            </a:r>
            <a:r>
              <a:rPr lang="en" sz="1100">
                <a:solidFill>
                  <a:schemeClr val="dk2"/>
                </a:solidFill>
                <a:latin typeface="Calibri"/>
                <a:ea typeface="Calibri"/>
                <a:cs typeface="Calibri"/>
                <a:sym typeface="Calibri"/>
              </a:rPr>
              <a:t> and also duplicate Pamtre/Kelpsy, Bluk, Razz berries for beauty stats. Extras are in case you somehow max the pokeblocks it can eat and it’s not max beauty.  </a:t>
            </a:r>
            <a:r>
              <a:rPr b="1" lang="en" sz="1100">
                <a:solidFill>
                  <a:schemeClr val="dk2"/>
                </a:solidFill>
                <a:latin typeface="Calibri"/>
                <a:ea typeface="Calibri"/>
                <a:cs typeface="Calibri"/>
                <a:sym typeface="Calibri"/>
              </a:rPr>
              <a:t>You can get Pamtre berries from berry master’s wife if you internal clock works by saying “CHALLENGE CONTEST”. The others should work fine though if you can’t get it. Or you can use the Stable ACE code on next slide to reset Berry Master’s Wife</a:t>
            </a:r>
            <a:endParaRPr b="1" sz="1100">
              <a:solidFill>
                <a:schemeClr val="dk2"/>
              </a:solidFill>
              <a:latin typeface="Calibri"/>
              <a:ea typeface="Calibri"/>
              <a:cs typeface="Calibri"/>
              <a:sym typeface="Calibri"/>
            </a:endParaRPr>
          </a:p>
        </p:txBody>
      </p:sp>
      <p:sp>
        <p:nvSpPr>
          <p:cNvPr id="2722" name="Google Shape;2722;p189"/>
          <p:cNvSpPr txBox="1"/>
          <p:nvPr/>
        </p:nvSpPr>
        <p:spPr>
          <a:xfrm>
            <a:off x="3062475" y="2895675"/>
            <a:ext cx="1884600" cy="12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Kelpsy berries are on route 115 in case you didn’t grab them.</a:t>
            </a:r>
            <a:endParaRPr sz="1300">
              <a:solidFill>
                <a:schemeClr val="dk2"/>
              </a:solidFill>
              <a:latin typeface="Calibri"/>
              <a:ea typeface="Calibri"/>
              <a:cs typeface="Calibri"/>
              <a:sym typeface="Calibri"/>
            </a:endParaRPr>
          </a:p>
        </p:txBody>
      </p:sp>
      <p:cxnSp>
        <p:nvCxnSpPr>
          <p:cNvPr id="2723" name="Google Shape;2723;p189"/>
          <p:cNvCxnSpPr/>
          <p:nvPr/>
        </p:nvCxnSpPr>
        <p:spPr>
          <a:xfrm>
            <a:off x="2228175" y="2615900"/>
            <a:ext cx="834300" cy="382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190"/>
          <p:cNvSpPr txBox="1"/>
          <p:nvPr>
            <p:ph type="title"/>
          </p:nvPr>
        </p:nvSpPr>
        <p:spPr>
          <a:xfrm>
            <a:off x="259625" y="94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Reset Berry Master wife code </a:t>
            </a:r>
            <a:endParaRPr/>
          </a:p>
        </p:txBody>
      </p:sp>
      <p:sp>
        <p:nvSpPr>
          <p:cNvPr id="2729" name="Google Shape;2729;p190"/>
          <p:cNvSpPr txBox="1"/>
          <p:nvPr>
            <p:ph idx="1" type="body"/>
          </p:nvPr>
        </p:nvSpPr>
        <p:spPr>
          <a:xfrm>
            <a:off x="608125" y="680300"/>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1:  (*FUn.?Rn)                                                                                    * = B on emulator, D on console</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2:  ( ?"3......o ) [starts with space; righty "; two ...; ends with space]</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3:  (?"0 Qn  )     [righty "; zero; one space after 0; ends with two spaces]</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4:  (E...Ffm   )   [one ...; ends with three spaces]</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5:  ( FRm...FPm)   [starts with space; one ...]</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6:  ( ?"     )     [starts with space; righty "; ends with five spaces]</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7:  (?"      )     [righty "; ends with six spaces]</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8:  (EmFlo   )     [lower case L; ends with three spaces]</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9:  (yLRom"Ro)     [righty "]</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10: ( ?"FGEn )     [starts with space; righty "; ends with space]</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11: (?" ...?q  )   [righty "; one space after "; one ...; ends with two spaces]</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12: (EhT-n   )     [ends with three spaces]</a:t>
            </a:r>
            <a:endParaRPr sz="925">
              <a:solidFill>
                <a:srgbClr val="ACACAC"/>
              </a:solidFill>
              <a:highlight>
                <a:srgbClr val="FFFFFF"/>
              </a:highlight>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lang="en" sz="925">
                <a:solidFill>
                  <a:srgbClr val="000000"/>
                </a:solidFill>
                <a:highlight>
                  <a:srgbClr val="FFFFFF"/>
                </a:highlight>
                <a:latin typeface="Courier New"/>
                <a:ea typeface="Courier New"/>
                <a:cs typeface="Courier New"/>
                <a:sym typeface="Courier New"/>
              </a:rPr>
              <a:t> Box 13: (YN?nFNRo)</a:t>
            </a:r>
            <a:endParaRPr sz="925">
              <a:solidFill>
                <a:srgbClr val="000000"/>
              </a:solidFill>
              <a:highlight>
                <a:srgbClr val="FFFFFF"/>
              </a:highlight>
              <a:latin typeface="Courier New"/>
              <a:ea typeface="Courier New"/>
              <a:cs typeface="Courier New"/>
              <a:sym typeface="Courier New"/>
            </a:endParaRPr>
          </a:p>
          <a:p>
            <a:pPr indent="0" lvl="0" marL="0" marR="101600" rtl="0" algn="l">
              <a:lnSpc>
                <a:spcPct val="95000"/>
              </a:lnSpc>
              <a:spcBef>
                <a:spcPts val="1200"/>
              </a:spcBef>
              <a:spcAft>
                <a:spcPts val="0"/>
              </a:spcAft>
              <a:buNone/>
            </a:pPr>
            <a:r>
              <a:rPr lang="en" sz="925">
                <a:solidFill>
                  <a:srgbClr val="000000"/>
                </a:solidFill>
                <a:highlight>
                  <a:srgbClr val="FFFFFF"/>
                </a:highlight>
                <a:latin typeface="Courier New"/>
                <a:ea typeface="Courier New"/>
                <a:cs typeface="Courier New"/>
                <a:sym typeface="Courier New"/>
              </a:rPr>
              <a:t> Box 14: ( ?"b ?n )     [starts with space, righty "; one space after b; ends with space]</a:t>
            </a:r>
            <a:endParaRPr sz="925">
              <a:solidFill>
                <a:srgbClr val="000000"/>
              </a:solidFill>
              <a:highlight>
                <a:srgbClr val="FFFFFF"/>
              </a:highlight>
              <a:latin typeface="Courier New"/>
              <a:ea typeface="Courier New"/>
              <a:cs typeface="Courier New"/>
              <a:sym typeface="Courier New"/>
            </a:endParaRPr>
          </a:p>
          <a:p>
            <a:pPr indent="0" lvl="0" marL="0" rtl="0" algn="l">
              <a:lnSpc>
                <a:spcPct val="95000"/>
              </a:lnSpc>
              <a:spcBef>
                <a:spcPts val="0"/>
              </a:spcBef>
              <a:spcAft>
                <a:spcPts val="1200"/>
              </a:spcAft>
              <a:buSzPts val="275"/>
              <a:buNone/>
            </a:pPr>
            <a:r>
              <a:t/>
            </a:r>
            <a:endParaRPr sz="125"/>
          </a:p>
        </p:txBody>
      </p:sp>
      <p:sp>
        <p:nvSpPr>
          <p:cNvPr id="2730" name="Google Shape;2730;p190"/>
          <p:cNvSpPr txBox="1"/>
          <p:nvPr/>
        </p:nvSpPr>
        <p:spPr>
          <a:xfrm>
            <a:off x="6453925" y="2056425"/>
            <a:ext cx="22185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latin typeface="Calibri"/>
                <a:ea typeface="Calibri"/>
                <a:cs typeface="Calibri"/>
                <a:sym typeface="Calibri"/>
              </a:rPr>
              <a:t>Only use this code if your internal battery is dry. This will make her </a:t>
            </a:r>
            <a:r>
              <a:rPr b="1" lang="en" sz="1300" u="sng">
                <a:solidFill>
                  <a:schemeClr val="dk2"/>
                </a:solidFill>
                <a:latin typeface="Calibri"/>
                <a:ea typeface="Calibri"/>
                <a:cs typeface="Calibri"/>
                <a:sym typeface="Calibri"/>
              </a:rPr>
              <a:t>prompt</a:t>
            </a:r>
            <a:r>
              <a:rPr b="1" lang="en" sz="1300" u="sng">
                <a:solidFill>
                  <a:schemeClr val="dk2"/>
                </a:solidFill>
                <a:latin typeface="Calibri"/>
                <a:ea typeface="Calibri"/>
                <a:cs typeface="Calibri"/>
                <a:sym typeface="Calibri"/>
              </a:rPr>
              <a:t> you to put in a saying each time you check Stable ACE summary and visit her.</a:t>
            </a:r>
            <a:endParaRPr b="1" sz="1300" u="sng">
              <a:solidFill>
                <a:schemeClr val="dk2"/>
              </a:solidFill>
              <a:latin typeface="Calibri"/>
              <a:ea typeface="Calibri"/>
              <a:cs typeface="Calibri"/>
              <a:sym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191"/>
          <p:cNvSpPr txBox="1"/>
          <p:nvPr>
            <p:ph type="title"/>
          </p:nvPr>
        </p:nvSpPr>
        <p:spPr>
          <a:xfrm>
            <a:off x="132050" y="1437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Hoenn Pokedex Completion and Moving On</a:t>
            </a:r>
            <a:endParaRPr/>
          </a:p>
        </p:txBody>
      </p:sp>
      <p:sp>
        <p:nvSpPr>
          <p:cNvPr id="2736" name="Google Shape;2736;p191"/>
          <p:cNvSpPr txBox="1"/>
          <p:nvPr>
            <p:ph idx="1" type="body"/>
          </p:nvPr>
        </p:nvSpPr>
        <p:spPr>
          <a:xfrm>
            <a:off x="401975" y="636125"/>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079"/>
              <a:t>At this point, the HOENN pokedex should be completed. Trade from other games and use rare candies and stones/held items for evolutions. And the team for battle tower is now fully obtained. If you want to try the battle frontier legit, don’t get exp on them yet just keep them safe in the PC for now.</a:t>
            </a:r>
            <a:endParaRPr sz="1079"/>
          </a:p>
          <a:p>
            <a:pPr indent="0" lvl="0" marL="0" rtl="0" algn="l">
              <a:lnSpc>
                <a:spcPct val="95000"/>
              </a:lnSpc>
              <a:spcBef>
                <a:spcPts val="1200"/>
              </a:spcBef>
              <a:spcAft>
                <a:spcPts val="0"/>
              </a:spcAft>
              <a:buSzPts val="275"/>
              <a:buNone/>
            </a:pPr>
            <a:r>
              <a:rPr lang="en" sz="1079"/>
              <a:t>Completing the HOENN dex is the </a:t>
            </a:r>
            <a:r>
              <a:rPr lang="en" sz="1079" u="sng"/>
              <a:t>second star</a:t>
            </a:r>
            <a:r>
              <a:rPr lang="en" sz="1079"/>
              <a:t> on our trainer card. The </a:t>
            </a:r>
            <a:r>
              <a:rPr lang="en" sz="1079" u="sng"/>
              <a:t>first star</a:t>
            </a:r>
            <a:r>
              <a:rPr lang="en" sz="1079"/>
              <a:t> was from entering the Hall of Fame.</a:t>
            </a:r>
            <a:endParaRPr sz="1079"/>
          </a:p>
          <a:p>
            <a:pPr indent="0" lvl="0" marL="0" rtl="0" algn="l">
              <a:lnSpc>
                <a:spcPct val="95000"/>
              </a:lnSpc>
              <a:spcBef>
                <a:spcPts val="1200"/>
              </a:spcBef>
              <a:spcAft>
                <a:spcPts val="0"/>
              </a:spcAft>
              <a:buSzPts val="275"/>
              <a:buNone/>
            </a:pPr>
            <a:r>
              <a:rPr lang="en" sz="1079" u="sng"/>
              <a:t>Now for the 3rd which is from winning all Master Rank contest battles AND getting the paintings associated with them.</a:t>
            </a:r>
            <a:endParaRPr sz="1079" u="sng"/>
          </a:p>
          <a:p>
            <a:pPr indent="0" lvl="0" marL="0" rtl="0" algn="l">
              <a:lnSpc>
                <a:spcPct val="95000"/>
              </a:lnSpc>
              <a:spcBef>
                <a:spcPts val="1200"/>
              </a:spcBef>
              <a:spcAft>
                <a:spcPts val="0"/>
              </a:spcAft>
              <a:buSzPts val="275"/>
              <a:buNone/>
            </a:pPr>
            <a:r>
              <a:t/>
            </a:r>
            <a:endParaRPr b="1" sz="1079"/>
          </a:p>
          <a:p>
            <a:pPr indent="0" lvl="0" marL="0" rtl="0" algn="l">
              <a:lnSpc>
                <a:spcPct val="95000"/>
              </a:lnSpc>
              <a:spcBef>
                <a:spcPts val="1200"/>
              </a:spcBef>
              <a:spcAft>
                <a:spcPts val="0"/>
              </a:spcAft>
              <a:buSzPts val="275"/>
              <a:buNone/>
            </a:pPr>
            <a:r>
              <a:t/>
            </a:r>
            <a:endParaRPr b="1" sz="1079"/>
          </a:p>
          <a:p>
            <a:pPr indent="0" lvl="0" marL="0" rtl="0" algn="l">
              <a:lnSpc>
                <a:spcPct val="95000"/>
              </a:lnSpc>
              <a:spcBef>
                <a:spcPts val="1200"/>
              </a:spcBef>
              <a:spcAft>
                <a:spcPts val="0"/>
              </a:spcAft>
              <a:buSzPts val="275"/>
              <a:buNone/>
            </a:pPr>
            <a:r>
              <a:rPr lang="en" sz="979"/>
              <a:t>Random: But remember Feebas evolves through maxing out it’s beauty stat through pokeblocks. And Nincada evolves into Ninjask AND Shedinja at the same time, if there is an open slot in your party when Nincada evolves. These are the only 2 pokemon I can think of that don’t evolve by normal means such as levels, evolution stones, or trading.</a:t>
            </a:r>
            <a:endParaRPr sz="979"/>
          </a:p>
          <a:p>
            <a:pPr indent="-290793" lvl="0" marL="457200" rtl="0" algn="l">
              <a:lnSpc>
                <a:spcPct val="95000"/>
              </a:lnSpc>
              <a:spcBef>
                <a:spcPts val="1200"/>
              </a:spcBef>
              <a:spcAft>
                <a:spcPts val="0"/>
              </a:spcAft>
              <a:buSzPts val="979"/>
              <a:buChar char="-"/>
            </a:pPr>
            <a:r>
              <a:rPr lang="en" sz="979"/>
              <a:t>Pichu, </a:t>
            </a:r>
            <a:r>
              <a:rPr lang="en" sz="979"/>
              <a:t>Azurill </a:t>
            </a:r>
            <a:r>
              <a:rPr b="1" lang="en" sz="979"/>
              <a:t>(parent must be holding sea incense)</a:t>
            </a:r>
            <a:r>
              <a:rPr lang="en" sz="979"/>
              <a:t>, and Igglybuff must be obtained by breeding.</a:t>
            </a:r>
            <a:endParaRPr sz="979"/>
          </a:p>
          <a:p>
            <a:pPr indent="0" lvl="0" marL="0" rtl="0" algn="l">
              <a:lnSpc>
                <a:spcPct val="95000"/>
              </a:lnSpc>
              <a:spcBef>
                <a:spcPts val="1200"/>
              </a:spcBef>
              <a:spcAft>
                <a:spcPts val="0"/>
              </a:spcAft>
              <a:buSzPts val="275"/>
              <a:buNone/>
            </a:pPr>
            <a:r>
              <a:rPr lang="en" sz="979"/>
              <a:t>Since I’m on the subject, without the previous Stable ACE code, Feebas can only be caught on 6 randomly generated water tiles on route 119. It’s a 50% encounter rate with any fishing rod assuming you are fishing on a tile it appears on. Good luck.</a:t>
            </a:r>
            <a:endParaRPr sz="979"/>
          </a:p>
          <a:p>
            <a:pPr indent="0" lvl="0" marL="0" rtl="0" algn="l">
              <a:lnSpc>
                <a:spcPct val="95000"/>
              </a:lnSpc>
              <a:spcBef>
                <a:spcPts val="1200"/>
              </a:spcBef>
              <a:spcAft>
                <a:spcPts val="0"/>
              </a:spcAft>
              <a:buSzPts val="275"/>
              <a:buNone/>
            </a:pPr>
            <a:r>
              <a:rPr lang="en" sz="979"/>
              <a:t>You can get a </a:t>
            </a:r>
            <a:r>
              <a:rPr lang="en" sz="979" u="sng"/>
              <a:t>dragon scale</a:t>
            </a:r>
            <a:r>
              <a:rPr lang="en" sz="979"/>
              <a:t> for seadra by using thief on wild bagon in </a:t>
            </a:r>
            <a:r>
              <a:rPr lang="en" sz="979"/>
              <a:t>meteor</a:t>
            </a:r>
            <a:r>
              <a:rPr lang="en" sz="979"/>
              <a:t> falls until you get one. Make sure your pokemon isn’t already holding an item or else it will not work. You can then trade seadra holding the dragon scale and it will evolve to kingdra.</a:t>
            </a:r>
            <a:endParaRPr sz="679"/>
          </a:p>
          <a:p>
            <a:pPr indent="0" lvl="0" marL="0" rtl="0" algn="l">
              <a:lnSpc>
                <a:spcPct val="95000"/>
              </a:lnSpc>
              <a:spcBef>
                <a:spcPts val="1200"/>
              </a:spcBef>
              <a:spcAft>
                <a:spcPts val="0"/>
              </a:spcAft>
              <a:buSzPts val="275"/>
              <a:buNone/>
            </a:pPr>
            <a:r>
              <a:t/>
            </a:r>
            <a:endParaRPr sz="979"/>
          </a:p>
          <a:p>
            <a:pPr indent="-297143" lvl="0" marL="457200" rtl="0" algn="l">
              <a:lnSpc>
                <a:spcPct val="95000"/>
              </a:lnSpc>
              <a:spcBef>
                <a:spcPts val="1200"/>
              </a:spcBef>
              <a:spcAft>
                <a:spcPts val="0"/>
              </a:spcAft>
              <a:buSzPts val="1079"/>
              <a:buChar char="-"/>
            </a:pPr>
            <a:r>
              <a:rPr lang="en" sz="979"/>
              <a:t>All of these are relatively “hidden” pokemon that I just wanted to mention in case you forgot about them or didn’t know</a:t>
            </a:r>
            <a:r>
              <a:rPr lang="en" sz="1079"/>
              <a:t>.</a:t>
            </a:r>
            <a:endParaRPr sz="1079"/>
          </a:p>
          <a:p>
            <a:pPr indent="0" lvl="0" marL="0" rtl="0" algn="l">
              <a:lnSpc>
                <a:spcPct val="95000"/>
              </a:lnSpc>
              <a:spcBef>
                <a:spcPts val="1200"/>
              </a:spcBef>
              <a:spcAft>
                <a:spcPts val="1200"/>
              </a:spcAft>
              <a:buSzPts val="275"/>
              <a:buNone/>
            </a:pPr>
            <a:r>
              <a:t/>
            </a:r>
            <a:endParaRPr b="1" sz="32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103</a:t>
            </a:r>
            <a:endParaRPr/>
          </a:p>
        </p:txBody>
      </p:sp>
      <p:sp>
        <p:nvSpPr>
          <p:cNvPr id="252" name="Google Shape;252;p30"/>
          <p:cNvSpPr txBox="1"/>
          <p:nvPr>
            <p:ph idx="1" type="body"/>
          </p:nvPr>
        </p:nvSpPr>
        <p:spPr>
          <a:xfrm>
            <a:off x="819150" y="1990725"/>
            <a:ext cx="29292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 notable NPCs or items</a:t>
            </a:r>
            <a:endParaRPr/>
          </a:p>
          <a:p>
            <a:pPr indent="0" lvl="0" marL="0" rtl="0" algn="l">
              <a:spcBef>
                <a:spcPts val="1200"/>
              </a:spcBef>
              <a:spcAft>
                <a:spcPts val="0"/>
              </a:spcAft>
              <a:buNone/>
            </a:pPr>
            <a:r>
              <a:rPr lang="en"/>
              <a:t>Cannot access eastern part until surf is </a:t>
            </a:r>
            <a:r>
              <a:rPr lang="en"/>
              <a:t>acquired. It is a shortcut to Slateport/Mauville.</a:t>
            </a:r>
            <a:endParaRPr/>
          </a:p>
          <a:p>
            <a:pPr indent="0" lvl="0" marL="0" rtl="0" algn="l">
              <a:spcBef>
                <a:spcPts val="1200"/>
              </a:spcBef>
              <a:spcAft>
                <a:spcPts val="1200"/>
              </a:spcAft>
              <a:buNone/>
            </a:pPr>
            <a:r>
              <a:rPr lang="en"/>
              <a:t>Once surf is acquired, there will be route information regarding the water/east side.</a:t>
            </a:r>
            <a:endParaRPr/>
          </a:p>
        </p:txBody>
      </p:sp>
      <p:pic>
        <p:nvPicPr>
          <p:cNvPr id="253" name="Google Shape;253;p30"/>
          <p:cNvPicPr preferRelativeResize="0"/>
          <p:nvPr/>
        </p:nvPicPr>
        <p:blipFill>
          <a:blip r:embed="rId3">
            <a:alphaModFix/>
          </a:blip>
          <a:stretch>
            <a:fillRect/>
          </a:stretch>
        </p:blipFill>
        <p:spPr>
          <a:xfrm>
            <a:off x="3019525" y="347500"/>
            <a:ext cx="5666176" cy="1558200"/>
          </a:xfrm>
          <a:prstGeom prst="rect">
            <a:avLst/>
          </a:prstGeom>
          <a:noFill/>
          <a:ln>
            <a:noFill/>
          </a:ln>
        </p:spPr>
      </p:pic>
      <p:pic>
        <p:nvPicPr>
          <p:cNvPr id="254" name="Google Shape;254;p30"/>
          <p:cNvPicPr preferRelativeResize="0"/>
          <p:nvPr/>
        </p:nvPicPr>
        <p:blipFill>
          <a:blip r:embed="rId4">
            <a:alphaModFix/>
          </a:blip>
          <a:stretch>
            <a:fillRect/>
          </a:stretch>
        </p:blipFill>
        <p:spPr>
          <a:xfrm>
            <a:off x="4044775" y="2186650"/>
            <a:ext cx="4012325" cy="2326200"/>
          </a:xfrm>
          <a:prstGeom prst="rect">
            <a:avLst/>
          </a:prstGeom>
          <a:noFill/>
          <a:ln>
            <a:noFill/>
          </a:ln>
        </p:spPr>
      </p:pic>
      <p:sp>
        <p:nvSpPr>
          <p:cNvPr id="255" name="Google Shape;255;p30"/>
          <p:cNvSpPr txBox="1"/>
          <p:nvPr/>
        </p:nvSpPr>
        <p:spPr>
          <a:xfrm>
            <a:off x="3237800" y="1239675"/>
            <a:ext cx="12252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Oldale Town</a:t>
            </a:r>
            <a:endParaRPr sz="1000">
              <a:solidFill>
                <a:schemeClr val="dk2"/>
              </a:solidFill>
              <a:latin typeface="Calibri"/>
              <a:ea typeface="Calibri"/>
              <a:cs typeface="Calibri"/>
              <a:sym typeface="Calibri"/>
            </a:endParaRPr>
          </a:p>
        </p:txBody>
      </p:sp>
      <p:cxnSp>
        <p:nvCxnSpPr>
          <p:cNvPr id="256" name="Google Shape;256;p30"/>
          <p:cNvCxnSpPr/>
          <p:nvPr/>
        </p:nvCxnSpPr>
        <p:spPr>
          <a:xfrm flipH="1">
            <a:off x="3665350" y="1468175"/>
            <a:ext cx="5100" cy="25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192"/>
          <p:cNvSpPr txBox="1"/>
          <p:nvPr>
            <p:ph type="title"/>
          </p:nvPr>
        </p:nvSpPr>
        <p:spPr>
          <a:xfrm>
            <a:off x="318925" y="334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Generate</a:t>
            </a:r>
            <a:r>
              <a:rPr lang="en"/>
              <a:t> Johto Starters (Stable ACE)</a:t>
            </a:r>
            <a:endParaRPr/>
          </a:p>
        </p:txBody>
      </p:sp>
      <p:sp>
        <p:nvSpPr>
          <p:cNvPr id="2742" name="Google Shape;2742;p192"/>
          <p:cNvSpPr txBox="1"/>
          <p:nvPr>
            <p:ph idx="1" type="body"/>
          </p:nvPr>
        </p:nvSpPr>
        <p:spPr>
          <a:xfrm>
            <a:off x="514675" y="1055550"/>
            <a:ext cx="28476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405"/>
              <a:t>After completing the HOENN pokedex, professor Birch gives you one johto starter of your choice as a reward.</a:t>
            </a:r>
            <a:endParaRPr sz="1405"/>
          </a:p>
          <a:p>
            <a:pPr indent="0" lvl="0" marL="0" rtl="0" algn="l">
              <a:lnSpc>
                <a:spcPct val="95000"/>
              </a:lnSpc>
              <a:spcBef>
                <a:spcPts val="1200"/>
              </a:spcBef>
              <a:spcAft>
                <a:spcPts val="0"/>
              </a:spcAft>
              <a:buSzPts val="935"/>
              <a:buNone/>
            </a:pPr>
            <a:r>
              <a:rPr lang="en" sz="1405"/>
              <a:t>This PC Box code will </a:t>
            </a:r>
            <a:r>
              <a:rPr lang="en" sz="1405"/>
              <a:t>generate</a:t>
            </a:r>
            <a:r>
              <a:rPr lang="en" sz="1405"/>
              <a:t> the event of this, at will, each time you check the summary of Stable ACE. Just talk to professor birch after doing so and you can </a:t>
            </a:r>
            <a:r>
              <a:rPr lang="en" sz="1405"/>
              <a:t>select</a:t>
            </a:r>
            <a:r>
              <a:rPr lang="en" sz="1405"/>
              <a:t> any of the johto starters. Check Stable ACE’s summary each time you want a new one.</a:t>
            </a:r>
            <a:endParaRPr sz="1405"/>
          </a:p>
          <a:p>
            <a:pPr indent="0" lvl="0" marL="0" rtl="0" algn="l">
              <a:lnSpc>
                <a:spcPct val="95000"/>
              </a:lnSpc>
              <a:spcBef>
                <a:spcPts val="1200"/>
              </a:spcBef>
              <a:spcAft>
                <a:spcPts val="1200"/>
              </a:spcAft>
              <a:buSzPts val="935"/>
              <a:buNone/>
            </a:pPr>
            <a:r>
              <a:rPr lang="en" sz="1405"/>
              <a:t>I think this works even if you do not have the hoenn dex completed. I would be surprised if it didn’t…</a:t>
            </a:r>
            <a:endParaRPr sz="1405"/>
          </a:p>
        </p:txBody>
      </p:sp>
      <p:pic>
        <p:nvPicPr>
          <p:cNvPr id="2743" name="Google Shape;2743;p192" title="IMG_1357.PNG"/>
          <p:cNvPicPr preferRelativeResize="0"/>
          <p:nvPr/>
        </p:nvPicPr>
        <p:blipFill>
          <a:blip r:embed="rId3">
            <a:alphaModFix/>
          </a:blip>
          <a:stretch>
            <a:fillRect/>
          </a:stretch>
        </p:blipFill>
        <p:spPr>
          <a:xfrm>
            <a:off x="3619850" y="2037825"/>
            <a:ext cx="5115524" cy="27838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193"/>
          <p:cNvSpPr txBox="1"/>
          <p:nvPr>
            <p:ph type="title"/>
          </p:nvPr>
        </p:nvSpPr>
        <p:spPr>
          <a:xfrm>
            <a:off x="171300" y="133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Contests Master Rank and Paintings</a:t>
            </a:r>
            <a:endParaRPr/>
          </a:p>
        </p:txBody>
      </p:sp>
      <p:sp>
        <p:nvSpPr>
          <p:cNvPr id="2749" name="Google Shape;2749;p193"/>
          <p:cNvSpPr txBox="1"/>
          <p:nvPr>
            <p:ph idx="1" type="body"/>
          </p:nvPr>
        </p:nvSpPr>
        <p:spPr>
          <a:xfrm>
            <a:off x="377425" y="916775"/>
            <a:ext cx="35490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071"/>
              <a:t>The first step to doing this is going into Lilycove Art Museum and speaking with the director standing at the staircase. Talk to him and he will lead you upstairs to the big room with all of the empty painting walls. These get filled with the Pokemon you use during Master Rank Contests and winning.</a:t>
            </a:r>
            <a:endParaRPr sz="5071"/>
          </a:p>
          <a:p>
            <a:pPr indent="0" lvl="0" marL="0" rtl="0" algn="l">
              <a:spcBef>
                <a:spcPts val="1200"/>
              </a:spcBef>
              <a:spcAft>
                <a:spcPts val="0"/>
              </a:spcAft>
              <a:buNone/>
            </a:pPr>
            <a:r>
              <a:rPr lang="en" sz="5071"/>
              <a:t>Basically</a:t>
            </a:r>
            <a:r>
              <a:rPr lang="en" sz="5071"/>
              <a:t> each time you win, the artist that attends all the contests Draws your pokemon and puts them up inside the Contest Hall. After beating the </a:t>
            </a:r>
            <a:r>
              <a:rPr lang="en" sz="5071" u="sng"/>
              <a:t>Master Rank</a:t>
            </a:r>
            <a:r>
              <a:rPr lang="en" sz="5071"/>
              <a:t> contests however, he produces a masterpiece of your pokemon. Say Yes to him upon winning to allow him to take each one to the Lilycove Museum. Doing this for every category of Master Rank contests will reward you with the 3rd Gold Star on your Trainer Card.</a:t>
            </a:r>
            <a:endParaRPr sz="5071"/>
          </a:p>
          <a:p>
            <a:pPr indent="0" lvl="0" marL="0" rtl="0" algn="l">
              <a:lnSpc>
                <a:spcPct val="100000"/>
              </a:lnSpc>
              <a:spcBef>
                <a:spcPts val="1200"/>
              </a:spcBef>
              <a:spcAft>
                <a:spcPts val="0"/>
              </a:spcAft>
              <a:buNone/>
            </a:pPr>
            <a:r>
              <a:rPr lang="en" sz="5071"/>
              <a:t>I’m going to go over each contest one at a time. Including the set up for it, and how to beat them easily. </a:t>
            </a:r>
            <a:endParaRPr sz="5071"/>
          </a:p>
          <a:p>
            <a:pPr indent="0" lvl="0" marL="0" rtl="0" algn="l">
              <a:spcBef>
                <a:spcPts val="0"/>
              </a:spcBef>
              <a:spcAft>
                <a:spcPts val="1200"/>
              </a:spcAft>
              <a:buNone/>
            </a:pPr>
            <a:r>
              <a:t/>
            </a:r>
            <a:endParaRPr/>
          </a:p>
        </p:txBody>
      </p:sp>
      <p:sp>
        <p:nvSpPr>
          <p:cNvPr id="2750" name="Google Shape;2750;p193"/>
          <p:cNvSpPr txBox="1"/>
          <p:nvPr/>
        </p:nvSpPr>
        <p:spPr>
          <a:xfrm>
            <a:off x="4513100" y="778525"/>
            <a:ext cx="3901800" cy="10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There is one catch to this:</a:t>
            </a:r>
            <a:endParaRPr sz="1000">
              <a:solidFill>
                <a:schemeClr val="dk2"/>
              </a:solidFill>
              <a:latin typeface="Calibri"/>
              <a:ea typeface="Calibri"/>
              <a:cs typeface="Calibri"/>
              <a:sym typeface="Calibri"/>
            </a:endParaRPr>
          </a:p>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It’s not quite enough to </a:t>
            </a:r>
            <a:r>
              <a:rPr lang="en" sz="1000" u="sng">
                <a:solidFill>
                  <a:schemeClr val="dk2"/>
                </a:solidFill>
                <a:latin typeface="Calibri"/>
                <a:ea typeface="Calibri"/>
                <a:cs typeface="Calibri"/>
                <a:sym typeface="Calibri"/>
              </a:rPr>
              <a:t>just</a:t>
            </a:r>
            <a:r>
              <a:rPr lang="en" sz="1000">
                <a:solidFill>
                  <a:schemeClr val="dk2"/>
                </a:solidFill>
                <a:latin typeface="Calibri"/>
                <a:ea typeface="Calibri"/>
                <a:cs typeface="Calibri"/>
                <a:sym typeface="Calibri"/>
              </a:rPr>
              <a:t> win the Master Rank contests. You have to get a certain amount of essentially what are invisible points </a:t>
            </a:r>
            <a:r>
              <a:rPr lang="en" sz="1000">
                <a:solidFill>
                  <a:schemeClr val="dk2"/>
                </a:solidFill>
                <a:latin typeface="Calibri"/>
                <a:ea typeface="Calibri"/>
                <a:cs typeface="Calibri"/>
                <a:sym typeface="Calibri"/>
              </a:rPr>
              <a:t>associated</a:t>
            </a:r>
            <a:r>
              <a:rPr lang="en" sz="1000">
                <a:solidFill>
                  <a:schemeClr val="dk2"/>
                </a:solidFill>
                <a:latin typeface="Calibri"/>
                <a:ea typeface="Calibri"/>
                <a:cs typeface="Calibri"/>
                <a:sym typeface="Calibri"/>
              </a:rPr>
              <a:t> with contests.</a:t>
            </a:r>
            <a:endParaRPr sz="1000">
              <a:solidFill>
                <a:schemeClr val="dk2"/>
              </a:solidFill>
              <a:latin typeface="Calibri"/>
              <a:ea typeface="Calibri"/>
              <a:cs typeface="Calibri"/>
              <a:sym typeface="Calibri"/>
            </a:endParaRPr>
          </a:p>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You can achieve this most easily by maxing out your contest stats</a:t>
            </a:r>
            <a:endParaRPr sz="1000">
              <a:solidFill>
                <a:schemeClr val="dk2"/>
              </a:solidFill>
              <a:latin typeface="Calibri"/>
              <a:ea typeface="Calibri"/>
              <a:cs typeface="Calibri"/>
              <a:sym typeface="Calibri"/>
            </a:endParaRPr>
          </a:p>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Performing well in both the voting round and the appeal round</a:t>
            </a:r>
            <a:endParaRPr sz="1000">
              <a:solidFill>
                <a:schemeClr val="dk2"/>
              </a:solidFill>
              <a:latin typeface="Calibri"/>
              <a:ea typeface="Calibri"/>
              <a:cs typeface="Calibri"/>
              <a:sym typeface="Calibri"/>
            </a:endParaRPr>
          </a:p>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Using </a:t>
            </a:r>
            <a:r>
              <a:rPr lang="en" sz="1000">
                <a:solidFill>
                  <a:schemeClr val="dk2"/>
                </a:solidFill>
                <a:latin typeface="Calibri"/>
                <a:ea typeface="Calibri"/>
                <a:cs typeface="Calibri"/>
                <a:sym typeface="Calibri"/>
              </a:rPr>
              <a:t>combination</a:t>
            </a:r>
            <a:r>
              <a:rPr lang="en" sz="1000">
                <a:solidFill>
                  <a:schemeClr val="dk2"/>
                </a:solidFill>
                <a:latin typeface="Calibri"/>
                <a:ea typeface="Calibri"/>
                <a:cs typeface="Calibri"/>
                <a:sym typeface="Calibri"/>
              </a:rPr>
              <a:t> attacks</a:t>
            </a:r>
            <a:endParaRPr sz="1000">
              <a:solidFill>
                <a:schemeClr val="dk2"/>
              </a:solidFill>
              <a:latin typeface="Calibri"/>
              <a:ea typeface="Calibri"/>
              <a:cs typeface="Calibri"/>
              <a:sym typeface="Calibri"/>
            </a:endParaRPr>
          </a:p>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Getting a high heart meter.</a:t>
            </a:r>
            <a:endParaRPr sz="1000">
              <a:solidFill>
                <a:schemeClr val="dk2"/>
              </a:solidFill>
              <a:latin typeface="Calibri"/>
              <a:ea typeface="Calibri"/>
              <a:cs typeface="Calibri"/>
              <a:sym typeface="Calibri"/>
            </a:endParaRPr>
          </a:p>
          <a:p>
            <a:pPr indent="0" lvl="0" marL="0" rtl="0" algn="l">
              <a:spcBef>
                <a:spcPts val="0"/>
              </a:spcBef>
              <a:spcAft>
                <a:spcPts val="0"/>
              </a:spcAft>
              <a:buNone/>
            </a:pPr>
            <a:r>
              <a:rPr lang="en" sz="1000">
                <a:solidFill>
                  <a:schemeClr val="dk2"/>
                </a:solidFill>
                <a:latin typeface="Calibri"/>
                <a:ea typeface="Calibri"/>
                <a:cs typeface="Calibri"/>
                <a:sym typeface="Calibri"/>
              </a:rPr>
              <a:t>You need to </a:t>
            </a:r>
            <a:r>
              <a:rPr lang="en" sz="1000">
                <a:solidFill>
                  <a:schemeClr val="dk2"/>
                </a:solidFill>
                <a:latin typeface="Calibri"/>
                <a:ea typeface="Calibri"/>
                <a:cs typeface="Calibri"/>
                <a:sym typeface="Calibri"/>
              </a:rPr>
              <a:t>accumulate</a:t>
            </a:r>
            <a:r>
              <a:rPr lang="en" sz="1000">
                <a:solidFill>
                  <a:schemeClr val="dk2"/>
                </a:solidFill>
                <a:latin typeface="Calibri"/>
                <a:ea typeface="Calibri"/>
                <a:cs typeface="Calibri"/>
                <a:sym typeface="Calibri"/>
              </a:rPr>
              <a:t> 800 points during the Master Rank contests for the painter to make the painting of your pokemon.</a:t>
            </a:r>
            <a:endParaRPr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0" lvl="0" marL="0" rtl="0" algn="l">
              <a:spcBef>
                <a:spcPts val="0"/>
              </a:spcBef>
              <a:spcAft>
                <a:spcPts val="0"/>
              </a:spcAft>
              <a:buNone/>
            </a:pPr>
            <a:r>
              <a:rPr lang="en" sz="1000">
                <a:solidFill>
                  <a:schemeClr val="dk2"/>
                </a:solidFill>
                <a:latin typeface="Calibri"/>
                <a:ea typeface="Calibri"/>
                <a:cs typeface="Calibri"/>
                <a:sym typeface="Calibri"/>
              </a:rPr>
              <a:t>On the final results screen of each contest, each Star is worth 63 points, and each Heart is worth 40. You will come to find out that the voting round is the easiest way to do well. Having max votes at the start of a contest eliminates a big portion of the luck based appeal rounds.</a:t>
            </a:r>
            <a:endParaRPr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0" lvl="0" marL="0" rtl="0" algn="l">
              <a:spcBef>
                <a:spcPts val="0"/>
              </a:spcBef>
              <a:spcAft>
                <a:spcPts val="0"/>
              </a:spcAft>
              <a:buNone/>
            </a:pPr>
            <a:r>
              <a:rPr lang="en" sz="1000">
                <a:solidFill>
                  <a:schemeClr val="dk2"/>
                </a:solidFill>
                <a:latin typeface="Calibri"/>
                <a:ea typeface="Calibri"/>
                <a:cs typeface="Calibri"/>
                <a:sym typeface="Calibri"/>
              </a:rPr>
              <a:t>Ultimately if you just follow the guide though, pretty much none of this will be an issue unless you get really unlucky. I had a contest where I got 3rd place in the appeal round with less than half of my heart meter full and I still won the contest because of the voting round AND got the painting with it. So there’s definitely leeway. I won every single contest and got enough </a:t>
            </a:r>
            <a:r>
              <a:rPr lang="en" sz="1000">
                <a:solidFill>
                  <a:schemeClr val="dk2"/>
                </a:solidFill>
                <a:latin typeface="Calibri"/>
                <a:ea typeface="Calibri"/>
                <a:cs typeface="Calibri"/>
                <a:sym typeface="Calibri"/>
              </a:rPr>
              <a:t>points first</a:t>
            </a:r>
            <a:r>
              <a:rPr lang="en" sz="1000">
                <a:solidFill>
                  <a:schemeClr val="dk2"/>
                </a:solidFill>
                <a:latin typeface="Calibri"/>
                <a:ea typeface="Calibri"/>
                <a:cs typeface="Calibri"/>
                <a:sym typeface="Calibri"/>
              </a:rPr>
              <a:t> try with the following </a:t>
            </a:r>
            <a:r>
              <a:rPr lang="en" sz="1000">
                <a:solidFill>
                  <a:schemeClr val="dk2"/>
                </a:solidFill>
                <a:latin typeface="Calibri"/>
                <a:ea typeface="Calibri"/>
                <a:cs typeface="Calibri"/>
                <a:sym typeface="Calibri"/>
              </a:rPr>
              <a:t>setups</a:t>
            </a:r>
            <a:r>
              <a:rPr lang="en" sz="1100">
                <a:solidFill>
                  <a:schemeClr val="dk2"/>
                </a:solidFill>
                <a:latin typeface="Calibri"/>
                <a:ea typeface="Calibri"/>
                <a:cs typeface="Calibri"/>
                <a:sym typeface="Calibri"/>
              </a:rPr>
              <a:t>.</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194"/>
          <p:cNvSpPr txBox="1"/>
          <p:nvPr>
            <p:ph type="title"/>
          </p:nvPr>
        </p:nvSpPr>
        <p:spPr>
          <a:xfrm>
            <a:off x="259650" y="261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Berry master’s wife</a:t>
            </a:r>
            <a:endParaRPr/>
          </a:p>
        </p:txBody>
      </p:sp>
      <p:sp>
        <p:nvSpPr>
          <p:cNvPr id="2756" name="Google Shape;2756;p194"/>
          <p:cNvSpPr txBox="1"/>
          <p:nvPr>
            <p:ph idx="1" type="body"/>
          </p:nvPr>
        </p:nvSpPr>
        <p:spPr>
          <a:xfrm>
            <a:off x="338175" y="1818950"/>
            <a:ext cx="21795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Just in case your internal clock actually works</a:t>
            </a:r>
            <a:endParaRPr/>
          </a:p>
        </p:txBody>
      </p:sp>
      <p:pic>
        <p:nvPicPr>
          <p:cNvPr id="2757" name="Google Shape;2757;p194"/>
          <p:cNvPicPr preferRelativeResize="0"/>
          <p:nvPr/>
        </p:nvPicPr>
        <p:blipFill>
          <a:blip r:embed="rId3">
            <a:alphaModFix/>
          </a:blip>
          <a:stretch>
            <a:fillRect/>
          </a:stretch>
        </p:blipFill>
        <p:spPr>
          <a:xfrm>
            <a:off x="2219325" y="1671638"/>
            <a:ext cx="4705350" cy="18002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195"/>
          <p:cNvSpPr txBox="1"/>
          <p:nvPr>
            <p:ph type="title"/>
          </p:nvPr>
        </p:nvSpPr>
        <p:spPr>
          <a:xfrm>
            <a:off x="161500" y="109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Cool Contest</a:t>
            </a:r>
            <a:endParaRPr/>
          </a:p>
        </p:txBody>
      </p:sp>
      <p:sp>
        <p:nvSpPr>
          <p:cNvPr id="2763" name="Google Shape;2763;p195"/>
          <p:cNvSpPr txBox="1"/>
          <p:nvPr>
            <p:ph idx="1" type="body"/>
          </p:nvPr>
        </p:nvSpPr>
        <p:spPr>
          <a:xfrm>
            <a:off x="529575" y="1230000"/>
            <a:ext cx="75057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289"/>
              <a:t>This Dodrio setup is the super easy. I swept each contest first try using ONLY Peck+Drill Peck. I didn’t even touch rage. Most of the time it’s not really worth it to jam your </a:t>
            </a:r>
            <a:r>
              <a:rPr lang="en" sz="5289"/>
              <a:t>opponents</a:t>
            </a:r>
            <a:r>
              <a:rPr lang="en" sz="5289"/>
              <a:t>. You want as many hearts as possible and jamming moves typically do not get </a:t>
            </a:r>
            <a:r>
              <a:rPr lang="en" sz="5289"/>
              <a:t>you</a:t>
            </a:r>
            <a:r>
              <a:rPr lang="en" sz="5289"/>
              <a:t> </a:t>
            </a:r>
            <a:r>
              <a:rPr lang="en" sz="5289"/>
              <a:t>heart</a:t>
            </a:r>
            <a:r>
              <a:rPr lang="en" sz="5289"/>
              <a:t> meter up very much.</a:t>
            </a:r>
            <a:endParaRPr sz="5289"/>
          </a:p>
          <a:p>
            <a:pPr indent="0" lvl="0" marL="0" rtl="0" algn="l">
              <a:spcBef>
                <a:spcPts val="1200"/>
              </a:spcBef>
              <a:spcAft>
                <a:spcPts val="0"/>
              </a:spcAft>
              <a:buNone/>
            </a:pPr>
            <a:r>
              <a:rPr lang="en" sz="5289"/>
              <a:t>Each contest also has 2 secondary contest types (hidden) that are accounted for. </a:t>
            </a:r>
            <a:endParaRPr sz="5289"/>
          </a:p>
          <a:p>
            <a:pPr indent="0" lvl="0" marL="0" rtl="0" algn="l">
              <a:spcBef>
                <a:spcPts val="1200"/>
              </a:spcBef>
              <a:spcAft>
                <a:spcPts val="0"/>
              </a:spcAft>
              <a:buNone/>
            </a:pPr>
            <a:r>
              <a:rPr lang="en" sz="5289"/>
              <a:t>In this case, the Cool Stat is primary; and the secondary stats are Beauty and Tough. So get </a:t>
            </a:r>
            <a:r>
              <a:rPr lang="en" sz="5289"/>
              <a:t>these</a:t>
            </a:r>
            <a:r>
              <a:rPr lang="en" sz="5289"/>
              <a:t> as close to maxed out as you can get. Focus on the cool stat though.</a:t>
            </a:r>
            <a:endParaRPr sz="5289"/>
          </a:p>
          <a:p>
            <a:pPr indent="0" lvl="0" marL="0" rtl="0" algn="l">
              <a:spcBef>
                <a:spcPts val="1200"/>
              </a:spcBef>
              <a:spcAft>
                <a:spcPts val="0"/>
              </a:spcAft>
              <a:buNone/>
            </a:pPr>
            <a:r>
              <a:rPr lang="en" sz="5289"/>
              <a:t>The Spelon Berry is an excellent berry to use in the berry blender here. (Cool +3, and Beauty +1).</a:t>
            </a:r>
            <a:endParaRPr sz="5289"/>
          </a:p>
          <a:p>
            <a:pPr indent="-312573" lvl="0" marL="457200" rtl="0" algn="l">
              <a:spcBef>
                <a:spcPts val="1200"/>
              </a:spcBef>
              <a:spcAft>
                <a:spcPts val="0"/>
              </a:spcAft>
              <a:buSzPct val="100000"/>
              <a:buChar char="-"/>
            </a:pPr>
            <a:r>
              <a:rPr lang="en" sz="5289"/>
              <a:t>Once you max out cool, the next berry that’s good to use is the Belue Berry from berry master’s wife.</a:t>
            </a:r>
            <a:endParaRPr sz="5289"/>
          </a:p>
          <a:p>
            <a:pPr indent="-309398" lvl="1" marL="914400" rtl="0" algn="l">
              <a:spcBef>
                <a:spcPts val="0"/>
              </a:spcBef>
              <a:spcAft>
                <a:spcPts val="0"/>
              </a:spcAft>
              <a:buSzPct val="100000"/>
              <a:buChar char="-"/>
            </a:pPr>
            <a:r>
              <a:rPr lang="en" sz="5089"/>
              <a:t>If your internal clock is dry though you </a:t>
            </a:r>
            <a:r>
              <a:rPr lang="en" sz="5089"/>
              <a:t>cannot</a:t>
            </a:r>
            <a:r>
              <a:rPr lang="en" sz="5089"/>
              <a:t> get this berry unless using Stable ACE. to reset her. I suggest using either Kelpsy, or Grepa Berries otherwise.</a:t>
            </a:r>
            <a:endParaRPr sz="5089"/>
          </a:p>
          <a:p>
            <a:pPr indent="0" lvl="0" marL="0" rtl="0" algn="l">
              <a:spcBef>
                <a:spcPts val="1200"/>
              </a:spcBef>
              <a:spcAft>
                <a:spcPts val="0"/>
              </a:spcAft>
              <a:buNone/>
            </a:pPr>
            <a:r>
              <a:rPr lang="en" sz="5089">
                <a:solidFill>
                  <a:srgbClr val="FF0000"/>
                </a:solidFill>
              </a:rPr>
              <a:t>The </a:t>
            </a:r>
            <a:r>
              <a:rPr lang="en" sz="5089" u="sng">
                <a:solidFill>
                  <a:srgbClr val="FF0000"/>
                </a:solidFill>
              </a:rPr>
              <a:t>level </a:t>
            </a:r>
            <a:r>
              <a:rPr lang="en" sz="5089">
                <a:solidFill>
                  <a:srgbClr val="FF0000"/>
                </a:solidFill>
              </a:rPr>
              <a:t>of your pokeblock is how much it will affect your stats. The </a:t>
            </a:r>
            <a:r>
              <a:rPr lang="en" sz="5089" u="sng">
                <a:solidFill>
                  <a:srgbClr val="FF0000"/>
                </a:solidFill>
              </a:rPr>
              <a:t>feel </a:t>
            </a:r>
            <a:r>
              <a:rPr lang="en" sz="5089">
                <a:solidFill>
                  <a:srgbClr val="FF0000"/>
                </a:solidFill>
              </a:rPr>
              <a:t>is how many you can eat. The higher the feel, the less pokeblock you can use on the pokemon. Rare berries typically have a higher level and lower feel. </a:t>
            </a:r>
            <a:r>
              <a:rPr lang="en" sz="5089" u="sng">
                <a:solidFill>
                  <a:srgbClr val="FF0000"/>
                </a:solidFill>
              </a:rPr>
              <a:t>A pokemon can consume up to 255 units of feel in total.</a:t>
            </a:r>
            <a:endParaRPr sz="5089" u="sng">
              <a:solidFill>
                <a:srgbClr val="FF0000"/>
              </a:solidFill>
            </a:endParaRPr>
          </a:p>
          <a:p>
            <a:pPr indent="0" lvl="0" marL="0" rtl="0" algn="l">
              <a:spcBef>
                <a:spcPts val="1200"/>
              </a:spcBef>
              <a:spcAft>
                <a:spcPts val="1200"/>
              </a:spcAft>
              <a:buNone/>
            </a:pPr>
            <a:r>
              <a:t/>
            </a:r>
            <a:endParaRPr/>
          </a:p>
        </p:txBody>
      </p:sp>
      <p:pic>
        <p:nvPicPr>
          <p:cNvPr id="2764" name="Google Shape;2764;p195"/>
          <p:cNvPicPr preferRelativeResize="0"/>
          <p:nvPr/>
        </p:nvPicPr>
        <p:blipFill rotWithShape="1">
          <a:blip r:embed="rId3">
            <a:alphaModFix/>
          </a:blip>
          <a:srcRect b="0" l="0" r="0" t="69574"/>
          <a:stretch/>
        </p:blipFill>
        <p:spPr>
          <a:xfrm>
            <a:off x="289575" y="672375"/>
            <a:ext cx="8633923" cy="4741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196"/>
          <p:cNvSpPr txBox="1"/>
          <p:nvPr>
            <p:ph type="title"/>
          </p:nvPr>
        </p:nvSpPr>
        <p:spPr>
          <a:xfrm>
            <a:off x="141850" y="138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Beauty Contest</a:t>
            </a:r>
            <a:endParaRPr/>
          </a:p>
        </p:txBody>
      </p:sp>
      <p:sp>
        <p:nvSpPr>
          <p:cNvPr id="2770" name="Google Shape;2770;p196"/>
          <p:cNvSpPr txBox="1"/>
          <p:nvPr>
            <p:ph idx="1" type="body"/>
          </p:nvPr>
        </p:nvSpPr>
        <p:spPr>
          <a:xfrm>
            <a:off x="446150" y="1298700"/>
            <a:ext cx="7784400" cy="270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is Torkoal with the Beauty Contest. Just as easy as Dodrio; using only 2 moves. Sunny Day+Flamethrower</a:t>
            </a:r>
            <a:endParaRPr/>
          </a:p>
          <a:p>
            <a:pPr indent="0" lvl="0" marL="0" rtl="0" algn="l">
              <a:spcBef>
                <a:spcPts val="1200"/>
              </a:spcBef>
              <a:spcAft>
                <a:spcPts val="0"/>
              </a:spcAft>
              <a:buNone/>
            </a:pPr>
            <a:r>
              <a:rPr lang="en"/>
              <a:t>The Beauty Contest is Beauty as the primary stat, and Cool/Cute as the secondary.</a:t>
            </a:r>
            <a:endParaRPr/>
          </a:p>
          <a:p>
            <a:pPr indent="-311150" lvl="0" marL="457200" rtl="0" algn="l">
              <a:spcBef>
                <a:spcPts val="1200"/>
              </a:spcBef>
              <a:spcAft>
                <a:spcPts val="0"/>
              </a:spcAft>
              <a:buSzPts val="1300"/>
              <a:buChar char="-"/>
            </a:pPr>
            <a:r>
              <a:rPr lang="en"/>
              <a:t>This one is slightly more luck based in the fact that sunny day just isn’t a great appeal move but </a:t>
            </a:r>
            <a:r>
              <a:rPr lang="en"/>
              <a:t>remember</a:t>
            </a:r>
            <a:r>
              <a:rPr lang="en"/>
              <a:t> we are trying to maximize points with combination attacks. Focus on </a:t>
            </a:r>
            <a:r>
              <a:rPr lang="en" u="sng"/>
              <a:t>your</a:t>
            </a:r>
            <a:r>
              <a:rPr lang="en"/>
              <a:t> heart meter not anyone </a:t>
            </a:r>
            <a:r>
              <a:rPr lang="en"/>
              <a:t>else's</a:t>
            </a:r>
            <a:r>
              <a:rPr lang="en"/>
              <a:t>. You do not have to win the appeal round to win the contest if you do well on the voting portion.</a:t>
            </a:r>
            <a:endParaRPr/>
          </a:p>
          <a:p>
            <a:pPr indent="0" lvl="0" marL="0" rtl="0" algn="l">
              <a:spcBef>
                <a:spcPts val="1200"/>
              </a:spcBef>
              <a:spcAft>
                <a:spcPts val="0"/>
              </a:spcAft>
              <a:buNone/>
            </a:pPr>
            <a:r>
              <a:rPr lang="en" sz="1100"/>
              <a:t>Berries include: Pamtre from berry master wife after becoming champion (“CHALLENGE CONTEST”) if your internal clock works, if not use Stable ACE code to reset her, or use  these: </a:t>
            </a:r>
            <a:r>
              <a:rPr lang="en" sz="1100" u="sng"/>
              <a:t>Cornn first, then Kelpsy/Bluk/Razz</a:t>
            </a:r>
            <a:r>
              <a:rPr lang="en" sz="1100"/>
              <a:t> </a:t>
            </a:r>
            <a:r>
              <a:rPr lang="en" sz="1100"/>
              <a:t>berries work. If you find your Beauty stat low after a few of those, Chesto berries raise </a:t>
            </a:r>
            <a:r>
              <a:rPr lang="en" sz="1100"/>
              <a:t>beauty</a:t>
            </a:r>
            <a:r>
              <a:rPr lang="en" sz="1100"/>
              <a:t> alone but they have low level and high feel.</a:t>
            </a:r>
            <a:endParaRPr sz="1100"/>
          </a:p>
          <a:p>
            <a:pPr indent="0" lvl="0" marL="0" rtl="0" algn="l">
              <a:spcBef>
                <a:spcPts val="1200"/>
              </a:spcBef>
              <a:spcAft>
                <a:spcPts val="1200"/>
              </a:spcAft>
              <a:buNone/>
            </a:pPr>
            <a:r>
              <a:rPr lang="en" sz="1100"/>
              <a:t>-If you can get your hands on Pamtre berries, then pair that into pokeblocks with one of the ones mentioned above.</a:t>
            </a:r>
            <a:endParaRPr sz="1100"/>
          </a:p>
        </p:txBody>
      </p:sp>
      <p:pic>
        <p:nvPicPr>
          <p:cNvPr id="2771" name="Google Shape;2771;p196"/>
          <p:cNvPicPr preferRelativeResize="0"/>
          <p:nvPr/>
        </p:nvPicPr>
        <p:blipFill rotWithShape="1">
          <a:blip r:embed="rId3">
            <a:alphaModFix/>
          </a:blip>
          <a:srcRect b="30426" l="0" r="0" t="39457"/>
          <a:stretch/>
        </p:blipFill>
        <p:spPr>
          <a:xfrm>
            <a:off x="255200" y="818125"/>
            <a:ext cx="8549601" cy="27532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197"/>
          <p:cNvSpPr txBox="1"/>
          <p:nvPr>
            <p:ph type="title"/>
          </p:nvPr>
        </p:nvSpPr>
        <p:spPr>
          <a:xfrm>
            <a:off x="156575" y="163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Cute Contest</a:t>
            </a:r>
            <a:endParaRPr/>
          </a:p>
        </p:txBody>
      </p:sp>
      <p:sp>
        <p:nvSpPr>
          <p:cNvPr id="2777" name="Google Shape;2777;p197"/>
          <p:cNvSpPr txBox="1"/>
          <p:nvPr>
            <p:ph idx="1" type="body"/>
          </p:nvPr>
        </p:nvSpPr>
        <p:spPr>
          <a:xfrm>
            <a:off x="490325" y="11180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You can literally fish a Barboach directly out of the water with this moveset with a </a:t>
            </a:r>
            <a:r>
              <a:rPr lang="en" sz="1200" u="sng"/>
              <a:t>good rod</a:t>
            </a:r>
            <a:r>
              <a:rPr lang="en" sz="1200"/>
              <a:t> just west of Fallarbor Town. It’s almost like it was meant to do this contest.</a:t>
            </a:r>
            <a:endParaRPr sz="1200"/>
          </a:p>
          <a:p>
            <a:pPr indent="0" lvl="0" marL="0" rtl="0" algn="l">
              <a:spcBef>
                <a:spcPts val="1200"/>
              </a:spcBef>
              <a:spcAft>
                <a:spcPts val="0"/>
              </a:spcAft>
              <a:buNone/>
            </a:pPr>
            <a:r>
              <a:rPr lang="en" sz="1200"/>
              <a:t>Mud sport followed by water gun/water sport. Use mud slap after mud sport if you really need to startle your foe. Super Easy</a:t>
            </a:r>
            <a:endParaRPr sz="1200"/>
          </a:p>
          <a:p>
            <a:pPr indent="0" lvl="0" marL="0" rtl="0" algn="l">
              <a:spcBef>
                <a:spcPts val="1200"/>
              </a:spcBef>
              <a:spcAft>
                <a:spcPts val="0"/>
              </a:spcAft>
              <a:buNone/>
            </a:pPr>
            <a:r>
              <a:rPr lang="en" sz="1200"/>
              <a:t>Cute Contest primary stat is Cute. Secondaries are Beaty and Smart.</a:t>
            </a:r>
            <a:endParaRPr sz="1200"/>
          </a:p>
          <a:p>
            <a:pPr indent="-304800" lvl="0" marL="457200" rtl="0" algn="l">
              <a:spcBef>
                <a:spcPts val="1200"/>
              </a:spcBef>
              <a:spcAft>
                <a:spcPts val="0"/>
              </a:spcAft>
              <a:buSzPts val="1200"/>
              <a:buChar char="-"/>
            </a:pPr>
            <a:r>
              <a:rPr lang="en" sz="1200" u="sng"/>
              <a:t>Watmel berries</a:t>
            </a:r>
            <a:r>
              <a:rPr lang="en" sz="1200"/>
              <a:t> from berry master wife if internal clock works or use Stable ACE to reset her</a:t>
            </a:r>
            <a:endParaRPr sz="1200"/>
          </a:p>
          <a:p>
            <a:pPr indent="-304800" lvl="1" marL="914400" rtl="0" algn="l">
              <a:spcBef>
                <a:spcPts val="0"/>
              </a:spcBef>
              <a:spcAft>
                <a:spcPts val="0"/>
              </a:spcAft>
              <a:buSzPts val="1200"/>
              <a:buChar char="-"/>
            </a:pPr>
            <a:r>
              <a:rPr lang="en" sz="1200"/>
              <a:t>If bad internal clock use </a:t>
            </a:r>
            <a:r>
              <a:rPr lang="en" sz="1200" u="sng"/>
              <a:t>Nanab berries first, then use Cornn/Bluk</a:t>
            </a:r>
            <a:r>
              <a:rPr lang="en" sz="1200"/>
              <a:t> berries. </a:t>
            </a:r>
            <a:r>
              <a:rPr lang="en" sz="1200" u="sng"/>
              <a:t>Pecha</a:t>
            </a:r>
            <a:r>
              <a:rPr lang="en" sz="1200"/>
              <a:t> berries raise only Cute stat if you need extra. Those have low level/high feel though.</a:t>
            </a:r>
            <a:endParaRPr sz="1200"/>
          </a:p>
        </p:txBody>
      </p:sp>
      <p:pic>
        <p:nvPicPr>
          <p:cNvPr id="2778" name="Google Shape;2778;p197"/>
          <p:cNvPicPr preferRelativeResize="0"/>
          <p:nvPr/>
        </p:nvPicPr>
        <p:blipFill>
          <a:blip r:embed="rId3">
            <a:alphaModFix/>
          </a:blip>
          <a:stretch>
            <a:fillRect/>
          </a:stretch>
        </p:blipFill>
        <p:spPr>
          <a:xfrm>
            <a:off x="226163" y="720375"/>
            <a:ext cx="8691675" cy="2842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198"/>
          <p:cNvSpPr txBox="1"/>
          <p:nvPr>
            <p:ph type="title"/>
          </p:nvPr>
        </p:nvSpPr>
        <p:spPr>
          <a:xfrm>
            <a:off x="151675" y="148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Smart Contest</a:t>
            </a:r>
            <a:endParaRPr/>
          </a:p>
        </p:txBody>
      </p:sp>
      <p:sp>
        <p:nvSpPr>
          <p:cNvPr id="2784" name="Google Shape;2784;p198"/>
          <p:cNvSpPr txBox="1"/>
          <p:nvPr>
            <p:ph idx="1" type="body"/>
          </p:nvPr>
        </p:nvSpPr>
        <p:spPr>
          <a:xfrm>
            <a:off x="686625" y="1421400"/>
            <a:ext cx="7505700" cy="2448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This one gave me the most trouble but I still beat every rank first try. The problem with the Smart contest is that there are no highly appealing moves. It’s definitely the least contest friendly category in terms of moveset.</a:t>
            </a:r>
            <a:endParaRPr/>
          </a:p>
          <a:p>
            <a:pPr indent="0" lvl="0" marL="0" rtl="0" algn="l">
              <a:spcBef>
                <a:spcPts val="1200"/>
              </a:spcBef>
              <a:spcAft>
                <a:spcPts val="0"/>
              </a:spcAft>
              <a:buNone/>
            </a:pPr>
            <a:r>
              <a:rPr lang="en"/>
              <a:t>Basically just use calm mind+confusion. If the crowd is starting to get excited and NOT for you, use Future Sight to control them. You can also just try calm mind+future sight the whole time. Either of those are combination attacks that work.</a:t>
            </a:r>
            <a:endParaRPr/>
          </a:p>
          <a:p>
            <a:pPr indent="0" lvl="0" marL="0" rtl="0" algn="l">
              <a:spcBef>
                <a:spcPts val="1200"/>
              </a:spcBef>
              <a:spcAft>
                <a:spcPts val="0"/>
              </a:spcAft>
              <a:buNone/>
            </a:pPr>
            <a:r>
              <a:rPr lang="en"/>
              <a:t>Smart Contest: Primary stat is Smart, Secondary stats are Cute and Tough.</a:t>
            </a:r>
            <a:endParaRPr/>
          </a:p>
          <a:p>
            <a:pPr indent="-298767" lvl="0" marL="457200" rtl="0" algn="l">
              <a:spcBef>
                <a:spcPts val="1200"/>
              </a:spcBef>
              <a:spcAft>
                <a:spcPts val="0"/>
              </a:spcAft>
              <a:buSzPct val="100000"/>
              <a:buChar char="-"/>
            </a:pPr>
            <a:r>
              <a:rPr lang="en"/>
              <a:t>Durin Berries from berry master wife if internal clock works or Stable ACE to reset her</a:t>
            </a:r>
            <a:endParaRPr/>
          </a:p>
          <a:p>
            <a:pPr indent="-287972" lvl="1" marL="914400" rtl="0" algn="l">
              <a:spcBef>
                <a:spcPts val="0"/>
              </a:spcBef>
              <a:spcAft>
                <a:spcPts val="0"/>
              </a:spcAft>
              <a:buSzPct val="100000"/>
              <a:buChar char="-"/>
            </a:pPr>
            <a:r>
              <a:rPr lang="en"/>
              <a:t>If no clock, use </a:t>
            </a:r>
            <a:r>
              <a:rPr lang="en" u="sng"/>
              <a:t>Wepear berries</a:t>
            </a:r>
            <a:r>
              <a:rPr lang="en"/>
              <a:t> first, then </a:t>
            </a:r>
            <a:r>
              <a:rPr lang="en" u="sng"/>
              <a:t>nanab berries</a:t>
            </a:r>
            <a:r>
              <a:rPr lang="en"/>
              <a:t>. </a:t>
            </a:r>
            <a:r>
              <a:rPr lang="en" u="sng"/>
              <a:t>Rawst berries</a:t>
            </a:r>
            <a:r>
              <a:rPr lang="en"/>
              <a:t> raise only Smart if you need to. They are low level high feel though.</a:t>
            </a:r>
            <a:endParaRPr/>
          </a:p>
          <a:p>
            <a:pPr indent="0" lvl="0" marL="0" rtl="0" algn="l">
              <a:spcBef>
                <a:spcPts val="1200"/>
              </a:spcBef>
              <a:spcAft>
                <a:spcPts val="1200"/>
              </a:spcAft>
              <a:buNone/>
            </a:pPr>
            <a:r>
              <a:t/>
            </a:r>
            <a:endParaRPr/>
          </a:p>
        </p:txBody>
      </p:sp>
      <p:pic>
        <p:nvPicPr>
          <p:cNvPr id="2785" name="Google Shape;2785;p198"/>
          <p:cNvPicPr preferRelativeResize="0"/>
          <p:nvPr/>
        </p:nvPicPr>
        <p:blipFill>
          <a:blip r:embed="rId3">
            <a:alphaModFix/>
          </a:blip>
          <a:stretch>
            <a:fillRect/>
          </a:stretch>
        </p:blipFill>
        <p:spPr>
          <a:xfrm>
            <a:off x="446600" y="912500"/>
            <a:ext cx="8353573" cy="3441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199"/>
          <p:cNvSpPr txBox="1"/>
          <p:nvPr>
            <p:ph type="title"/>
          </p:nvPr>
        </p:nvSpPr>
        <p:spPr>
          <a:xfrm>
            <a:off x="171300" y="129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Tough Contest</a:t>
            </a:r>
            <a:endParaRPr/>
          </a:p>
        </p:txBody>
      </p:sp>
      <p:sp>
        <p:nvSpPr>
          <p:cNvPr id="2791" name="Google Shape;2791;p199"/>
          <p:cNvSpPr txBox="1"/>
          <p:nvPr>
            <p:ph idx="1" type="body"/>
          </p:nvPr>
        </p:nvSpPr>
        <p:spPr>
          <a:xfrm>
            <a:off x="455950" y="15686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 to the easy stuff. Aggron using Harden+Tackle the entire time. On Appeal 5 use Double Edge. That’s it.</a:t>
            </a:r>
            <a:endParaRPr/>
          </a:p>
          <a:p>
            <a:pPr indent="0" lvl="0" marL="0" rtl="0" algn="l">
              <a:spcBef>
                <a:spcPts val="1200"/>
              </a:spcBef>
              <a:spcAft>
                <a:spcPts val="0"/>
              </a:spcAft>
              <a:buNone/>
            </a:pPr>
            <a:r>
              <a:rPr lang="en"/>
              <a:t>Touch Contest: Primary stat is Tough, Secondary stats are Cool and Smart</a:t>
            </a:r>
            <a:endParaRPr/>
          </a:p>
          <a:p>
            <a:pPr indent="-311150" lvl="0" marL="457200" rtl="0" algn="l">
              <a:spcBef>
                <a:spcPts val="1200"/>
              </a:spcBef>
              <a:spcAft>
                <a:spcPts val="0"/>
              </a:spcAft>
              <a:buSzPts val="1300"/>
              <a:buChar char="-"/>
            </a:pPr>
            <a:r>
              <a:rPr lang="en"/>
              <a:t>Belue from the berry master wife is best if internal clock works or Stable ACE</a:t>
            </a:r>
            <a:endParaRPr/>
          </a:p>
          <a:p>
            <a:pPr indent="-298450" lvl="1" marL="914400" rtl="0" algn="l">
              <a:spcBef>
                <a:spcPts val="0"/>
              </a:spcBef>
              <a:spcAft>
                <a:spcPts val="0"/>
              </a:spcAft>
              <a:buSzPts val="1100"/>
              <a:buChar char="-"/>
            </a:pPr>
            <a:r>
              <a:rPr lang="en"/>
              <a:t>No </a:t>
            </a:r>
            <a:r>
              <a:rPr lang="en"/>
              <a:t>internal</a:t>
            </a:r>
            <a:r>
              <a:rPr lang="en"/>
              <a:t> clock use </a:t>
            </a:r>
            <a:r>
              <a:rPr lang="en" u="sng"/>
              <a:t>iapapa first</a:t>
            </a:r>
            <a:r>
              <a:rPr lang="en"/>
              <a:t>, then use Pinap/Wepear berries. Unfortunately tough doesn’t have the greatest berries.</a:t>
            </a:r>
            <a:endParaRPr/>
          </a:p>
          <a:p>
            <a:pPr indent="-311150" lvl="0" marL="457200" rtl="0" algn="l">
              <a:spcBef>
                <a:spcPts val="0"/>
              </a:spcBef>
              <a:spcAft>
                <a:spcPts val="0"/>
              </a:spcAft>
              <a:buSzPts val="1300"/>
              <a:buChar char="-"/>
            </a:pPr>
            <a:r>
              <a:rPr lang="en"/>
              <a:t>After winning this, this the 3rd gold star on your trainer card as long as you got the special paintings after winning the Master Ranks.</a:t>
            </a:r>
            <a:endParaRPr/>
          </a:p>
        </p:txBody>
      </p:sp>
      <p:pic>
        <p:nvPicPr>
          <p:cNvPr id="2792" name="Google Shape;2792;p199"/>
          <p:cNvPicPr preferRelativeResize="0"/>
          <p:nvPr/>
        </p:nvPicPr>
        <p:blipFill>
          <a:blip r:embed="rId3">
            <a:alphaModFix/>
          </a:blip>
          <a:stretch>
            <a:fillRect/>
          </a:stretch>
        </p:blipFill>
        <p:spPr>
          <a:xfrm>
            <a:off x="682200" y="906499"/>
            <a:ext cx="7646826" cy="32275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200"/>
          <p:cNvSpPr txBox="1"/>
          <p:nvPr>
            <p:ph type="title"/>
          </p:nvPr>
        </p:nvSpPr>
        <p:spPr>
          <a:xfrm>
            <a:off x="146750" y="138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Boss Battle</a:t>
            </a:r>
            <a:endParaRPr/>
          </a:p>
        </p:txBody>
      </p:sp>
      <p:sp>
        <p:nvSpPr>
          <p:cNvPr id="2798" name="Google Shape;2798;p200"/>
          <p:cNvSpPr txBox="1"/>
          <p:nvPr>
            <p:ph idx="1" type="body"/>
          </p:nvPr>
        </p:nvSpPr>
        <p:spPr>
          <a:xfrm>
            <a:off x="397050" y="6999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that </a:t>
            </a:r>
            <a:r>
              <a:rPr lang="en"/>
              <a:t>everything</a:t>
            </a:r>
            <a:r>
              <a:rPr lang="en"/>
              <a:t> possible is obtained and we have all the stars on our trainer card except Battle Frontier Completion, Lets go fight Steven Stone. I like to do this Before Battle Frontier because it’s more </a:t>
            </a:r>
            <a:r>
              <a:rPr lang="en"/>
              <a:t>associated</a:t>
            </a:r>
            <a:r>
              <a:rPr lang="en"/>
              <a:t> with the main story and I like using my real team I had throughout the normal </a:t>
            </a:r>
            <a:r>
              <a:rPr lang="en"/>
              <a:t>playthrough</a:t>
            </a:r>
            <a:r>
              <a:rPr lang="en"/>
              <a:t> when battling him.</a:t>
            </a:r>
            <a:endParaRPr/>
          </a:p>
          <a:p>
            <a:pPr indent="-304800" lvl="0" marL="457200" rtl="0" algn="l">
              <a:spcBef>
                <a:spcPts val="1200"/>
              </a:spcBef>
              <a:spcAft>
                <a:spcPts val="0"/>
              </a:spcAft>
              <a:buSzPts val="1200"/>
              <a:buChar char="-"/>
            </a:pPr>
            <a:r>
              <a:rPr lang="en" sz="1200"/>
              <a:t>Bring an Escape Rope. Go to Meteor Falls and use Surf  in the water then go up the waterfall. You will notice a Cave entrance in the top left corner that wasn’t there before beating the Champion. That’s where Steven is.</a:t>
            </a:r>
            <a:endParaRPr sz="1200"/>
          </a:p>
        </p:txBody>
      </p:sp>
      <p:pic>
        <p:nvPicPr>
          <p:cNvPr id="2799" name="Google Shape;2799;p200"/>
          <p:cNvPicPr preferRelativeResize="0"/>
          <p:nvPr/>
        </p:nvPicPr>
        <p:blipFill>
          <a:blip r:embed="rId3">
            <a:alphaModFix/>
          </a:blip>
          <a:stretch>
            <a:fillRect/>
          </a:stretch>
        </p:blipFill>
        <p:spPr>
          <a:xfrm>
            <a:off x="947925" y="2571750"/>
            <a:ext cx="1613131" cy="2257650"/>
          </a:xfrm>
          <a:prstGeom prst="rect">
            <a:avLst/>
          </a:prstGeom>
          <a:noFill/>
          <a:ln>
            <a:noFill/>
          </a:ln>
        </p:spPr>
      </p:pic>
      <p:sp>
        <p:nvSpPr>
          <p:cNvPr id="2800" name="Google Shape;2800;p200"/>
          <p:cNvSpPr/>
          <p:nvPr/>
        </p:nvSpPr>
        <p:spPr>
          <a:xfrm>
            <a:off x="981575" y="2522675"/>
            <a:ext cx="417300" cy="387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01" name="Google Shape;2801;p200"/>
          <p:cNvPicPr preferRelativeResize="0"/>
          <p:nvPr/>
        </p:nvPicPr>
        <p:blipFill>
          <a:blip r:embed="rId4">
            <a:alphaModFix/>
          </a:blip>
          <a:stretch>
            <a:fillRect/>
          </a:stretch>
        </p:blipFill>
        <p:spPr>
          <a:xfrm>
            <a:off x="4800525" y="2591663"/>
            <a:ext cx="2033174" cy="2168724"/>
          </a:xfrm>
          <a:prstGeom prst="rect">
            <a:avLst/>
          </a:prstGeom>
          <a:noFill/>
          <a:ln>
            <a:noFill/>
          </a:ln>
        </p:spPr>
      </p:pic>
      <p:sp>
        <p:nvSpPr>
          <p:cNvPr id="2802" name="Google Shape;2802;p200"/>
          <p:cNvSpPr/>
          <p:nvPr/>
        </p:nvSpPr>
        <p:spPr>
          <a:xfrm>
            <a:off x="1454197" y="2792600"/>
            <a:ext cx="975225" cy="909850"/>
          </a:xfrm>
          <a:custGeom>
            <a:rect b="b" l="l" r="r" t="t"/>
            <a:pathLst>
              <a:path extrusionOk="0" h="36394" w="39009">
                <a:moveTo>
                  <a:pt x="39009" y="31411"/>
                </a:moveTo>
                <a:cubicBezTo>
                  <a:pt x="35260" y="28132"/>
                  <a:pt x="29045" y="31701"/>
                  <a:pt x="24089" y="32196"/>
                </a:cubicBezTo>
                <a:cubicBezTo>
                  <a:pt x="20009" y="32603"/>
                  <a:pt x="15685" y="28814"/>
                  <a:pt x="11917" y="30429"/>
                </a:cubicBezTo>
                <a:cubicBezTo>
                  <a:pt x="10438" y="31063"/>
                  <a:pt x="10896" y="33610"/>
                  <a:pt x="9758" y="34748"/>
                </a:cubicBezTo>
                <a:cubicBezTo>
                  <a:pt x="7809" y="36697"/>
                  <a:pt x="3805" y="36866"/>
                  <a:pt x="1512" y="35337"/>
                </a:cubicBezTo>
                <a:cubicBezTo>
                  <a:pt x="-2570" y="32616"/>
                  <a:pt x="2905" y="25620"/>
                  <a:pt x="3868" y="20810"/>
                </a:cubicBezTo>
                <a:cubicBezTo>
                  <a:pt x="5235" y="13984"/>
                  <a:pt x="417" y="6755"/>
                  <a:pt x="2101" y="0"/>
                </a:cubicBezTo>
              </a:path>
            </a:pathLst>
          </a:custGeom>
          <a:noFill/>
          <a:ln cap="flat" cmpd="sng" w="9525">
            <a:solidFill>
              <a:srgbClr val="00FF00"/>
            </a:solidFill>
            <a:prstDash val="solid"/>
            <a:round/>
            <a:headEnd len="med" w="med" type="none"/>
            <a:tailEnd len="med" w="med" type="none"/>
          </a:ln>
        </p:spPr>
      </p:sp>
      <p:cxnSp>
        <p:nvCxnSpPr>
          <p:cNvPr id="2803" name="Google Shape;2803;p200"/>
          <p:cNvCxnSpPr/>
          <p:nvPr/>
        </p:nvCxnSpPr>
        <p:spPr>
          <a:xfrm>
            <a:off x="3813450" y="3450275"/>
            <a:ext cx="819600" cy="4800"/>
          </a:xfrm>
          <a:prstGeom prst="straightConnector1">
            <a:avLst/>
          </a:prstGeom>
          <a:noFill/>
          <a:ln cap="flat" cmpd="sng" w="9525">
            <a:solidFill>
              <a:schemeClr val="dk2"/>
            </a:solidFill>
            <a:prstDash val="solid"/>
            <a:round/>
            <a:headEnd len="med" w="med" type="none"/>
            <a:tailEnd len="med" w="med" type="triangle"/>
          </a:ln>
        </p:spPr>
      </p:cxnSp>
      <p:sp>
        <p:nvSpPr>
          <p:cNvPr id="2804" name="Google Shape;2804;p200"/>
          <p:cNvSpPr txBox="1"/>
          <p:nvPr/>
        </p:nvSpPr>
        <p:spPr>
          <a:xfrm>
            <a:off x="2615850" y="2792600"/>
            <a:ext cx="12516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When you get to </a:t>
            </a:r>
            <a:r>
              <a:rPr lang="en" sz="1300">
                <a:solidFill>
                  <a:schemeClr val="dk2"/>
                </a:solidFill>
                <a:latin typeface="Calibri"/>
                <a:ea typeface="Calibri"/>
                <a:cs typeface="Calibri"/>
                <a:sym typeface="Calibri"/>
              </a:rPr>
              <a:t>this</a:t>
            </a:r>
            <a:r>
              <a:rPr lang="en" sz="1300">
                <a:solidFill>
                  <a:schemeClr val="dk2"/>
                </a:solidFill>
                <a:latin typeface="Calibri"/>
                <a:ea typeface="Calibri"/>
                <a:cs typeface="Calibri"/>
                <a:sym typeface="Calibri"/>
              </a:rPr>
              <a:t> floor go </a:t>
            </a:r>
            <a:r>
              <a:rPr lang="en" sz="1300">
                <a:solidFill>
                  <a:schemeClr val="dk2"/>
                </a:solidFill>
                <a:latin typeface="Calibri"/>
                <a:ea typeface="Calibri"/>
                <a:cs typeface="Calibri"/>
                <a:sym typeface="Calibri"/>
              </a:rPr>
              <a:t>through</a:t>
            </a:r>
            <a:r>
              <a:rPr lang="en" sz="1300">
                <a:solidFill>
                  <a:schemeClr val="dk2"/>
                </a:solidFill>
                <a:latin typeface="Calibri"/>
                <a:ea typeface="Calibri"/>
                <a:cs typeface="Calibri"/>
                <a:sym typeface="Calibri"/>
              </a:rPr>
              <a:t> the </a:t>
            </a:r>
            <a:r>
              <a:rPr lang="en" sz="1300">
                <a:solidFill>
                  <a:schemeClr val="dk2"/>
                </a:solidFill>
                <a:latin typeface="Calibri"/>
                <a:ea typeface="Calibri"/>
                <a:cs typeface="Calibri"/>
                <a:sym typeface="Calibri"/>
              </a:rPr>
              <a:t>circled</a:t>
            </a:r>
            <a:r>
              <a:rPr lang="en" sz="1300">
                <a:solidFill>
                  <a:schemeClr val="dk2"/>
                </a:solidFill>
                <a:latin typeface="Calibri"/>
                <a:ea typeface="Calibri"/>
                <a:cs typeface="Calibri"/>
                <a:sym typeface="Calibri"/>
              </a:rPr>
              <a:t> ladder. That will take you to the new cave.</a:t>
            </a:r>
            <a:endParaRPr sz="1300">
              <a:solidFill>
                <a:schemeClr val="dk2"/>
              </a:solidFill>
              <a:latin typeface="Calibri"/>
              <a:ea typeface="Calibri"/>
              <a:cs typeface="Calibri"/>
              <a:sym typeface="Calibri"/>
            </a:endParaRPr>
          </a:p>
        </p:txBody>
      </p:sp>
      <p:sp>
        <p:nvSpPr>
          <p:cNvPr id="2805" name="Google Shape;2805;p200"/>
          <p:cNvSpPr/>
          <p:nvPr/>
        </p:nvSpPr>
        <p:spPr>
          <a:xfrm>
            <a:off x="5163125" y="3803650"/>
            <a:ext cx="309300" cy="33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06" name="Google Shape;2806;p200"/>
          <p:cNvSpPr/>
          <p:nvPr/>
        </p:nvSpPr>
        <p:spPr>
          <a:xfrm>
            <a:off x="5158225" y="2757319"/>
            <a:ext cx="653600" cy="1139575"/>
          </a:xfrm>
          <a:custGeom>
            <a:rect b="b" l="l" r="r" t="t"/>
            <a:pathLst>
              <a:path extrusionOk="0" h="45583" w="26144">
                <a:moveTo>
                  <a:pt x="0" y="33018"/>
                </a:moveTo>
                <a:cubicBezTo>
                  <a:pt x="2107" y="29331"/>
                  <a:pt x="9257" y="29980"/>
                  <a:pt x="10601" y="25951"/>
                </a:cubicBezTo>
                <a:cubicBezTo>
                  <a:pt x="12716" y="19608"/>
                  <a:pt x="9432" y="12188"/>
                  <a:pt x="11779" y="5927"/>
                </a:cubicBezTo>
                <a:cubicBezTo>
                  <a:pt x="13197" y="2145"/>
                  <a:pt x="18864" y="-1161"/>
                  <a:pt x="22576" y="430"/>
                </a:cubicBezTo>
                <a:cubicBezTo>
                  <a:pt x="28561" y="2995"/>
                  <a:pt x="25347" y="13404"/>
                  <a:pt x="24540" y="19865"/>
                </a:cubicBezTo>
                <a:cubicBezTo>
                  <a:pt x="23792" y="25856"/>
                  <a:pt x="25075" y="32198"/>
                  <a:pt x="23165" y="37926"/>
                </a:cubicBezTo>
                <a:cubicBezTo>
                  <a:pt x="22017" y="41368"/>
                  <a:pt x="15810" y="38152"/>
                  <a:pt x="12368" y="39300"/>
                </a:cubicBezTo>
                <a:cubicBezTo>
                  <a:pt x="10058" y="40071"/>
                  <a:pt x="9543" y="43322"/>
                  <a:pt x="8638" y="45583"/>
                </a:cubicBezTo>
              </a:path>
            </a:pathLst>
          </a:custGeom>
          <a:noFill/>
          <a:ln cap="flat" cmpd="sng" w="9525">
            <a:solidFill>
              <a:srgbClr val="00FF00"/>
            </a:solidFill>
            <a:prstDash val="solid"/>
            <a:round/>
            <a:headEnd len="med" w="med" type="none"/>
            <a:tailEnd len="med" w="med" type="none"/>
          </a:ln>
        </p:spPr>
      </p:sp>
      <p:sp>
        <p:nvSpPr>
          <p:cNvPr id="2807" name="Google Shape;2807;p200"/>
          <p:cNvSpPr txBox="1"/>
          <p:nvPr/>
        </p:nvSpPr>
        <p:spPr>
          <a:xfrm>
            <a:off x="6979075" y="2699350"/>
            <a:ext cx="1668600" cy="18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Once you go through the new cave entrance, go all the way north. You will find Steven. He is </a:t>
            </a:r>
            <a:r>
              <a:rPr lang="en" sz="1300">
                <a:solidFill>
                  <a:schemeClr val="dk2"/>
                </a:solidFill>
                <a:latin typeface="Calibri"/>
                <a:ea typeface="Calibri"/>
                <a:cs typeface="Calibri"/>
                <a:sym typeface="Calibri"/>
              </a:rPr>
              <a:t>insanely</a:t>
            </a:r>
            <a:r>
              <a:rPr lang="en" sz="1300">
                <a:solidFill>
                  <a:schemeClr val="dk2"/>
                </a:solidFill>
                <a:latin typeface="Calibri"/>
                <a:ea typeface="Calibri"/>
                <a:cs typeface="Calibri"/>
                <a:sym typeface="Calibri"/>
              </a:rPr>
              <a:t> tough. He has mid level 70 Pokemon. Next Slide for info.</a:t>
            </a:r>
            <a:endParaRPr sz="1300">
              <a:solidFill>
                <a:schemeClr val="dk2"/>
              </a:solidFill>
              <a:latin typeface="Calibri"/>
              <a:ea typeface="Calibri"/>
              <a:cs typeface="Calibri"/>
              <a:sym typeface="Calibri"/>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201"/>
          <p:cNvSpPr txBox="1"/>
          <p:nvPr>
            <p:ph type="title"/>
          </p:nvPr>
        </p:nvSpPr>
        <p:spPr>
          <a:xfrm>
            <a:off x="190925" y="129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Steven Stone</a:t>
            </a:r>
            <a:endParaRPr/>
          </a:p>
        </p:txBody>
      </p:sp>
      <p:sp>
        <p:nvSpPr>
          <p:cNvPr id="2813" name="Google Shape;2813;p201"/>
          <p:cNvSpPr txBox="1"/>
          <p:nvPr>
            <p:ph idx="1" type="body"/>
          </p:nvPr>
        </p:nvSpPr>
        <p:spPr>
          <a:xfrm>
            <a:off x="436325" y="7932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Probably the coolest Boss fight. Alright, maybe not as cool as Red in Gen 2. I do wish they kept Steven as the Champion like he is in Ruby/Sapphire, but hey….</a:t>
            </a:r>
            <a:endParaRPr/>
          </a:p>
        </p:txBody>
      </p:sp>
      <p:pic>
        <p:nvPicPr>
          <p:cNvPr id="2814" name="Google Shape;2814;p201"/>
          <p:cNvPicPr preferRelativeResize="0"/>
          <p:nvPr/>
        </p:nvPicPr>
        <p:blipFill>
          <a:blip r:embed="rId3">
            <a:alphaModFix/>
          </a:blip>
          <a:stretch>
            <a:fillRect/>
          </a:stretch>
        </p:blipFill>
        <p:spPr>
          <a:xfrm>
            <a:off x="2838978" y="1457675"/>
            <a:ext cx="3762176" cy="3229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637375" y="242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102</a:t>
            </a:r>
            <a:endParaRPr/>
          </a:p>
        </p:txBody>
      </p:sp>
      <p:sp>
        <p:nvSpPr>
          <p:cNvPr id="262" name="Google Shape;262;p31"/>
          <p:cNvSpPr txBox="1"/>
          <p:nvPr>
            <p:ph idx="1" type="body"/>
          </p:nvPr>
        </p:nvSpPr>
        <p:spPr>
          <a:xfrm>
            <a:off x="595525" y="1378175"/>
            <a:ext cx="2129100" cy="103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800"/>
          </a:p>
        </p:txBody>
      </p:sp>
      <p:pic>
        <p:nvPicPr>
          <p:cNvPr id="263" name="Google Shape;263;p31"/>
          <p:cNvPicPr preferRelativeResize="0"/>
          <p:nvPr/>
        </p:nvPicPr>
        <p:blipFill>
          <a:blip r:embed="rId3">
            <a:alphaModFix/>
          </a:blip>
          <a:stretch>
            <a:fillRect/>
          </a:stretch>
        </p:blipFill>
        <p:spPr>
          <a:xfrm>
            <a:off x="2887750" y="306300"/>
            <a:ext cx="4735124" cy="1847650"/>
          </a:xfrm>
          <a:prstGeom prst="rect">
            <a:avLst/>
          </a:prstGeom>
          <a:noFill/>
          <a:ln>
            <a:noFill/>
          </a:ln>
        </p:spPr>
      </p:pic>
      <p:sp>
        <p:nvSpPr>
          <p:cNvPr id="264" name="Google Shape;264;p31"/>
          <p:cNvSpPr/>
          <p:nvPr/>
        </p:nvSpPr>
        <p:spPr>
          <a:xfrm>
            <a:off x="3927588" y="1619050"/>
            <a:ext cx="63300" cy="58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5" name="Google Shape;265;p31"/>
          <p:cNvSpPr txBox="1"/>
          <p:nvPr/>
        </p:nvSpPr>
        <p:spPr>
          <a:xfrm>
            <a:off x="6466250" y="1159950"/>
            <a:ext cx="9333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Oldale Town</a:t>
            </a:r>
            <a:endParaRPr sz="600">
              <a:solidFill>
                <a:schemeClr val="dk2"/>
              </a:solidFill>
              <a:latin typeface="Calibri"/>
              <a:ea typeface="Calibri"/>
              <a:cs typeface="Calibri"/>
              <a:sym typeface="Calibri"/>
            </a:endParaRPr>
          </a:p>
        </p:txBody>
      </p:sp>
      <p:cxnSp>
        <p:nvCxnSpPr>
          <p:cNvPr id="266" name="Google Shape;266;p31"/>
          <p:cNvCxnSpPr/>
          <p:nvPr/>
        </p:nvCxnSpPr>
        <p:spPr>
          <a:xfrm flipH="1" rot="10800000">
            <a:off x="7113200" y="1305750"/>
            <a:ext cx="315900" cy="48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1"/>
          <p:cNvSpPr txBox="1"/>
          <p:nvPr/>
        </p:nvSpPr>
        <p:spPr>
          <a:xfrm>
            <a:off x="3242675" y="975150"/>
            <a:ext cx="8922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Petalburg City</a:t>
            </a:r>
            <a:endParaRPr sz="900">
              <a:solidFill>
                <a:schemeClr val="dk2"/>
              </a:solidFill>
              <a:latin typeface="Calibri"/>
              <a:ea typeface="Calibri"/>
              <a:cs typeface="Calibri"/>
              <a:sym typeface="Calibri"/>
            </a:endParaRPr>
          </a:p>
        </p:txBody>
      </p:sp>
      <p:cxnSp>
        <p:nvCxnSpPr>
          <p:cNvPr id="268" name="Google Shape;268;p31"/>
          <p:cNvCxnSpPr/>
          <p:nvPr/>
        </p:nvCxnSpPr>
        <p:spPr>
          <a:xfrm flipH="1">
            <a:off x="3067575" y="1135650"/>
            <a:ext cx="228600" cy="4800"/>
          </a:xfrm>
          <a:prstGeom prst="straightConnector1">
            <a:avLst/>
          </a:prstGeom>
          <a:noFill/>
          <a:ln cap="flat" cmpd="sng" w="9525">
            <a:solidFill>
              <a:schemeClr val="dk2"/>
            </a:solidFill>
            <a:prstDash val="solid"/>
            <a:round/>
            <a:headEnd len="med" w="med" type="none"/>
            <a:tailEnd len="med" w="med" type="triangle"/>
          </a:ln>
        </p:spPr>
      </p:cxnSp>
      <p:sp>
        <p:nvSpPr>
          <p:cNvPr id="269" name="Google Shape;269;p31"/>
          <p:cNvSpPr txBox="1"/>
          <p:nvPr/>
        </p:nvSpPr>
        <p:spPr>
          <a:xfrm>
            <a:off x="3671925" y="1575250"/>
            <a:ext cx="4968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Potion</a:t>
            </a:r>
            <a:endParaRPr sz="700">
              <a:solidFill>
                <a:schemeClr val="dk2"/>
              </a:solidFill>
              <a:latin typeface="Calibri"/>
              <a:ea typeface="Calibri"/>
              <a:cs typeface="Calibri"/>
              <a:sym typeface="Calibri"/>
            </a:endParaRPr>
          </a:p>
        </p:txBody>
      </p:sp>
      <p:pic>
        <p:nvPicPr>
          <p:cNvPr id="270" name="Google Shape;270;p31"/>
          <p:cNvPicPr preferRelativeResize="0"/>
          <p:nvPr/>
        </p:nvPicPr>
        <p:blipFill>
          <a:blip r:embed="rId4">
            <a:alphaModFix/>
          </a:blip>
          <a:stretch>
            <a:fillRect/>
          </a:stretch>
        </p:blipFill>
        <p:spPr>
          <a:xfrm>
            <a:off x="5344613" y="2298123"/>
            <a:ext cx="3458524" cy="1056025"/>
          </a:xfrm>
          <a:prstGeom prst="rect">
            <a:avLst/>
          </a:prstGeom>
          <a:noFill/>
          <a:ln>
            <a:noFill/>
          </a:ln>
        </p:spPr>
      </p:pic>
      <p:pic>
        <p:nvPicPr>
          <p:cNvPr id="271" name="Google Shape;271;p31"/>
          <p:cNvPicPr preferRelativeResize="0"/>
          <p:nvPr/>
        </p:nvPicPr>
        <p:blipFill>
          <a:blip r:embed="rId5">
            <a:alphaModFix/>
          </a:blip>
          <a:stretch>
            <a:fillRect/>
          </a:stretch>
        </p:blipFill>
        <p:spPr>
          <a:xfrm>
            <a:off x="2700100" y="2376372"/>
            <a:ext cx="2518275" cy="2427079"/>
          </a:xfrm>
          <a:prstGeom prst="rect">
            <a:avLst/>
          </a:prstGeom>
          <a:noFill/>
          <a:ln>
            <a:noFill/>
          </a:ln>
        </p:spPr>
      </p:pic>
      <p:pic>
        <p:nvPicPr>
          <p:cNvPr id="272" name="Google Shape;272;p31"/>
          <p:cNvPicPr preferRelativeResize="0"/>
          <p:nvPr/>
        </p:nvPicPr>
        <p:blipFill>
          <a:blip r:embed="rId6">
            <a:alphaModFix/>
          </a:blip>
          <a:stretch>
            <a:fillRect/>
          </a:stretch>
        </p:blipFill>
        <p:spPr>
          <a:xfrm>
            <a:off x="212750" y="1070187"/>
            <a:ext cx="2335650" cy="3346602"/>
          </a:xfrm>
          <a:prstGeom prst="rect">
            <a:avLst/>
          </a:prstGeom>
          <a:noFill/>
          <a:ln>
            <a:noFill/>
          </a:ln>
        </p:spPr>
      </p:pic>
      <p:sp>
        <p:nvSpPr>
          <p:cNvPr id="273" name="Google Shape;273;p31"/>
          <p:cNvSpPr txBox="1"/>
          <p:nvPr/>
        </p:nvSpPr>
        <p:spPr>
          <a:xfrm>
            <a:off x="5668550" y="3578075"/>
            <a:ext cx="2829300" cy="11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libri"/>
                <a:ea typeface="Calibri"/>
                <a:cs typeface="Calibri"/>
                <a:sym typeface="Calibri"/>
              </a:rPr>
              <a:t>No notable NPCs, just trainers.</a:t>
            </a:r>
            <a:endParaRPr sz="1500">
              <a:solidFill>
                <a:schemeClr val="dk2"/>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202"/>
          <p:cNvSpPr txBox="1"/>
          <p:nvPr>
            <p:ph type="title"/>
          </p:nvPr>
        </p:nvSpPr>
        <p:spPr>
          <a:xfrm>
            <a:off x="141850" y="138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Battle Frontier Team</a:t>
            </a:r>
            <a:endParaRPr/>
          </a:p>
        </p:txBody>
      </p:sp>
      <p:sp>
        <p:nvSpPr>
          <p:cNvPr id="2820" name="Google Shape;2820;p20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21" name="Google Shape;2821;p202"/>
          <p:cNvSpPr txBox="1"/>
          <p:nvPr/>
        </p:nvSpPr>
        <p:spPr>
          <a:xfrm>
            <a:off x="628225" y="903050"/>
            <a:ext cx="5315400" cy="814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The last (4th) and hardest gold star on the trainer card.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Here is the full team throughout the entire thing (except battle factory because that </a:t>
            </a:r>
            <a:r>
              <a:rPr lang="en" sz="1300">
                <a:solidFill>
                  <a:schemeClr val="dk2"/>
                </a:solidFill>
                <a:latin typeface="Calibri"/>
                <a:ea typeface="Calibri"/>
                <a:cs typeface="Calibri"/>
                <a:sym typeface="Calibri"/>
              </a:rPr>
              <a:t>facility</a:t>
            </a:r>
            <a:r>
              <a:rPr lang="en" sz="1300">
                <a:solidFill>
                  <a:schemeClr val="dk2"/>
                </a:solidFill>
                <a:latin typeface="Calibri"/>
                <a:ea typeface="Calibri"/>
                <a:cs typeface="Calibri"/>
                <a:sym typeface="Calibri"/>
              </a:rPr>
              <a:t> is rental pokemon). </a:t>
            </a:r>
            <a:endParaRPr sz="1300">
              <a:solidFill>
                <a:schemeClr val="dk2"/>
              </a:solidFill>
              <a:latin typeface="Calibri"/>
              <a:ea typeface="Calibri"/>
              <a:cs typeface="Calibri"/>
              <a:sym typeface="Calibri"/>
            </a:endParaRPr>
          </a:p>
        </p:txBody>
      </p:sp>
      <p:sp>
        <p:nvSpPr>
          <p:cNvPr id="2822" name="Google Shape;2822;p202"/>
          <p:cNvSpPr txBox="1"/>
          <p:nvPr/>
        </p:nvSpPr>
        <p:spPr>
          <a:xfrm>
            <a:off x="441900" y="3087800"/>
            <a:ext cx="19098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u="sng">
                <a:solidFill>
                  <a:schemeClr val="dk2"/>
                </a:solidFill>
                <a:latin typeface="Calibri"/>
                <a:ea typeface="Calibri"/>
                <a:cs typeface="Calibri"/>
                <a:sym typeface="Calibri"/>
              </a:rPr>
              <a:t>Item: Lum Berry</a:t>
            </a:r>
            <a:r>
              <a:rPr lang="en" sz="700">
                <a:solidFill>
                  <a:schemeClr val="dk2"/>
                </a:solidFill>
                <a:latin typeface="Calibri"/>
                <a:ea typeface="Calibri"/>
                <a:cs typeface="Calibri"/>
                <a:sym typeface="Calibri"/>
              </a:rPr>
              <a:t> - obtained randomly from the daily berry guy in Lilycove. Yes, it’s clock based. So if you don’t get it from him the first time, you’re screwed unless you can get one from another game. Ruby and Sapphire work the same. So you </a:t>
            </a:r>
            <a:r>
              <a:rPr lang="en" sz="700">
                <a:solidFill>
                  <a:schemeClr val="dk2"/>
                </a:solidFill>
                <a:latin typeface="Calibri"/>
                <a:ea typeface="Calibri"/>
                <a:cs typeface="Calibri"/>
                <a:sym typeface="Calibri"/>
              </a:rPr>
              <a:t>technically</a:t>
            </a:r>
            <a:r>
              <a:rPr lang="en" sz="700">
                <a:solidFill>
                  <a:schemeClr val="dk2"/>
                </a:solidFill>
                <a:latin typeface="Calibri"/>
                <a:ea typeface="Calibri"/>
                <a:cs typeface="Calibri"/>
                <a:sym typeface="Calibri"/>
              </a:rPr>
              <a:t> have 3 chances to get it from him.</a:t>
            </a:r>
            <a:endParaRPr sz="700">
              <a:solidFill>
                <a:schemeClr val="dk2"/>
              </a:solidFill>
              <a:latin typeface="Calibri"/>
              <a:ea typeface="Calibri"/>
              <a:cs typeface="Calibri"/>
              <a:sym typeface="Calibri"/>
            </a:endParaRPr>
          </a:p>
          <a:p>
            <a:pPr indent="0" lvl="0" marL="0" rtl="0" algn="l">
              <a:spcBef>
                <a:spcPts val="0"/>
              </a:spcBef>
              <a:spcAft>
                <a:spcPts val="0"/>
              </a:spcAft>
              <a:buNone/>
            </a:pPr>
            <a:r>
              <a:t/>
            </a:r>
            <a:endParaRPr sz="700">
              <a:solidFill>
                <a:schemeClr val="dk2"/>
              </a:solidFill>
              <a:latin typeface="Calibri"/>
              <a:ea typeface="Calibri"/>
              <a:cs typeface="Calibri"/>
              <a:sym typeface="Calibri"/>
            </a:endParaRPr>
          </a:p>
          <a:p>
            <a:pPr indent="0" lvl="0" marL="0" rtl="0" algn="l">
              <a:spcBef>
                <a:spcPts val="0"/>
              </a:spcBef>
              <a:spcAft>
                <a:spcPts val="0"/>
              </a:spcAft>
              <a:buNone/>
            </a:pPr>
            <a:r>
              <a:rPr lang="en" sz="700">
                <a:solidFill>
                  <a:schemeClr val="dk2"/>
                </a:solidFill>
                <a:latin typeface="Calibri"/>
                <a:ea typeface="Calibri"/>
                <a:cs typeface="Calibri"/>
                <a:sym typeface="Calibri"/>
              </a:rPr>
              <a:t>Fire Red/Leaf Green is pretty easy to get a Lum Berry to trade over. There is one on route 8 and In the berry forest, on 3 island, (end of bond bridge), every 1500 steps generates new berries in the berry spots. They have a chance to yield Lum Berries</a:t>
            </a:r>
            <a:r>
              <a:rPr lang="en" sz="800">
                <a:solidFill>
                  <a:schemeClr val="dk2"/>
                </a:solidFill>
                <a:latin typeface="Calibri"/>
                <a:ea typeface="Calibri"/>
                <a:cs typeface="Calibri"/>
                <a:sym typeface="Calibri"/>
              </a:rPr>
              <a:t>.</a:t>
            </a:r>
            <a:r>
              <a:rPr lang="en" sz="900">
                <a:solidFill>
                  <a:schemeClr val="dk2"/>
                </a:solidFill>
                <a:latin typeface="Calibri"/>
                <a:ea typeface="Calibri"/>
                <a:cs typeface="Calibri"/>
                <a:sym typeface="Calibri"/>
              </a:rPr>
              <a:t> </a:t>
            </a:r>
            <a:endParaRPr sz="900">
              <a:solidFill>
                <a:schemeClr val="dk2"/>
              </a:solidFill>
              <a:latin typeface="Calibri"/>
              <a:ea typeface="Calibri"/>
              <a:cs typeface="Calibri"/>
              <a:sym typeface="Calibri"/>
            </a:endParaRPr>
          </a:p>
        </p:txBody>
      </p:sp>
      <p:pic>
        <p:nvPicPr>
          <p:cNvPr id="2823" name="Google Shape;2823;p202"/>
          <p:cNvPicPr preferRelativeResize="0"/>
          <p:nvPr/>
        </p:nvPicPr>
        <p:blipFill>
          <a:blip r:embed="rId3">
            <a:alphaModFix/>
          </a:blip>
          <a:stretch>
            <a:fillRect/>
          </a:stretch>
        </p:blipFill>
        <p:spPr>
          <a:xfrm>
            <a:off x="2993850" y="1717850"/>
            <a:ext cx="2461733" cy="1387151"/>
          </a:xfrm>
          <a:prstGeom prst="rect">
            <a:avLst/>
          </a:prstGeom>
          <a:noFill/>
          <a:ln>
            <a:noFill/>
          </a:ln>
        </p:spPr>
      </p:pic>
      <p:sp>
        <p:nvSpPr>
          <p:cNvPr id="2824" name="Google Shape;2824;p202"/>
          <p:cNvSpPr txBox="1"/>
          <p:nvPr/>
        </p:nvSpPr>
        <p:spPr>
          <a:xfrm>
            <a:off x="2993838" y="3025725"/>
            <a:ext cx="23802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u="sng">
                <a:solidFill>
                  <a:schemeClr val="dk2"/>
                </a:solidFill>
                <a:latin typeface="Calibri"/>
                <a:ea typeface="Calibri"/>
                <a:cs typeface="Calibri"/>
                <a:sym typeface="Calibri"/>
              </a:rPr>
              <a:t>Item: Soft Sand/Metal Coat to start, then Choice Band</a:t>
            </a:r>
            <a:endParaRPr b="1" sz="900" u="sng">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0" lvl="0" marL="0" rtl="0" algn="l">
              <a:spcBef>
                <a:spcPts val="0"/>
              </a:spcBef>
              <a:spcAft>
                <a:spcPts val="0"/>
              </a:spcAft>
              <a:buNone/>
            </a:pPr>
            <a:r>
              <a:rPr lang="en" sz="900">
                <a:solidFill>
                  <a:schemeClr val="dk2"/>
                </a:solidFill>
                <a:latin typeface="Calibri"/>
                <a:ea typeface="Calibri"/>
                <a:cs typeface="Calibri"/>
                <a:sym typeface="Calibri"/>
              </a:rPr>
              <a:t>You cannot get the Choice Band until you have 64 Battle Points. Use soft sand/Metal Coat until then. If you absolutely hate being locked into a move, you can stick with soft sand/Metal Coat. But Choice Band + Meteor Mash/Explosion though pretty much tears through anything.</a:t>
            </a:r>
            <a:endParaRPr sz="900">
              <a:solidFill>
                <a:schemeClr val="dk2"/>
              </a:solidFill>
              <a:latin typeface="Calibri"/>
              <a:ea typeface="Calibri"/>
              <a:cs typeface="Calibri"/>
              <a:sym typeface="Calibri"/>
            </a:endParaRPr>
          </a:p>
          <a:p>
            <a:pPr indent="0" lvl="0" marL="0" rtl="0" algn="l">
              <a:spcBef>
                <a:spcPts val="0"/>
              </a:spcBef>
              <a:spcAft>
                <a:spcPts val="0"/>
              </a:spcAft>
              <a:buNone/>
            </a:pPr>
            <a:r>
              <a:t/>
            </a:r>
            <a:endParaRPr sz="900">
              <a:solidFill>
                <a:schemeClr val="dk2"/>
              </a:solidFill>
              <a:latin typeface="Calibri"/>
              <a:ea typeface="Calibri"/>
              <a:cs typeface="Calibri"/>
              <a:sym typeface="Calibri"/>
            </a:endParaRPr>
          </a:p>
          <a:p>
            <a:pPr indent="0" lvl="0" marL="0" rtl="0" algn="l">
              <a:spcBef>
                <a:spcPts val="0"/>
              </a:spcBef>
              <a:spcAft>
                <a:spcPts val="0"/>
              </a:spcAft>
              <a:buNone/>
            </a:pPr>
            <a:r>
              <a:rPr lang="en" sz="900">
                <a:solidFill>
                  <a:schemeClr val="dk2"/>
                </a:solidFill>
                <a:latin typeface="Calibri"/>
                <a:ea typeface="Calibri"/>
                <a:cs typeface="Calibri"/>
                <a:sym typeface="Calibri"/>
              </a:rPr>
              <a:t>If you don’t want to use a choice band, consider swapping explosion for sludge bomb.</a:t>
            </a:r>
            <a:endParaRPr sz="900">
              <a:solidFill>
                <a:schemeClr val="dk2"/>
              </a:solidFill>
              <a:latin typeface="Calibri"/>
              <a:ea typeface="Calibri"/>
              <a:cs typeface="Calibri"/>
              <a:sym typeface="Calibri"/>
            </a:endParaRPr>
          </a:p>
          <a:p>
            <a:pPr indent="0" lvl="0" marL="0" rtl="0" algn="l">
              <a:spcBef>
                <a:spcPts val="0"/>
              </a:spcBef>
              <a:spcAft>
                <a:spcPts val="0"/>
              </a:spcAft>
              <a:buNone/>
            </a:pPr>
            <a:r>
              <a:t/>
            </a:r>
            <a:endParaRPr sz="900">
              <a:solidFill>
                <a:schemeClr val="dk2"/>
              </a:solidFill>
              <a:latin typeface="Calibri"/>
              <a:ea typeface="Calibri"/>
              <a:cs typeface="Calibri"/>
              <a:sym typeface="Calibri"/>
            </a:endParaRPr>
          </a:p>
          <a:p>
            <a:pPr indent="0" lvl="0" marL="0" rtl="0" algn="l">
              <a:spcBef>
                <a:spcPts val="0"/>
              </a:spcBef>
              <a:spcAft>
                <a:spcPts val="0"/>
              </a:spcAft>
              <a:buNone/>
            </a:pPr>
            <a:r>
              <a:t/>
            </a:r>
            <a:endParaRPr sz="900">
              <a:solidFill>
                <a:schemeClr val="dk2"/>
              </a:solidFill>
              <a:latin typeface="Calibri"/>
              <a:ea typeface="Calibri"/>
              <a:cs typeface="Calibri"/>
              <a:sym typeface="Calibri"/>
            </a:endParaRPr>
          </a:p>
        </p:txBody>
      </p:sp>
      <p:pic>
        <p:nvPicPr>
          <p:cNvPr id="2825" name="Google Shape;2825;p202"/>
          <p:cNvPicPr preferRelativeResize="0"/>
          <p:nvPr/>
        </p:nvPicPr>
        <p:blipFill rotWithShape="1">
          <a:blip r:embed="rId4">
            <a:alphaModFix/>
          </a:blip>
          <a:srcRect b="0" l="6489" r="-5421" t="0"/>
          <a:stretch/>
        </p:blipFill>
        <p:spPr>
          <a:xfrm>
            <a:off x="5811125" y="1711473"/>
            <a:ext cx="2461724" cy="1393526"/>
          </a:xfrm>
          <a:prstGeom prst="rect">
            <a:avLst/>
          </a:prstGeom>
          <a:noFill/>
          <a:ln>
            <a:noFill/>
          </a:ln>
        </p:spPr>
      </p:pic>
      <p:sp>
        <p:nvSpPr>
          <p:cNvPr id="2826" name="Google Shape;2826;p202"/>
          <p:cNvSpPr txBox="1"/>
          <p:nvPr/>
        </p:nvSpPr>
        <p:spPr>
          <a:xfrm>
            <a:off x="5909125" y="3087800"/>
            <a:ext cx="23322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u="sng">
                <a:solidFill>
                  <a:schemeClr val="dk2"/>
                </a:solidFill>
                <a:latin typeface="Calibri"/>
                <a:ea typeface="Calibri"/>
                <a:cs typeface="Calibri"/>
                <a:sym typeface="Calibri"/>
              </a:rPr>
              <a:t>Item: Leftovers</a:t>
            </a:r>
            <a:endParaRPr b="1" sz="1100" u="sng">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Easily obtainable from the S.S. Tidal.</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Protect is for extra leftovers healing. This mattered quite a few times for me.</a:t>
            </a:r>
            <a:endParaRPr sz="1100">
              <a:solidFill>
                <a:schemeClr val="dk2"/>
              </a:solidFill>
              <a:latin typeface="Calibri"/>
              <a:ea typeface="Calibri"/>
              <a:cs typeface="Calibri"/>
              <a:sym typeface="Calibri"/>
            </a:endParaRPr>
          </a:p>
        </p:txBody>
      </p:sp>
      <p:pic>
        <p:nvPicPr>
          <p:cNvPr id="2827" name="Google Shape;2827;p202"/>
          <p:cNvPicPr preferRelativeResize="0"/>
          <p:nvPr/>
        </p:nvPicPr>
        <p:blipFill>
          <a:blip r:embed="rId5">
            <a:alphaModFix/>
          </a:blip>
          <a:stretch>
            <a:fillRect/>
          </a:stretch>
        </p:blipFill>
        <p:spPr>
          <a:xfrm>
            <a:off x="368936" y="1714663"/>
            <a:ext cx="2470610" cy="139352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203"/>
          <p:cNvSpPr txBox="1"/>
          <p:nvPr>
            <p:ph type="title"/>
          </p:nvPr>
        </p:nvSpPr>
        <p:spPr>
          <a:xfrm>
            <a:off x="122225" y="133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Battle Frontier Facilities</a:t>
            </a:r>
            <a:endParaRPr/>
          </a:p>
        </p:txBody>
      </p:sp>
      <p:sp>
        <p:nvSpPr>
          <p:cNvPr id="2833" name="Google Shape;2833;p203"/>
          <p:cNvSpPr txBox="1"/>
          <p:nvPr>
            <p:ph idx="1" type="body"/>
          </p:nvPr>
        </p:nvSpPr>
        <p:spPr>
          <a:xfrm>
            <a:off x="514850" y="8521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I’m unable to describe the facilities better than this video. </a:t>
            </a:r>
            <a:endParaRPr/>
          </a:p>
        </p:txBody>
      </p:sp>
      <p:sp>
        <p:nvSpPr>
          <p:cNvPr id="2834" name="Google Shape;2834;p203"/>
          <p:cNvSpPr txBox="1"/>
          <p:nvPr/>
        </p:nvSpPr>
        <p:spPr>
          <a:xfrm>
            <a:off x="809825" y="14233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https://www.youtube.com/watch?v=Hu1fRSwLnnE</a:t>
            </a:r>
            <a:endParaRPr/>
          </a:p>
        </p:txBody>
      </p:sp>
      <p:sp>
        <p:nvSpPr>
          <p:cNvPr id="2835" name="Google Shape;2835;p203"/>
          <p:cNvSpPr txBox="1"/>
          <p:nvPr/>
        </p:nvSpPr>
        <p:spPr>
          <a:xfrm>
            <a:off x="809825" y="1942150"/>
            <a:ext cx="38331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This video I don’t think will go anywhere. Even if it does, honestly, by that point there’s probably even better guides on the battle frontier. But this video is everything I can say and more as of the end of 2025.</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200">
                <a:solidFill>
                  <a:schemeClr val="dk2"/>
                </a:solidFill>
                <a:latin typeface="Calibri"/>
                <a:ea typeface="Calibri"/>
                <a:cs typeface="Calibri"/>
                <a:sym typeface="Calibri"/>
              </a:rPr>
              <a:t>After completing this, all 4 gold stars will appear on your card and it will </a:t>
            </a:r>
            <a:r>
              <a:rPr lang="en" sz="1200">
                <a:solidFill>
                  <a:schemeClr val="dk2"/>
                </a:solidFill>
                <a:latin typeface="Calibri"/>
                <a:ea typeface="Calibri"/>
                <a:cs typeface="Calibri"/>
                <a:sym typeface="Calibri"/>
              </a:rPr>
              <a:t>entirely</a:t>
            </a:r>
            <a:r>
              <a:rPr lang="en" sz="1200">
                <a:solidFill>
                  <a:schemeClr val="dk2"/>
                </a:solidFill>
                <a:latin typeface="Calibri"/>
                <a:ea typeface="Calibri"/>
                <a:cs typeface="Calibri"/>
                <a:sym typeface="Calibri"/>
              </a:rPr>
              <a:t> gold. Nurse joy will be very impressed and give a unique reward with some special new dialogue that she has. You can heal your pokemon just a little bit faster because of one less text box each. Not amazing but not a lot of people even know about this considering the gold trainer card is pretty rare.</a:t>
            </a:r>
            <a:endParaRPr sz="1200">
              <a:solidFill>
                <a:schemeClr val="dk2"/>
              </a:solidFill>
              <a:latin typeface="Calibri"/>
              <a:ea typeface="Calibri"/>
              <a:cs typeface="Calibri"/>
              <a:sym typeface="Calibri"/>
            </a:endParaRPr>
          </a:p>
        </p:txBody>
      </p:sp>
      <p:sp>
        <p:nvSpPr>
          <p:cNvPr id="2836" name="Google Shape;2836;p203"/>
          <p:cNvSpPr txBox="1"/>
          <p:nvPr/>
        </p:nvSpPr>
        <p:spPr>
          <a:xfrm>
            <a:off x="5285825" y="4294400"/>
            <a:ext cx="2591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All that’s left to do is complete the national dex.</a:t>
            </a:r>
            <a:endParaRPr sz="1300">
              <a:solidFill>
                <a:schemeClr val="dk2"/>
              </a:solidFill>
              <a:latin typeface="Calibri"/>
              <a:ea typeface="Calibri"/>
              <a:cs typeface="Calibri"/>
              <a:sym typeface="Calibri"/>
            </a:endParaRPr>
          </a:p>
        </p:txBody>
      </p:sp>
      <p:sp>
        <p:nvSpPr>
          <p:cNvPr id="2837" name="Google Shape;2837;p203"/>
          <p:cNvSpPr txBox="1"/>
          <p:nvPr/>
        </p:nvSpPr>
        <p:spPr>
          <a:xfrm>
            <a:off x="5020550" y="235800"/>
            <a:ext cx="3000000" cy="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rgbClr val="FF0000"/>
                </a:solidFill>
                <a:latin typeface="Calibri"/>
                <a:ea typeface="Calibri"/>
                <a:cs typeface="Calibri"/>
                <a:sym typeface="Calibri"/>
              </a:rPr>
              <a:t>Battle Tower</a:t>
            </a:r>
            <a:r>
              <a:rPr lang="en" sz="1300">
                <a:solidFill>
                  <a:srgbClr val="FF0000"/>
                </a:solidFill>
                <a:latin typeface="Calibri"/>
                <a:ea typeface="Calibri"/>
                <a:cs typeface="Calibri"/>
                <a:sym typeface="Calibri"/>
              </a:rPr>
              <a:t> is one of the hardest facilities. I highly </a:t>
            </a:r>
            <a:r>
              <a:rPr lang="en" sz="1300">
                <a:solidFill>
                  <a:srgbClr val="FF0000"/>
                </a:solidFill>
                <a:latin typeface="Calibri"/>
                <a:ea typeface="Calibri"/>
                <a:cs typeface="Calibri"/>
                <a:sym typeface="Calibri"/>
              </a:rPr>
              <a:t>recommend</a:t>
            </a:r>
            <a:r>
              <a:rPr lang="en" sz="1300">
                <a:solidFill>
                  <a:srgbClr val="FF0000"/>
                </a:solidFill>
                <a:latin typeface="Calibri"/>
                <a:ea typeface="Calibri"/>
                <a:cs typeface="Calibri"/>
                <a:sym typeface="Calibri"/>
              </a:rPr>
              <a:t> starting that facility with Metagross in slot 1 starting on the 40s/50s. He resists so much stuff and explosion takes out nearly everything. Easily takes out 2 pokemon alone so much of the time. It </a:t>
            </a:r>
            <a:r>
              <a:rPr lang="en" sz="1300">
                <a:solidFill>
                  <a:srgbClr val="FF0000"/>
                </a:solidFill>
                <a:latin typeface="Calibri"/>
                <a:ea typeface="Calibri"/>
                <a:cs typeface="Calibri"/>
                <a:sym typeface="Calibri"/>
              </a:rPr>
              <a:t>becomes</a:t>
            </a:r>
            <a:r>
              <a:rPr lang="en" sz="1300">
                <a:solidFill>
                  <a:srgbClr val="FF0000"/>
                </a:solidFill>
                <a:latin typeface="Calibri"/>
                <a:ea typeface="Calibri"/>
                <a:cs typeface="Calibri"/>
                <a:sym typeface="Calibri"/>
              </a:rPr>
              <a:t> difficult to use Calm Mind with Latios towards the end of facilities. If you think you would benefit more from Surf or something rather than calm mind on those later stages, give it a try. Latios in slot 1 will absolutely tear through your first 40/50 or so battles with Calm Mind. I personally did not use a Choice Band on my Metagross and he was still amazing</a:t>
            </a:r>
            <a:r>
              <a:rPr lang="en" sz="1300">
                <a:solidFill>
                  <a:srgbClr val="FF0000"/>
                </a:solidFill>
                <a:latin typeface="Calibri"/>
                <a:ea typeface="Calibri"/>
                <a:cs typeface="Calibri"/>
                <a:sym typeface="Calibri"/>
              </a:rPr>
              <a:t>. I could see choice band being super useful on other facilities with even shorter battles though for sure. Still definitely get one just in case</a:t>
            </a:r>
            <a:endParaRPr sz="1300">
              <a:solidFill>
                <a:srgbClr val="FF0000"/>
              </a:solidFill>
              <a:latin typeface="Calibri"/>
              <a:ea typeface="Calibri"/>
              <a:cs typeface="Calibri"/>
              <a:sym typeface="Calibri"/>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1" name="Shape 2841"/>
        <p:cNvGrpSpPr/>
        <p:nvPr/>
      </p:nvGrpSpPr>
      <p:grpSpPr>
        <a:xfrm>
          <a:off x="0" y="0"/>
          <a:ext cx="0" cy="0"/>
          <a:chOff x="0" y="0"/>
          <a:chExt cx="0" cy="0"/>
        </a:xfrm>
      </p:grpSpPr>
      <p:sp>
        <p:nvSpPr>
          <p:cNvPr id="2842" name="Google Shape;2842;p204"/>
          <p:cNvSpPr txBox="1"/>
          <p:nvPr>
            <p:ph type="title"/>
          </p:nvPr>
        </p:nvSpPr>
        <p:spPr>
          <a:xfrm>
            <a:off x="161475" y="103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Max Stats (Stable ACE)</a:t>
            </a:r>
            <a:endParaRPr sz="2500"/>
          </a:p>
        </p:txBody>
      </p:sp>
      <p:sp>
        <p:nvSpPr>
          <p:cNvPr id="2843" name="Google Shape;2843;p204"/>
          <p:cNvSpPr txBox="1"/>
          <p:nvPr>
            <p:ph idx="1" type="body"/>
          </p:nvPr>
        </p:nvSpPr>
        <p:spPr>
          <a:xfrm>
            <a:off x="598300" y="439775"/>
            <a:ext cx="75057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100" u="sng"/>
              <a:t>If you want an Easy Battle </a:t>
            </a:r>
            <a:r>
              <a:rPr b="1" lang="en" sz="4100" u="sng"/>
              <a:t>Frontier</a:t>
            </a:r>
            <a:r>
              <a:rPr b="1" lang="en" sz="4100" u="sng"/>
              <a:t>, you can use Stable ACE to set all the stats of your SECOND slot pokemon to 65,535. So whatever pokemon you have in slot 2, select it first in every battle </a:t>
            </a:r>
            <a:r>
              <a:rPr b="1" lang="en" sz="4100" u="sng"/>
              <a:t>frontier</a:t>
            </a:r>
            <a:r>
              <a:rPr b="1" lang="en" sz="4100" u="sng"/>
              <a:t> challenge.</a:t>
            </a:r>
            <a:r>
              <a:rPr lang="en" sz="4100"/>
              <a:t> Put in codes, save, check Stable ACE summary, check slot 2 pokemon. If it worked you still see max stats if not, check your code names.</a:t>
            </a:r>
            <a:endParaRPr sz="4100"/>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Box 1:  (A3...o3M...o) [one ...; one ...]</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2:  (   FA?n )     [starts with three spaces; ends with space]</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3:  (  ABQn  )     [starts with two spaces; ends with two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4:  (  Flo   )     [starts with two spaces; lower case L; ends with three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5:  (H...!nG...Qn) [one ...; one ...]</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6:  (   ,PQm )     [starts with three spaces; ends with space]</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7:  (  05fn  )     [starts with two spaces; zero; ends with two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8:  ( hT-n   )     [starts with space; ends with three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9:  (YN?nFNRo)</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10: (   Y ?n )     [starts with three spaces; one space after Y; ends with space]</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11: (  mFlox)      [starts with two spaces; lower case L; leave the last slot empty]</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12: (fyLRo   )     [ends with three spaces]</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13: (m"RolGEn)     [righty "; lower case L]</a:t>
            </a:r>
            <a:endParaRPr sz="3300">
              <a:solidFill>
                <a:srgbClr val="ACACAC"/>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300">
                <a:solidFill>
                  <a:srgbClr val="000000"/>
                </a:solidFill>
                <a:highlight>
                  <a:srgbClr val="FFFFFF"/>
                </a:highlight>
                <a:latin typeface="Courier New"/>
                <a:ea typeface="Courier New"/>
                <a:cs typeface="Courier New"/>
                <a:sym typeface="Courier New"/>
              </a:rPr>
              <a:t> Box 14: ( ?" ...?q )   [starts with space; righty "; one space after "; one ...; ends with one space]</a:t>
            </a:r>
            <a:endParaRPr sz="3300">
              <a:solidFill>
                <a:srgbClr val="000000"/>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844" name="Google Shape;2844;p204"/>
          <p:cNvSpPr txBox="1"/>
          <p:nvPr/>
        </p:nvSpPr>
        <p:spPr>
          <a:xfrm>
            <a:off x="6385200" y="1506725"/>
            <a:ext cx="2282100" cy="15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latin typeface="Calibri"/>
                <a:ea typeface="Calibri"/>
                <a:cs typeface="Calibri"/>
                <a:sym typeface="Calibri"/>
              </a:rPr>
              <a:t>This effect is not permanent. You can deposit the pokemon back into the pc to have it’s stats returned to normal.</a:t>
            </a:r>
            <a:endParaRPr b="1" sz="1300" u="sng">
              <a:solidFill>
                <a:schemeClr val="dk2"/>
              </a:solidFill>
              <a:latin typeface="Calibri"/>
              <a:ea typeface="Calibri"/>
              <a:cs typeface="Calibri"/>
              <a:sym typeface="Calibri"/>
            </a:endParaRPr>
          </a:p>
        </p:txBody>
      </p:sp>
      <p:sp>
        <p:nvSpPr>
          <p:cNvPr id="2845" name="Google Shape;2845;p204"/>
          <p:cNvSpPr txBox="1"/>
          <p:nvPr/>
        </p:nvSpPr>
        <p:spPr>
          <a:xfrm>
            <a:off x="6237975" y="2782775"/>
            <a:ext cx="2532600" cy="12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Unfortunately, this does no good for battle factory. That’s the only one you will actually have to beat.</a:t>
            </a:r>
            <a:endParaRPr sz="1300">
              <a:solidFill>
                <a:schemeClr val="dk2"/>
              </a:solidFill>
              <a:latin typeface="Calibri"/>
              <a:ea typeface="Calibri"/>
              <a:cs typeface="Calibri"/>
              <a:sym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205"/>
          <p:cNvSpPr txBox="1"/>
          <p:nvPr>
            <p:ph type="title"/>
          </p:nvPr>
        </p:nvSpPr>
        <p:spPr>
          <a:xfrm>
            <a:off x="156575" y="1584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Safari Zone Post Game</a:t>
            </a:r>
            <a:endParaRPr/>
          </a:p>
        </p:txBody>
      </p:sp>
      <p:sp>
        <p:nvSpPr>
          <p:cNvPr id="2851" name="Google Shape;2851;p20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52" name="Google Shape;2852;p205"/>
          <p:cNvPicPr preferRelativeResize="0"/>
          <p:nvPr/>
        </p:nvPicPr>
        <p:blipFill>
          <a:blip r:embed="rId3">
            <a:alphaModFix/>
          </a:blip>
          <a:stretch>
            <a:fillRect/>
          </a:stretch>
        </p:blipFill>
        <p:spPr>
          <a:xfrm>
            <a:off x="421900" y="873600"/>
            <a:ext cx="1867874" cy="3779101"/>
          </a:xfrm>
          <a:prstGeom prst="rect">
            <a:avLst/>
          </a:prstGeom>
          <a:noFill/>
          <a:ln>
            <a:noFill/>
          </a:ln>
        </p:spPr>
      </p:pic>
      <p:pic>
        <p:nvPicPr>
          <p:cNvPr id="2853" name="Google Shape;2853;p205"/>
          <p:cNvPicPr preferRelativeResize="0"/>
          <p:nvPr/>
        </p:nvPicPr>
        <p:blipFill>
          <a:blip r:embed="rId4">
            <a:alphaModFix/>
          </a:blip>
          <a:stretch>
            <a:fillRect/>
          </a:stretch>
        </p:blipFill>
        <p:spPr>
          <a:xfrm>
            <a:off x="2363774" y="1113075"/>
            <a:ext cx="3091300" cy="3244400"/>
          </a:xfrm>
          <a:prstGeom prst="rect">
            <a:avLst/>
          </a:prstGeom>
          <a:noFill/>
          <a:ln>
            <a:noFill/>
          </a:ln>
        </p:spPr>
      </p:pic>
      <p:sp>
        <p:nvSpPr>
          <p:cNvPr id="2854" name="Google Shape;2854;p205"/>
          <p:cNvSpPr txBox="1"/>
          <p:nvPr/>
        </p:nvSpPr>
        <p:spPr>
          <a:xfrm>
            <a:off x="5889500" y="824525"/>
            <a:ext cx="25521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Areas 5 and 6 in the safari zone opened up after beating the champion awhile back. Here is what you can get there for the National Dex.</a:t>
            </a:r>
            <a:endParaRPr sz="1300">
              <a:solidFill>
                <a:schemeClr val="dk2"/>
              </a:solidFill>
              <a:latin typeface="Calibri"/>
              <a:ea typeface="Calibri"/>
              <a:cs typeface="Calibri"/>
              <a:sym typeface="Calibri"/>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p206"/>
          <p:cNvSpPr txBox="1"/>
          <p:nvPr>
            <p:ph type="title"/>
          </p:nvPr>
        </p:nvSpPr>
        <p:spPr>
          <a:xfrm>
            <a:off x="146775" y="148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Pokemon Colosseum/XD</a:t>
            </a:r>
            <a:endParaRPr/>
          </a:p>
        </p:txBody>
      </p:sp>
      <p:sp>
        <p:nvSpPr>
          <p:cNvPr id="2860" name="Google Shape;2860;p206"/>
          <p:cNvSpPr txBox="1"/>
          <p:nvPr>
            <p:ph idx="1" type="body"/>
          </p:nvPr>
        </p:nvSpPr>
        <p:spPr>
          <a:xfrm>
            <a:off x="431425" y="601825"/>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115"/>
              <a:t>There are 48 Shadow Pokemon total and all of them need to be </a:t>
            </a:r>
            <a:r>
              <a:rPr lang="en" sz="1115"/>
              <a:t>purified</a:t>
            </a:r>
            <a:r>
              <a:rPr lang="en" sz="1115"/>
              <a:t> to trade them to Emerald. You must also have a Gamecube/GBA link cable. Most of these you CAN get in Emerald/FireRed/LeafGreen post games. But either way you need to purify those 48 Pokemon to get a legitimate Ho-oh/Lugia without the use of an </a:t>
            </a:r>
            <a:r>
              <a:rPr lang="en" sz="1115"/>
              <a:t>legitimate</a:t>
            </a:r>
            <a:r>
              <a:rPr lang="en" sz="1115"/>
              <a:t> event </a:t>
            </a:r>
            <a:r>
              <a:rPr lang="en" sz="1115"/>
              <a:t>cartridge</a:t>
            </a:r>
            <a:r>
              <a:rPr lang="en" sz="1115"/>
              <a:t> or hacking.</a:t>
            </a:r>
            <a:endParaRPr sz="1115"/>
          </a:p>
          <a:p>
            <a:pPr indent="0" lvl="0" marL="0" rtl="0" algn="l">
              <a:lnSpc>
                <a:spcPct val="95000"/>
              </a:lnSpc>
              <a:spcBef>
                <a:spcPts val="1200"/>
              </a:spcBef>
              <a:spcAft>
                <a:spcPts val="0"/>
              </a:spcAft>
              <a:buSzPts val="605"/>
              <a:buNone/>
            </a:pPr>
            <a:r>
              <a:rPr lang="en" sz="1115"/>
              <a:t>Honestly you will have to look up how to get Lugia in XD. I’m not sure if you have to purify all pokemon or beat MT Battle or whatever in XD like you do in Colosseum for Ho-oh. I actually do not own Pokemon XD. I own a legitimate event cartridge so I can get Lugia through there. </a:t>
            </a:r>
            <a:r>
              <a:rPr lang="en" sz="1115"/>
              <a:t>Technically</a:t>
            </a:r>
            <a:r>
              <a:rPr lang="en" sz="1115"/>
              <a:t> I can get Ho-oh from that too but I actually do own Colosseum and I prefer to get it through that game. Plus we have the Stable ACE glitch events anyways if you want.</a:t>
            </a:r>
            <a:endParaRPr sz="1115"/>
          </a:p>
          <a:p>
            <a:pPr indent="0" lvl="0" marL="0" rtl="0" algn="l">
              <a:lnSpc>
                <a:spcPct val="95000"/>
              </a:lnSpc>
              <a:spcBef>
                <a:spcPts val="1200"/>
              </a:spcBef>
              <a:spcAft>
                <a:spcPts val="0"/>
              </a:spcAft>
              <a:buSzPts val="605"/>
              <a:buNone/>
            </a:pPr>
            <a:r>
              <a:t/>
            </a:r>
            <a:endParaRPr sz="1115"/>
          </a:p>
          <a:p>
            <a:pPr indent="0" lvl="0" marL="0" rtl="0" algn="l">
              <a:lnSpc>
                <a:spcPct val="95000"/>
              </a:lnSpc>
              <a:spcBef>
                <a:spcPts val="1200"/>
              </a:spcBef>
              <a:spcAft>
                <a:spcPts val="0"/>
              </a:spcAft>
              <a:buSzPts val="605"/>
              <a:buNone/>
            </a:pPr>
            <a:r>
              <a:rPr lang="en" sz="1115"/>
              <a:t>After all 48 pokemon are </a:t>
            </a:r>
            <a:r>
              <a:rPr lang="en" sz="1115"/>
              <a:t>purified</a:t>
            </a:r>
            <a:r>
              <a:rPr lang="en" sz="1115"/>
              <a:t>, you can take on MT. Battle challenge (</a:t>
            </a:r>
            <a:r>
              <a:rPr lang="en" sz="1115" u="sng"/>
              <a:t>not</a:t>
            </a:r>
            <a:r>
              <a:rPr lang="en" sz="1115"/>
              <a:t> in story mode, but in the </a:t>
            </a:r>
            <a:r>
              <a:rPr lang="en" sz="1115" u="sng"/>
              <a:t>colosseum</a:t>
            </a:r>
            <a:r>
              <a:rPr lang="en" sz="1115" u="sng"/>
              <a:t> battle</a:t>
            </a:r>
            <a:r>
              <a:rPr lang="en" sz="1115" u="sng"/>
              <a:t> mode</a:t>
            </a:r>
            <a:r>
              <a:rPr lang="en" sz="1115"/>
              <a:t>). You will get Ho-oh upon completion of this.</a:t>
            </a:r>
            <a:endParaRPr sz="1115"/>
          </a:p>
          <a:p>
            <a:pPr indent="0" lvl="0" marL="0" rtl="0" algn="l">
              <a:lnSpc>
                <a:spcPct val="95000"/>
              </a:lnSpc>
              <a:spcBef>
                <a:spcPts val="1200"/>
              </a:spcBef>
              <a:spcAft>
                <a:spcPts val="0"/>
              </a:spcAft>
              <a:buSzPts val="605"/>
              <a:buNone/>
            </a:pPr>
            <a:r>
              <a:rPr lang="en" sz="1115"/>
              <a:t>Colosseum</a:t>
            </a:r>
            <a:r>
              <a:rPr lang="en" sz="1115"/>
              <a:t> is also how you get all 3 Legendary Dogs from Gen 2, all the starters from gen 2 and so many more so much more easily than any other method. (okay not easier than the stable ace method for the johto starters).</a:t>
            </a:r>
            <a:endParaRPr sz="1115"/>
          </a:p>
          <a:p>
            <a:pPr indent="0" lvl="0" marL="0" rtl="0" algn="l">
              <a:lnSpc>
                <a:spcPct val="95000"/>
              </a:lnSpc>
              <a:spcBef>
                <a:spcPts val="1200"/>
              </a:spcBef>
              <a:spcAft>
                <a:spcPts val="1200"/>
              </a:spcAft>
              <a:buSzPts val="605"/>
              <a:buNone/>
            </a:pPr>
            <a:r>
              <a:rPr lang="en" sz="1115"/>
              <a:t>Here is a list of all the pokemon you can get from Colosseum/XD to help you with National Dex. </a:t>
            </a:r>
            <a:r>
              <a:rPr b="1" lang="en" sz="1115"/>
              <a:t>When you are playing </a:t>
            </a:r>
            <a:r>
              <a:rPr b="1" lang="en" sz="1115"/>
              <a:t>Colosseum</a:t>
            </a:r>
            <a:r>
              <a:rPr b="1" lang="en" sz="1115"/>
              <a:t>, don’t </a:t>
            </a:r>
            <a:r>
              <a:rPr b="1" lang="en" sz="1115"/>
              <a:t>forget</a:t>
            </a:r>
            <a:r>
              <a:rPr b="1" lang="en" sz="1115"/>
              <a:t> about the </a:t>
            </a:r>
            <a:r>
              <a:rPr b="1" lang="en" sz="1115"/>
              <a:t>infinite</a:t>
            </a:r>
            <a:r>
              <a:rPr b="1" lang="en" sz="1115"/>
              <a:t> </a:t>
            </a:r>
            <a:r>
              <a:rPr b="1" lang="en" sz="1115"/>
              <a:t>master ball</a:t>
            </a:r>
            <a:r>
              <a:rPr b="1" lang="en" sz="1115"/>
              <a:t> glitch. This works with </a:t>
            </a:r>
            <a:r>
              <a:rPr b="1" lang="en" sz="1115" u="sng"/>
              <a:t>any</a:t>
            </a:r>
            <a:r>
              <a:rPr b="1" lang="en" sz="1115"/>
              <a:t> type of </a:t>
            </a:r>
            <a:r>
              <a:rPr b="1" lang="en" sz="1115"/>
              <a:t>pokeball: on your FIRST pokemon’s turn, use the ball to catch the shadow pokemon, on your SECONDS pokemon’s turn, switch the item slot that the pokeball you threw was in with another position with SELECT. After throwing the ball, it will still be in your inventory. So you need a minimum of two different types of balls. One of which, you need many of</a:t>
            </a:r>
            <a:r>
              <a:rPr lang="en" sz="1115"/>
              <a:t> </a:t>
            </a:r>
            <a:r>
              <a:rPr b="1" lang="en" sz="1115"/>
              <a:t>because it will consume that ball instead.</a:t>
            </a:r>
            <a:endParaRPr b="1" sz="1115"/>
          </a:p>
        </p:txBody>
      </p:sp>
      <p:sp>
        <p:nvSpPr>
          <p:cNvPr id="2861" name="Google Shape;2861;p206"/>
          <p:cNvSpPr txBox="1"/>
          <p:nvPr/>
        </p:nvSpPr>
        <p:spPr>
          <a:xfrm>
            <a:off x="3635025" y="4168650"/>
            <a:ext cx="264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https://bulbapedia.bulbagarden.net/wiki/List_of_Shadow_Pok%C3%A9mon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207"/>
          <p:cNvSpPr txBox="1"/>
          <p:nvPr>
            <p:ph type="title"/>
          </p:nvPr>
        </p:nvSpPr>
        <p:spPr>
          <a:xfrm>
            <a:off x="249825" y="237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Pokemon Colosseum Purifying Method</a:t>
            </a:r>
            <a:endParaRPr/>
          </a:p>
        </p:txBody>
      </p:sp>
      <p:sp>
        <p:nvSpPr>
          <p:cNvPr id="2867" name="Google Shape;2867;p207"/>
          <p:cNvSpPr txBox="1"/>
          <p:nvPr>
            <p:ph idx="1" type="body"/>
          </p:nvPr>
        </p:nvSpPr>
        <p:spPr>
          <a:xfrm>
            <a:off x="431425" y="9600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Go to Agate Village</a:t>
            </a:r>
            <a:endParaRPr/>
          </a:p>
          <a:p>
            <a:pPr indent="-311150" lvl="0" marL="457200" rtl="0" algn="l">
              <a:spcBef>
                <a:spcPts val="0"/>
              </a:spcBef>
              <a:spcAft>
                <a:spcPts val="0"/>
              </a:spcAft>
              <a:buSzPts val="1300"/>
              <a:buAutoNum type="arabicPeriod"/>
            </a:pPr>
            <a:r>
              <a:rPr lang="en"/>
              <a:t>Withdraw 6 shadow pokemon from PC</a:t>
            </a:r>
            <a:endParaRPr/>
          </a:p>
          <a:p>
            <a:pPr indent="-311150" lvl="0" marL="457200" rtl="0" algn="l">
              <a:spcBef>
                <a:spcPts val="0"/>
              </a:spcBef>
              <a:spcAft>
                <a:spcPts val="0"/>
              </a:spcAft>
              <a:buSzPts val="1300"/>
              <a:buAutoNum type="arabicPeriod"/>
            </a:pPr>
            <a:r>
              <a:rPr lang="en"/>
              <a:t>Go to the cliff just barely south-west of the pokemon center</a:t>
            </a:r>
            <a:endParaRPr/>
          </a:p>
          <a:p>
            <a:pPr indent="-311150" lvl="0" marL="457200" rtl="0" algn="l">
              <a:spcBef>
                <a:spcPts val="0"/>
              </a:spcBef>
              <a:spcAft>
                <a:spcPts val="0"/>
              </a:spcAft>
              <a:buSzPts val="1300"/>
              <a:buAutoNum type="arabicPeriod"/>
            </a:pPr>
            <a:r>
              <a:rPr lang="en"/>
              <a:t>Hold down to continuously walk into the cliff edge</a:t>
            </a:r>
            <a:endParaRPr/>
          </a:p>
          <a:p>
            <a:pPr indent="-311150" lvl="0" marL="457200" rtl="0" algn="l">
              <a:spcBef>
                <a:spcPts val="0"/>
              </a:spcBef>
              <a:spcAft>
                <a:spcPts val="0"/>
              </a:spcAft>
              <a:buSzPts val="1300"/>
              <a:buAutoNum type="arabicPeriod"/>
            </a:pPr>
            <a:r>
              <a:rPr lang="en"/>
              <a:t>While holding down, you can unplug your controller and your character will continue walking. You can also maybe use a rubber band or something to hold your control stick down. </a:t>
            </a:r>
            <a:endParaRPr/>
          </a:p>
          <a:p>
            <a:pPr indent="-311150" lvl="0" marL="457200" rtl="0" algn="l">
              <a:spcBef>
                <a:spcPts val="0"/>
              </a:spcBef>
              <a:spcAft>
                <a:spcPts val="0"/>
              </a:spcAft>
              <a:buSzPts val="1300"/>
              <a:buAutoNum type="arabicPeriod"/>
            </a:pPr>
            <a:r>
              <a:rPr lang="en"/>
              <a:t>Leave it be. Similar to happiness, the heart </a:t>
            </a:r>
            <a:r>
              <a:rPr lang="en"/>
              <a:t>gauge</a:t>
            </a:r>
            <a:r>
              <a:rPr lang="en"/>
              <a:t> meter goes down by walking. Go to work, come home to 6 pokemon that are ready for purification. All completely passive.</a:t>
            </a:r>
            <a:endParaRPr/>
          </a:p>
          <a:p>
            <a:pPr indent="0" lvl="0" marL="0" rtl="0" algn="l">
              <a:spcBef>
                <a:spcPts val="1200"/>
              </a:spcBef>
              <a:spcAft>
                <a:spcPts val="1200"/>
              </a:spcAft>
              <a:buNone/>
            </a:pPr>
            <a:r>
              <a:rPr lang="en"/>
              <a:t>This might work in XD. I’m not sure though.</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sp>
        <p:nvSpPr>
          <p:cNvPr id="2872" name="Google Shape;2872;p208"/>
          <p:cNvSpPr txBox="1"/>
          <p:nvPr>
            <p:ph type="title"/>
          </p:nvPr>
        </p:nvSpPr>
        <p:spPr>
          <a:xfrm>
            <a:off x="161475" y="158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FireRed/Leaf Green Gen 2 Pokemon</a:t>
            </a:r>
            <a:endParaRPr sz="2500"/>
          </a:p>
        </p:txBody>
      </p:sp>
      <p:sp>
        <p:nvSpPr>
          <p:cNvPr id="2873" name="Google Shape;2873;p208"/>
          <p:cNvSpPr txBox="1"/>
          <p:nvPr>
            <p:ph idx="1" type="body"/>
          </p:nvPr>
        </p:nvSpPr>
        <p:spPr>
          <a:xfrm>
            <a:off x="637550" y="910975"/>
            <a:ext cx="2520600" cy="2448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Here is a list of all gen 2 pokemon in FireRed and LeafGreen, AND their exclusive pokemon in case you need them. </a:t>
            </a:r>
            <a:endParaRPr/>
          </a:p>
          <a:p>
            <a:pPr indent="0" lvl="0" marL="0" rtl="0" algn="l">
              <a:spcBef>
                <a:spcPts val="1200"/>
              </a:spcBef>
              <a:spcAft>
                <a:spcPts val="0"/>
              </a:spcAft>
              <a:buNone/>
            </a:pPr>
            <a:r>
              <a:rPr lang="en"/>
              <a:t>After all the johto pokemon are done, now all you do is trade all the Kanto pokemon over to emerald from FireRed/LeafGreen and you are done.</a:t>
            </a:r>
            <a:endParaRPr/>
          </a:p>
          <a:p>
            <a:pPr indent="0" lvl="0" marL="0" rtl="0" algn="l">
              <a:spcBef>
                <a:spcPts val="1200"/>
              </a:spcBef>
              <a:spcAft>
                <a:spcPts val="1200"/>
              </a:spcAft>
              <a:buNone/>
            </a:pPr>
            <a:r>
              <a:rPr lang="en"/>
              <a:t>I can’t really make a guide on the kanto part. You just have to trade. The gen 2 pokemon though I definitely wanted to go over because those are the difficult ones to obtain unless you own all of this extra stuff.</a:t>
            </a:r>
            <a:endParaRPr/>
          </a:p>
        </p:txBody>
      </p:sp>
      <p:pic>
        <p:nvPicPr>
          <p:cNvPr id="2874" name="Google Shape;2874;p208"/>
          <p:cNvPicPr preferRelativeResize="0"/>
          <p:nvPr/>
        </p:nvPicPr>
        <p:blipFill>
          <a:blip r:embed="rId3">
            <a:alphaModFix/>
          </a:blip>
          <a:stretch>
            <a:fillRect/>
          </a:stretch>
        </p:blipFill>
        <p:spPr>
          <a:xfrm>
            <a:off x="5941173" y="210263"/>
            <a:ext cx="2596652" cy="4722976"/>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209"/>
          <p:cNvSpPr txBox="1"/>
          <p:nvPr>
            <p:ph type="title"/>
          </p:nvPr>
        </p:nvSpPr>
        <p:spPr>
          <a:xfrm>
            <a:off x="274375" y="276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but important </a:t>
            </a:r>
            <a:endParaRPr/>
          </a:p>
        </p:txBody>
      </p:sp>
      <p:sp>
        <p:nvSpPr>
          <p:cNvPr id="2880" name="Google Shape;2880;p209"/>
          <p:cNvSpPr txBox="1"/>
          <p:nvPr>
            <p:ph idx="1" type="body"/>
          </p:nvPr>
        </p:nvSpPr>
        <p:spPr>
          <a:xfrm>
            <a:off x="652275" y="1180925"/>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405"/>
              <a:t>This was never mentioned previously, but If you have event </a:t>
            </a:r>
            <a:r>
              <a:rPr lang="en" sz="1405"/>
              <a:t>cartridges, in order to use them, you need the “mystery gift” option available on the profile selection screen after the title screen. </a:t>
            </a:r>
            <a:r>
              <a:rPr b="1" lang="en" sz="1405" u="sng"/>
              <a:t>In order to do this, go to any Poke Mart and press A on the clipboard/paper on the counter. Enter the phrase “Link Together With All” and you will now have the mystery gift option available to receive events/event pokemon.</a:t>
            </a:r>
            <a:r>
              <a:rPr lang="en" sz="1405"/>
              <a:t> </a:t>
            </a:r>
            <a:r>
              <a:rPr lang="en" sz="1405">
                <a:solidFill>
                  <a:srgbClr val="FF00FF"/>
                </a:solidFill>
              </a:rPr>
              <a:t>Press SELECT upon prompt to find the words manually with letters.</a:t>
            </a:r>
            <a:endParaRPr sz="1405">
              <a:solidFill>
                <a:srgbClr val="FF00FF"/>
              </a:solidFill>
            </a:endParaRPr>
          </a:p>
          <a:p>
            <a:pPr indent="0" lvl="0" marL="0" rtl="0" algn="l">
              <a:lnSpc>
                <a:spcPct val="95000"/>
              </a:lnSpc>
              <a:spcBef>
                <a:spcPts val="1200"/>
              </a:spcBef>
              <a:spcAft>
                <a:spcPts val="0"/>
              </a:spcAft>
              <a:buSzPts val="935"/>
              <a:buNone/>
            </a:pPr>
            <a:r>
              <a:t/>
            </a:r>
            <a:endParaRPr sz="1405"/>
          </a:p>
          <a:p>
            <a:pPr indent="0" lvl="0" marL="0" rtl="0" algn="l">
              <a:lnSpc>
                <a:spcPct val="95000"/>
              </a:lnSpc>
              <a:spcBef>
                <a:spcPts val="1200"/>
              </a:spcBef>
              <a:spcAft>
                <a:spcPts val="0"/>
              </a:spcAft>
              <a:buSzPts val="935"/>
              <a:buNone/>
            </a:pPr>
            <a:r>
              <a:rPr lang="en" sz="1405"/>
              <a:t>Really crazy that this is a thing. Don’t know why they did that. Probably for a little extra exclusivity or something. Really the only people that knew about the hidden mystery gift function were the ones actually at the events back in the day. Nintendo probably didn’t anticipate event cartridges getting out. You can find them on EBAY, they are quite expensive. The ones for gen 4 games aren’t too bad though because there were so many. Events became way more popular in gen 4, better advertised and had way more locations to attend typically. Plus the DS could connect to the internet which opened up so much opportunity for events.</a:t>
            </a:r>
            <a:endParaRPr sz="1405"/>
          </a:p>
          <a:p>
            <a:pPr indent="0" lvl="0" marL="0" rtl="0" algn="l">
              <a:lnSpc>
                <a:spcPct val="95000"/>
              </a:lnSpc>
              <a:spcBef>
                <a:spcPts val="1200"/>
              </a:spcBef>
              <a:spcAft>
                <a:spcPts val="1200"/>
              </a:spcAft>
              <a:buSzPts val="935"/>
              <a:buNone/>
            </a:pPr>
            <a:r>
              <a:rPr lang="en" sz="1405"/>
              <a:t>Anyway… </a:t>
            </a:r>
            <a:endParaRPr sz="1405"/>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210"/>
          <p:cNvSpPr txBox="1"/>
          <p:nvPr>
            <p:ph type="title"/>
          </p:nvPr>
        </p:nvSpPr>
        <p:spPr>
          <a:xfrm>
            <a:off x="132050" y="60325"/>
            <a:ext cx="6155100" cy="3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Cartridge Steps</a:t>
            </a:r>
            <a:endParaRPr/>
          </a:p>
        </p:txBody>
      </p:sp>
      <p:sp>
        <p:nvSpPr>
          <p:cNvPr id="2886" name="Google Shape;2886;p21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7" name="Google Shape;2887;p210" title="IMG_1361.HEIC"/>
          <p:cNvPicPr preferRelativeResize="0"/>
          <p:nvPr/>
        </p:nvPicPr>
        <p:blipFill>
          <a:blip r:embed="rId3">
            <a:alphaModFix/>
          </a:blip>
          <a:stretch>
            <a:fillRect/>
          </a:stretch>
        </p:blipFill>
        <p:spPr>
          <a:xfrm>
            <a:off x="2571001" y="579125"/>
            <a:ext cx="4347075" cy="43386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1" name="Shape 2891"/>
        <p:cNvGrpSpPr/>
        <p:nvPr/>
      </p:nvGrpSpPr>
      <p:grpSpPr>
        <a:xfrm>
          <a:off x="0" y="0"/>
          <a:ext cx="0" cy="0"/>
          <a:chOff x="0" y="0"/>
          <a:chExt cx="0" cy="0"/>
        </a:xfrm>
      </p:grpSpPr>
      <p:sp>
        <p:nvSpPr>
          <p:cNvPr id="2892" name="Google Shape;2892;p21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End</a:t>
            </a:r>
            <a:endParaRPr/>
          </a:p>
        </p:txBody>
      </p:sp>
      <p:sp>
        <p:nvSpPr>
          <p:cNvPr id="2893" name="Google Shape;2893;p21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 believe that is absolutely everything. Every Route, every pokemon, every trainer, every item and every activity. All games were covered in terms of getting the National Dex to transfer to Emerald.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779900" y="266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Rules</a:t>
            </a:r>
            <a:endParaRPr/>
          </a:p>
        </p:txBody>
      </p:sp>
      <p:sp>
        <p:nvSpPr>
          <p:cNvPr id="135" name="Google Shape;135;p14"/>
          <p:cNvSpPr txBox="1"/>
          <p:nvPr>
            <p:ph idx="1" type="body"/>
          </p:nvPr>
        </p:nvSpPr>
        <p:spPr>
          <a:xfrm>
            <a:off x="779900" y="704850"/>
            <a:ext cx="7505700" cy="2448000"/>
          </a:xfrm>
          <a:prstGeom prst="rect">
            <a:avLst/>
          </a:prstGeom>
        </p:spPr>
        <p:txBody>
          <a:bodyPr anchorCtr="0" anchor="t" bIns="91425" lIns="91425" spcFirstLastPara="1" rIns="91425" wrap="square" tIns="91425">
            <a:noAutofit/>
          </a:bodyPr>
          <a:lstStyle/>
          <a:p>
            <a:pPr indent="-299402" lvl="0" marL="457200" rtl="0" algn="l">
              <a:lnSpc>
                <a:spcPct val="95000"/>
              </a:lnSpc>
              <a:spcBef>
                <a:spcPts val="0"/>
              </a:spcBef>
              <a:spcAft>
                <a:spcPts val="0"/>
              </a:spcAft>
              <a:buSzPts val="1115"/>
              <a:buChar char="-"/>
            </a:pPr>
            <a:r>
              <a:rPr lang="en" sz="1115"/>
              <a:t>Read </a:t>
            </a:r>
            <a:r>
              <a:rPr lang="en" sz="1115"/>
              <a:t>everything</a:t>
            </a:r>
            <a:r>
              <a:rPr lang="en" sz="1115"/>
              <a:t> and look at each image carefully. I promise I don’t waste your time in this guide.</a:t>
            </a:r>
            <a:endParaRPr sz="1115"/>
          </a:p>
          <a:p>
            <a:pPr indent="0" lvl="0" marL="0" rtl="0" algn="l">
              <a:lnSpc>
                <a:spcPct val="95000"/>
              </a:lnSpc>
              <a:spcBef>
                <a:spcPts val="1200"/>
              </a:spcBef>
              <a:spcAft>
                <a:spcPts val="0"/>
              </a:spcAft>
              <a:buNone/>
            </a:pPr>
            <a:r>
              <a:t/>
            </a:r>
            <a:endParaRPr sz="1115"/>
          </a:p>
          <a:p>
            <a:pPr indent="-299402" lvl="0" marL="457200" rtl="0" algn="l">
              <a:lnSpc>
                <a:spcPct val="95000"/>
              </a:lnSpc>
              <a:spcBef>
                <a:spcPts val="1200"/>
              </a:spcBef>
              <a:spcAft>
                <a:spcPts val="0"/>
              </a:spcAft>
              <a:buSzPts val="1115"/>
              <a:buChar char="-"/>
            </a:pPr>
            <a:r>
              <a:rPr lang="en" sz="1115"/>
              <a:t>No </a:t>
            </a:r>
            <a:r>
              <a:rPr lang="en" sz="1115"/>
              <a:t>cheating devices. Original Hardware only for ALL games.</a:t>
            </a:r>
            <a:endParaRPr sz="1115"/>
          </a:p>
          <a:p>
            <a:pPr indent="0" lvl="0" marL="457200" rtl="0" algn="l">
              <a:lnSpc>
                <a:spcPct val="95000"/>
              </a:lnSpc>
              <a:spcBef>
                <a:spcPts val="1200"/>
              </a:spcBef>
              <a:spcAft>
                <a:spcPts val="0"/>
              </a:spcAft>
              <a:buSzPts val="605"/>
              <a:buNone/>
            </a:pPr>
            <a:r>
              <a:t/>
            </a:r>
            <a:endParaRPr sz="1115"/>
          </a:p>
          <a:p>
            <a:pPr indent="-299402" lvl="0" marL="457200" rtl="0" algn="l">
              <a:lnSpc>
                <a:spcPct val="95000"/>
              </a:lnSpc>
              <a:spcBef>
                <a:spcPts val="1200"/>
              </a:spcBef>
              <a:spcAft>
                <a:spcPts val="0"/>
              </a:spcAft>
              <a:buSzPts val="1115"/>
              <a:buChar char="-"/>
            </a:pPr>
            <a:r>
              <a:rPr lang="en" sz="1115"/>
              <a:t>RNG manipulation is used for excellent I.V. pokemon (mainly used for Battle Frontier without glitches). Stable ACE can be used for completion of the battle frontier as well with max stats glitches. But I wanted to include a legit way to beat in this guide anyways just in case.</a:t>
            </a:r>
            <a:endParaRPr sz="1115"/>
          </a:p>
          <a:p>
            <a:pPr indent="0" lvl="0" marL="457200" rtl="0" algn="l">
              <a:lnSpc>
                <a:spcPct val="95000"/>
              </a:lnSpc>
              <a:spcBef>
                <a:spcPts val="1200"/>
              </a:spcBef>
              <a:spcAft>
                <a:spcPts val="0"/>
              </a:spcAft>
              <a:buSzPts val="605"/>
              <a:buNone/>
            </a:pPr>
            <a:r>
              <a:t/>
            </a:r>
            <a:endParaRPr sz="1115"/>
          </a:p>
          <a:p>
            <a:pPr indent="-299402" lvl="0" marL="457200" rtl="0" algn="l">
              <a:lnSpc>
                <a:spcPct val="95000"/>
              </a:lnSpc>
              <a:spcBef>
                <a:spcPts val="1200"/>
              </a:spcBef>
              <a:spcAft>
                <a:spcPts val="0"/>
              </a:spcAft>
              <a:buSzPts val="1115"/>
              <a:buChar char="-"/>
            </a:pPr>
            <a:r>
              <a:rPr lang="en" sz="1115"/>
              <a:t>Legitimate, non harmful, vanilla glitches are used in post game (ex: item duplication, pomeg berry glitch, Stable ACE etc…). </a:t>
            </a:r>
            <a:endParaRPr sz="1115"/>
          </a:p>
          <a:p>
            <a:pPr indent="0" lvl="0" marL="457200" rtl="0" algn="l">
              <a:lnSpc>
                <a:spcPct val="95000"/>
              </a:lnSpc>
              <a:spcBef>
                <a:spcPts val="1200"/>
              </a:spcBef>
              <a:spcAft>
                <a:spcPts val="0"/>
              </a:spcAft>
              <a:buSzPts val="605"/>
              <a:buNone/>
            </a:pPr>
            <a:r>
              <a:t/>
            </a:r>
            <a:endParaRPr sz="1115"/>
          </a:p>
          <a:p>
            <a:pPr indent="-299402" lvl="0" marL="457200" rtl="0" algn="l">
              <a:lnSpc>
                <a:spcPct val="95000"/>
              </a:lnSpc>
              <a:spcBef>
                <a:spcPts val="1200"/>
              </a:spcBef>
              <a:spcAft>
                <a:spcPts val="0"/>
              </a:spcAft>
              <a:buSzPts val="1115"/>
              <a:buChar char="-"/>
            </a:pPr>
            <a:r>
              <a:rPr lang="en" sz="1115"/>
              <a:t>Trading is necessary for </a:t>
            </a:r>
            <a:r>
              <a:rPr lang="en" sz="1115"/>
              <a:t>legitimate</a:t>
            </a:r>
            <a:r>
              <a:rPr lang="en" sz="1115"/>
              <a:t> pokedex completion, so ALL generation 3 games can be used including Colosseum and XD.</a:t>
            </a:r>
            <a:endParaRPr sz="1115"/>
          </a:p>
          <a:p>
            <a:pPr indent="0" lvl="0" marL="457200" rtl="0" algn="l">
              <a:lnSpc>
                <a:spcPct val="95000"/>
              </a:lnSpc>
              <a:spcBef>
                <a:spcPts val="1200"/>
              </a:spcBef>
              <a:spcAft>
                <a:spcPts val="0"/>
              </a:spcAft>
              <a:buSzPts val="605"/>
              <a:buNone/>
            </a:pPr>
            <a:r>
              <a:t/>
            </a:r>
            <a:endParaRPr sz="1115"/>
          </a:p>
          <a:p>
            <a:pPr indent="-299402" lvl="0" marL="457200" rtl="0" algn="l">
              <a:lnSpc>
                <a:spcPct val="95000"/>
              </a:lnSpc>
              <a:spcBef>
                <a:spcPts val="1200"/>
              </a:spcBef>
              <a:spcAft>
                <a:spcPts val="0"/>
              </a:spcAft>
              <a:buSzPts val="1115"/>
              <a:buChar char="-"/>
            </a:pPr>
            <a:r>
              <a:rPr lang="en" sz="1115"/>
              <a:t>Pomeg Berry glitch/ Stable ACE can be used for mythical pokemon such as Jirachi, Deoxys, Mew, Celebi</a:t>
            </a:r>
            <a:endParaRPr sz="1115"/>
          </a:p>
          <a:p>
            <a:pPr indent="-292417" lvl="1" marL="914400" rtl="0" algn="l">
              <a:lnSpc>
                <a:spcPct val="95000"/>
              </a:lnSpc>
              <a:spcBef>
                <a:spcPts val="0"/>
              </a:spcBef>
              <a:spcAft>
                <a:spcPts val="0"/>
              </a:spcAft>
              <a:buSzPts val="1005"/>
              <a:buChar char="-"/>
            </a:pPr>
            <a:r>
              <a:rPr lang="en" sz="1005"/>
              <a:t>E</a:t>
            </a:r>
            <a:r>
              <a:rPr lang="en" sz="1005"/>
              <a:t>vent </a:t>
            </a:r>
            <a:r>
              <a:rPr lang="en" sz="1005"/>
              <a:t>cartridges</a:t>
            </a:r>
            <a:r>
              <a:rPr lang="en" sz="1005"/>
              <a:t> can also be used for event only pokemon. I do own one myself. </a:t>
            </a:r>
            <a:endParaRPr sz="100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Petalburg City</a:t>
            </a:r>
            <a:endParaRPr/>
          </a:p>
        </p:txBody>
      </p:sp>
      <p:sp>
        <p:nvSpPr>
          <p:cNvPr id="279" name="Google Shape;279;p32"/>
          <p:cNvSpPr txBox="1"/>
          <p:nvPr>
            <p:ph idx="1" type="body"/>
          </p:nvPr>
        </p:nvSpPr>
        <p:spPr>
          <a:xfrm>
            <a:off x="1841425" y="14511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t>PokeMart Items</a:t>
            </a:r>
            <a:endParaRPr u="sng"/>
          </a:p>
        </p:txBody>
      </p:sp>
      <p:pic>
        <p:nvPicPr>
          <p:cNvPr id="280" name="Google Shape;280;p32"/>
          <p:cNvPicPr preferRelativeResize="0"/>
          <p:nvPr/>
        </p:nvPicPr>
        <p:blipFill>
          <a:blip r:embed="rId3">
            <a:alphaModFix/>
          </a:blip>
          <a:stretch>
            <a:fillRect/>
          </a:stretch>
        </p:blipFill>
        <p:spPr>
          <a:xfrm>
            <a:off x="4533125" y="432675"/>
            <a:ext cx="3584026" cy="3584026"/>
          </a:xfrm>
          <a:prstGeom prst="rect">
            <a:avLst/>
          </a:prstGeom>
          <a:noFill/>
          <a:ln>
            <a:noFill/>
          </a:ln>
        </p:spPr>
      </p:pic>
      <p:pic>
        <p:nvPicPr>
          <p:cNvPr id="281" name="Google Shape;281;p32"/>
          <p:cNvPicPr preferRelativeResize="0"/>
          <p:nvPr/>
        </p:nvPicPr>
        <p:blipFill>
          <a:blip r:embed="rId4">
            <a:alphaModFix/>
          </a:blip>
          <a:stretch>
            <a:fillRect/>
          </a:stretch>
        </p:blipFill>
        <p:spPr>
          <a:xfrm>
            <a:off x="1332525" y="1827925"/>
            <a:ext cx="2349400" cy="2788300"/>
          </a:xfrm>
          <a:prstGeom prst="rect">
            <a:avLst/>
          </a:prstGeom>
          <a:noFill/>
          <a:ln>
            <a:noFill/>
          </a:ln>
        </p:spPr>
      </p:pic>
      <p:sp>
        <p:nvSpPr>
          <p:cNvPr id="282" name="Google Shape;282;p32"/>
          <p:cNvSpPr txBox="1"/>
          <p:nvPr/>
        </p:nvSpPr>
        <p:spPr>
          <a:xfrm>
            <a:off x="4572000" y="3921125"/>
            <a:ext cx="36267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Calibri"/>
                <a:ea typeface="Calibri"/>
                <a:cs typeface="Calibri"/>
                <a:sym typeface="Calibri"/>
              </a:rPr>
              <a:t>No notable NPCs, or items (yet).</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a:solidFill>
                <a:schemeClr val="dk2"/>
              </a:solidFill>
              <a:latin typeface="Calibri"/>
              <a:ea typeface="Calibri"/>
              <a:cs typeface="Calibri"/>
              <a:sym typeface="Calibri"/>
            </a:endParaRPr>
          </a:p>
          <a:p>
            <a:pPr indent="0" lvl="0" marL="0" rtl="0" algn="l">
              <a:spcBef>
                <a:spcPts val="0"/>
              </a:spcBef>
              <a:spcAft>
                <a:spcPts val="0"/>
              </a:spcAft>
              <a:buNone/>
            </a:pPr>
            <a:r>
              <a:rPr lang="en" sz="1200">
                <a:solidFill>
                  <a:schemeClr val="dk2"/>
                </a:solidFill>
                <a:latin typeface="Calibri"/>
                <a:ea typeface="Calibri"/>
                <a:cs typeface="Calibri"/>
                <a:sym typeface="Calibri"/>
              </a:rPr>
              <a:t>Nothing to do here for now until Surf is </a:t>
            </a:r>
            <a:r>
              <a:rPr lang="en" sz="1200">
                <a:solidFill>
                  <a:schemeClr val="dk2"/>
                </a:solidFill>
                <a:latin typeface="Calibri"/>
                <a:ea typeface="Calibri"/>
                <a:cs typeface="Calibri"/>
                <a:sym typeface="Calibri"/>
              </a:rPr>
              <a:t>acquired</a:t>
            </a:r>
            <a:r>
              <a:rPr lang="en" sz="1200">
                <a:solidFill>
                  <a:schemeClr val="dk2"/>
                </a:solidFill>
                <a:latin typeface="Calibri"/>
                <a:ea typeface="Calibri"/>
                <a:cs typeface="Calibri"/>
                <a:sym typeface="Calibri"/>
              </a:rPr>
              <a:t>. Go to the gym and continue story with Dad and Wally. Then go West to route 104.</a:t>
            </a:r>
            <a:endParaRPr sz="1200">
              <a:solidFill>
                <a:schemeClr val="dk2"/>
              </a:solidFill>
              <a:latin typeface="Calibri"/>
              <a:ea typeface="Calibri"/>
              <a:cs typeface="Calibri"/>
              <a:sym typeface="Calibri"/>
            </a:endParaRPr>
          </a:p>
        </p:txBody>
      </p:sp>
      <p:sp>
        <p:nvSpPr>
          <p:cNvPr id="283" name="Google Shape;283;p32"/>
          <p:cNvSpPr txBox="1"/>
          <p:nvPr/>
        </p:nvSpPr>
        <p:spPr>
          <a:xfrm>
            <a:off x="7020075" y="2440500"/>
            <a:ext cx="8460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102</a:t>
            </a:r>
            <a:endParaRPr sz="900">
              <a:solidFill>
                <a:schemeClr val="dk2"/>
              </a:solidFill>
              <a:latin typeface="Calibri"/>
              <a:ea typeface="Calibri"/>
              <a:cs typeface="Calibri"/>
              <a:sym typeface="Calibri"/>
            </a:endParaRPr>
          </a:p>
        </p:txBody>
      </p:sp>
      <p:cxnSp>
        <p:nvCxnSpPr>
          <p:cNvPr id="284" name="Google Shape;284;p32"/>
          <p:cNvCxnSpPr/>
          <p:nvPr/>
        </p:nvCxnSpPr>
        <p:spPr>
          <a:xfrm flipH="1" rot="10800000">
            <a:off x="7637475" y="2596125"/>
            <a:ext cx="325800" cy="4800"/>
          </a:xfrm>
          <a:prstGeom prst="straightConnector1">
            <a:avLst/>
          </a:prstGeom>
          <a:noFill/>
          <a:ln cap="flat" cmpd="sng" w="9525">
            <a:solidFill>
              <a:schemeClr val="dk2"/>
            </a:solidFill>
            <a:prstDash val="solid"/>
            <a:round/>
            <a:headEnd len="med" w="med" type="none"/>
            <a:tailEnd len="med" w="med" type="triangle"/>
          </a:ln>
        </p:spPr>
      </p:cxnSp>
      <p:sp>
        <p:nvSpPr>
          <p:cNvPr id="285" name="Google Shape;285;p32"/>
          <p:cNvSpPr txBox="1"/>
          <p:nvPr/>
        </p:nvSpPr>
        <p:spPr>
          <a:xfrm>
            <a:off x="4929575" y="1827925"/>
            <a:ext cx="11133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104</a:t>
            </a:r>
            <a:endParaRPr sz="900">
              <a:solidFill>
                <a:schemeClr val="dk2"/>
              </a:solidFill>
              <a:latin typeface="Calibri"/>
              <a:ea typeface="Calibri"/>
              <a:cs typeface="Calibri"/>
              <a:sym typeface="Calibri"/>
            </a:endParaRPr>
          </a:p>
        </p:txBody>
      </p:sp>
      <p:cxnSp>
        <p:nvCxnSpPr>
          <p:cNvPr id="286" name="Google Shape;286;p32"/>
          <p:cNvCxnSpPr/>
          <p:nvPr/>
        </p:nvCxnSpPr>
        <p:spPr>
          <a:xfrm rot="10800000">
            <a:off x="4720500" y="1988350"/>
            <a:ext cx="233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sp>
        <p:nvSpPr>
          <p:cNvPr id="2898" name="Google Shape;2898;p212"/>
          <p:cNvSpPr txBox="1"/>
          <p:nvPr>
            <p:ph type="title"/>
          </p:nvPr>
        </p:nvSpPr>
        <p:spPr>
          <a:xfrm>
            <a:off x="141875" y="138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Credits</a:t>
            </a:r>
            <a:endParaRPr/>
          </a:p>
        </p:txBody>
      </p:sp>
      <p:sp>
        <p:nvSpPr>
          <p:cNvPr id="2899" name="Google Shape;2899;p212"/>
          <p:cNvSpPr txBox="1"/>
          <p:nvPr>
            <p:ph idx="1" type="body"/>
          </p:nvPr>
        </p:nvSpPr>
        <p:spPr>
          <a:xfrm>
            <a:off x="608125" y="1014050"/>
            <a:ext cx="7505700" cy="24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529"/>
              <a:t>Items lists, Route </a:t>
            </a:r>
            <a:r>
              <a:rPr lang="en" sz="6529" u="sng"/>
              <a:t>pictures</a:t>
            </a:r>
            <a:r>
              <a:rPr lang="en" sz="6529"/>
              <a:t>, Wild pokemon lists, Trainer Information and Location Pictures all from Bulbapedia.</a:t>
            </a:r>
            <a:endParaRPr sz="6529"/>
          </a:p>
          <a:p>
            <a:pPr indent="0" lvl="0" marL="0" rtl="0" algn="l">
              <a:spcBef>
                <a:spcPts val="1200"/>
              </a:spcBef>
              <a:spcAft>
                <a:spcPts val="0"/>
              </a:spcAft>
              <a:buNone/>
            </a:pPr>
            <a:r>
              <a:rPr lang="en" sz="6529" u="sng"/>
              <a:t>Battle Frontier Video Guide</a:t>
            </a:r>
            <a:r>
              <a:rPr lang="en" sz="6529"/>
              <a:t> - Johnstone (youtube) </a:t>
            </a:r>
            <a:endParaRPr sz="6529"/>
          </a:p>
          <a:p>
            <a:pPr indent="0" lvl="0" marL="0" rtl="0" algn="l">
              <a:spcBef>
                <a:spcPts val="1200"/>
              </a:spcBef>
              <a:spcAft>
                <a:spcPts val="0"/>
              </a:spcAft>
              <a:buNone/>
            </a:pPr>
            <a:r>
              <a:rPr lang="en" sz="6529" u="sng"/>
              <a:t>Mythical Pokemon Pomeg Berry Glitch Video</a:t>
            </a:r>
            <a:r>
              <a:rPr lang="en" sz="6529"/>
              <a:t> - PokeTips (youtube)</a:t>
            </a:r>
            <a:endParaRPr sz="6529"/>
          </a:p>
          <a:p>
            <a:pPr indent="0" lvl="0" marL="0" rtl="0" algn="l">
              <a:spcBef>
                <a:spcPts val="1200"/>
              </a:spcBef>
              <a:spcAft>
                <a:spcPts val="0"/>
              </a:spcAft>
              <a:buNone/>
            </a:pPr>
            <a:r>
              <a:rPr lang="en" sz="6529" u="sng"/>
              <a:t>PC Box Codes in a nice format and stable ACE video</a:t>
            </a:r>
            <a:r>
              <a:rPr lang="en" sz="6529"/>
              <a:t> - Phobia</a:t>
            </a:r>
            <a:endParaRPr sz="6529"/>
          </a:p>
          <a:p>
            <a:pPr indent="0" lvl="0" marL="0" rtl="0" algn="l">
              <a:spcBef>
                <a:spcPts val="1200"/>
              </a:spcBef>
              <a:spcAft>
                <a:spcPts val="0"/>
              </a:spcAft>
              <a:buNone/>
            </a:pPr>
            <a:r>
              <a:rPr lang="en" sz="6529" u="sng"/>
              <a:t>Code transcriptions</a:t>
            </a:r>
            <a:r>
              <a:rPr lang="en" sz="6529"/>
              <a:t>: </a:t>
            </a:r>
            <a:r>
              <a:rPr lang="en" sz="6529"/>
              <a:t>sleipnir17</a:t>
            </a:r>
            <a:endParaRPr sz="6529"/>
          </a:p>
          <a:p>
            <a:pPr indent="0" lvl="0" marL="0" rtl="0" algn="l">
              <a:spcBef>
                <a:spcPts val="1200"/>
              </a:spcBef>
              <a:spcAft>
                <a:spcPts val="0"/>
              </a:spcAft>
              <a:buNone/>
            </a:pPr>
            <a:r>
              <a:t/>
            </a:r>
            <a:endParaRPr sz="6529"/>
          </a:p>
          <a:p>
            <a:pPr indent="0" lvl="0" marL="0" rtl="0" algn="l">
              <a:spcBef>
                <a:spcPts val="1200"/>
              </a:spcBef>
              <a:spcAft>
                <a:spcPts val="0"/>
              </a:spcAft>
              <a:buNone/>
            </a:pPr>
            <a:r>
              <a:rPr lang="en" sz="6529"/>
              <a:t>Everything Else - Myself (BananaBoatkid)</a:t>
            </a:r>
            <a:endParaRPr sz="6529"/>
          </a:p>
          <a:p>
            <a:pPr indent="0" lvl="0" marL="0" rtl="0" algn="l">
              <a:spcBef>
                <a:spcPts val="1200"/>
              </a:spcBef>
              <a:spcAft>
                <a:spcPts val="1200"/>
              </a:spcAft>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213"/>
          <p:cNvSpPr txBox="1"/>
          <p:nvPr>
            <p:ph type="title"/>
          </p:nvPr>
        </p:nvSpPr>
        <p:spPr>
          <a:xfrm>
            <a:off x="151700" y="104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Bonus - Make Any Pokemon Shiny</a:t>
            </a:r>
            <a:endParaRPr/>
          </a:p>
        </p:txBody>
      </p:sp>
      <p:sp>
        <p:nvSpPr>
          <p:cNvPr id="2905" name="Google Shape;2905;p213"/>
          <p:cNvSpPr txBox="1"/>
          <p:nvPr>
            <p:ph idx="1" type="body"/>
          </p:nvPr>
        </p:nvSpPr>
        <p:spPr>
          <a:xfrm>
            <a:off x="411775" y="5625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We’ll end things off with this…</a:t>
            </a:r>
            <a:endParaRPr/>
          </a:p>
          <a:p>
            <a:pPr indent="0" lvl="0" marL="0" rtl="0" algn="l">
              <a:spcBef>
                <a:spcPts val="1200"/>
              </a:spcBef>
              <a:spcAft>
                <a:spcPts val="1200"/>
              </a:spcAft>
              <a:buNone/>
            </a:pPr>
            <a:r>
              <a:rPr lang="en"/>
              <a:t>This code will force any pokemon of your choice to be shiny that is stored in box 10, slot 19. So put the code in the pc boxes, have box 10 slot 19 open, save your game. Then put the pokemon you want to be shiny in box 10 slot 19 and check summary or Stable ACE. This calculates a new authentic PID based on secret ID of your save file. In other words, </a:t>
            </a:r>
            <a:r>
              <a:rPr lang="en"/>
              <a:t>it’s a completely legal legitimate shiny. I believe it is also permanent and there’s no way to make it un-shiny.</a:t>
            </a:r>
            <a:endParaRPr/>
          </a:p>
        </p:txBody>
      </p:sp>
      <p:pic>
        <p:nvPicPr>
          <p:cNvPr id="2906" name="Google Shape;2906;p213" title="IMG_1362.PNG"/>
          <p:cNvPicPr preferRelativeResize="0"/>
          <p:nvPr/>
        </p:nvPicPr>
        <p:blipFill>
          <a:blip r:embed="rId3">
            <a:alphaModFix/>
          </a:blip>
          <a:stretch>
            <a:fillRect/>
          </a:stretch>
        </p:blipFill>
        <p:spPr>
          <a:xfrm>
            <a:off x="4108175" y="2267475"/>
            <a:ext cx="4587750" cy="2389901"/>
          </a:xfrm>
          <a:prstGeom prst="rect">
            <a:avLst/>
          </a:prstGeom>
          <a:noFill/>
          <a:ln>
            <a:noFill/>
          </a:ln>
        </p:spPr>
      </p:pic>
      <p:sp>
        <p:nvSpPr>
          <p:cNvPr id="2907" name="Google Shape;2907;p213"/>
          <p:cNvSpPr txBox="1"/>
          <p:nvPr/>
        </p:nvSpPr>
        <p:spPr>
          <a:xfrm>
            <a:off x="780350" y="2817150"/>
            <a:ext cx="2385300" cy="14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Box 1 is wrong. It should start with “5” and not a “.” all correct otherwise. </a:t>
            </a:r>
            <a:endParaRPr sz="1300">
              <a:solidFill>
                <a:srgbClr val="FF0000"/>
              </a:solidFill>
              <a:latin typeface="Calibri"/>
              <a:ea typeface="Calibri"/>
              <a:cs typeface="Calibri"/>
              <a:sym typeface="Calibri"/>
            </a:endParaRPr>
          </a:p>
        </p:txBody>
      </p:sp>
      <p:cxnSp>
        <p:nvCxnSpPr>
          <p:cNvPr id="2908" name="Google Shape;2908;p213"/>
          <p:cNvCxnSpPr/>
          <p:nvPr/>
        </p:nvCxnSpPr>
        <p:spPr>
          <a:xfrm flipH="1" rot="10800000">
            <a:off x="3087075" y="3042975"/>
            <a:ext cx="1359600" cy="441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212975" y="217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Route 104 (South)</a:t>
            </a:r>
            <a:endParaRPr sz="1500"/>
          </a:p>
        </p:txBody>
      </p:sp>
      <p:sp>
        <p:nvSpPr>
          <p:cNvPr id="292" name="Google Shape;292;p33"/>
          <p:cNvSpPr txBox="1"/>
          <p:nvPr>
            <p:ph idx="1" type="body"/>
          </p:nvPr>
        </p:nvSpPr>
        <p:spPr>
          <a:xfrm>
            <a:off x="2862725" y="2437500"/>
            <a:ext cx="4227000" cy="140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900"/>
          </a:p>
        </p:txBody>
      </p:sp>
      <p:pic>
        <p:nvPicPr>
          <p:cNvPr id="293" name="Google Shape;293;p33"/>
          <p:cNvPicPr preferRelativeResize="0"/>
          <p:nvPr/>
        </p:nvPicPr>
        <p:blipFill>
          <a:blip r:embed="rId3">
            <a:alphaModFix/>
          </a:blip>
          <a:stretch>
            <a:fillRect/>
          </a:stretch>
        </p:blipFill>
        <p:spPr>
          <a:xfrm>
            <a:off x="5226378" y="928250"/>
            <a:ext cx="2492304" cy="2873900"/>
          </a:xfrm>
          <a:prstGeom prst="rect">
            <a:avLst/>
          </a:prstGeom>
          <a:noFill/>
          <a:ln>
            <a:noFill/>
          </a:ln>
        </p:spPr>
      </p:pic>
      <p:sp>
        <p:nvSpPr>
          <p:cNvPr id="294" name="Google Shape;294;p33"/>
          <p:cNvSpPr txBox="1"/>
          <p:nvPr/>
        </p:nvSpPr>
        <p:spPr>
          <a:xfrm>
            <a:off x="6069025" y="2117125"/>
            <a:ext cx="807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Calibri"/>
                <a:ea typeface="Calibri"/>
                <a:cs typeface="Calibri"/>
                <a:sym typeface="Calibri"/>
              </a:rPr>
              <a:t>Potion</a:t>
            </a:r>
            <a:endParaRPr sz="600">
              <a:solidFill>
                <a:schemeClr val="dk2"/>
              </a:solidFill>
              <a:latin typeface="Calibri"/>
              <a:ea typeface="Calibri"/>
              <a:cs typeface="Calibri"/>
              <a:sym typeface="Calibri"/>
            </a:endParaRPr>
          </a:p>
        </p:txBody>
      </p:sp>
      <p:sp>
        <p:nvSpPr>
          <p:cNvPr id="295" name="Google Shape;295;p33"/>
          <p:cNvSpPr/>
          <p:nvPr/>
        </p:nvSpPr>
        <p:spPr>
          <a:xfrm>
            <a:off x="6086625" y="2226575"/>
            <a:ext cx="53400" cy="5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6" name="Google Shape;296;p33"/>
          <p:cNvSpPr/>
          <p:nvPr/>
        </p:nvSpPr>
        <p:spPr>
          <a:xfrm>
            <a:off x="6183875" y="2727325"/>
            <a:ext cx="53400" cy="5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7" name="Google Shape;297;p33"/>
          <p:cNvSpPr txBox="1"/>
          <p:nvPr/>
        </p:nvSpPr>
        <p:spPr>
          <a:xfrm>
            <a:off x="6183875" y="2620375"/>
            <a:ext cx="11037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Calibri"/>
                <a:ea typeface="Calibri"/>
                <a:cs typeface="Calibri"/>
                <a:sym typeface="Calibri"/>
              </a:rPr>
              <a:t>Heart Scale</a:t>
            </a:r>
            <a:endParaRPr sz="600">
              <a:solidFill>
                <a:schemeClr val="dk2"/>
              </a:solidFill>
              <a:latin typeface="Calibri"/>
              <a:ea typeface="Calibri"/>
              <a:cs typeface="Calibri"/>
              <a:sym typeface="Calibri"/>
            </a:endParaRPr>
          </a:p>
        </p:txBody>
      </p:sp>
      <p:sp>
        <p:nvSpPr>
          <p:cNvPr id="298" name="Google Shape;298;p33"/>
          <p:cNvSpPr txBox="1"/>
          <p:nvPr/>
        </p:nvSpPr>
        <p:spPr>
          <a:xfrm>
            <a:off x="6208175" y="3169775"/>
            <a:ext cx="13515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Antidote</a:t>
            </a:r>
            <a:endParaRPr sz="700">
              <a:solidFill>
                <a:schemeClr val="dk2"/>
              </a:solidFill>
              <a:latin typeface="Calibri"/>
              <a:ea typeface="Calibri"/>
              <a:cs typeface="Calibri"/>
              <a:sym typeface="Calibri"/>
            </a:endParaRPr>
          </a:p>
        </p:txBody>
      </p:sp>
      <p:sp>
        <p:nvSpPr>
          <p:cNvPr id="299" name="Google Shape;299;p33"/>
          <p:cNvSpPr/>
          <p:nvPr/>
        </p:nvSpPr>
        <p:spPr>
          <a:xfrm>
            <a:off x="6237275" y="3288100"/>
            <a:ext cx="53400" cy="5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0" name="Google Shape;300;p33"/>
          <p:cNvSpPr txBox="1"/>
          <p:nvPr/>
        </p:nvSpPr>
        <p:spPr>
          <a:xfrm>
            <a:off x="6739900" y="2523125"/>
            <a:ext cx="1871700" cy="8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Petalburg City</a:t>
            </a:r>
            <a:endParaRPr sz="700">
              <a:solidFill>
                <a:schemeClr val="dk2"/>
              </a:solidFill>
              <a:latin typeface="Calibri"/>
              <a:ea typeface="Calibri"/>
              <a:cs typeface="Calibri"/>
              <a:sym typeface="Calibri"/>
            </a:endParaRPr>
          </a:p>
        </p:txBody>
      </p:sp>
      <p:cxnSp>
        <p:nvCxnSpPr>
          <p:cNvPr id="301" name="Google Shape;301;p33"/>
          <p:cNvCxnSpPr/>
          <p:nvPr/>
        </p:nvCxnSpPr>
        <p:spPr>
          <a:xfrm flipH="1" rot="10800000">
            <a:off x="7370075" y="2664175"/>
            <a:ext cx="218700" cy="480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p33"/>
          <p:cNvSpPr txBox="1"/>
          <p:nvPr/>
        </p:nvSpPr>
        <p:spPr>
          <a:xfrm>
            <a:off x="5780375" y="1368525"/>
            <a:ext cx="1745400" cy="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Petalburg Woods</a:t>
            </a:r>
            <a:endParaRPr sz="700">
              <a:solidFill>
                <a:schemeClr val="dk2"/>
              </a:solidFill>
              <a:latin typeface="Calibri"/>
              <a:ea typeface="Calibri"/>
              <a:cs typeface="Calibri"/>
              <a:sym typeface="Calibri"/>
            </a:endParaRPr>
          </a:p>
        </p:txBody>
      </p:sp>
      <p:cxnSp>
        <p:nvCxnSpPr>
          <p:cNvPr id="303" name="Google Shape;303;p33"/>
          <p:cNvCxnSpPr/>
          <p:nvPr/>
        </p:nvCxnSpPr>
        <p:spPr>
          <a:xfrm rot="10800000">
            <a:off x="5916475" y="1254150"/>
            <a:ext cx="0" cy="20430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p33"/>
          <p:cNvSpPr txBox="1"/>
          <p:nvPr/>
        </p:nvSpPr>
        <p:spPr>
          <a:xfrm>
            <a:off x="6739900" y="1738100"/>
            <a:ext cx="2693400" cy="12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Calibri"/>
                <a:ea typeface="Calibri"/>
                <a:cs typeface="Calibri"/>
                <a:sym typeface="Calibri"/>
              </a:rPr>
              <a:t>Petalburg Woods </a:t>
            </a:r>
            <a:endParaRPr sz="600">
              <a:solidFill>
                <a:schemeClr val="dk2"/>
              </a:solidFill>
              <a:latin typeface="Calibri"/>
              <a:ea typeface="Calibri"/>
              <a:cs typeface="Calibri"/>
              <a:sym typeface="Calibri"/>
            </a:endParaRPr>
          </a:p>
          <a:p>
            <a:pPr indent="0" lvl="0" marL="0" rtl="0" algn="l">
              <a:spcBef>
                <a:spcPts val="0"/>
              </a:spcBef>
              <a:spcAft>
                <a:spcPts val="0"/>
              </a:spcAft>
              <a:buNone/>
            </a:pPr>
            <a:r>
              <a:rPr lang="en" sz="600">
                <a:solidFill>
                  <a:schemeClr val="dk2"/>
                </a:solidFill>
                <a:latin typeface="Calibri"/>
                <a:ea typeface="Calibri"/>
                <a:cs typeface="Calibri"/>
                <a:sym typeface="Calibri"/>
              </a:rPr>
              <a:t>Southeast Exit</a:t>
            </a:r>
            <a:endParaRPr sz="600">
              <a:solidFill>
                <a:schemeClr val="dk2"/>
              </a:solidFill>
              <a:latin typeface="Calibri"/>
              <a:ea typeface="Calibri"/>
              <a:cs typeface="Calibri"/>
              <a:sym typeface="Calibri"/>
            </a:endParaRPr>
          </a:p>
        </p:txBody>
      </p:sp>
      <p:cxnSp>
        <p:nvCxnSpPr>
          <p:cNvPr id="305" name="Google Shape;305;p33"/>
          <p:cNvCxnSpPr/>
          <p:nvPr/>
        </p:nvCxnSpPr>
        <p:spPr>
          <a:xfrm rot="10800000">
            <a:off x="7272850" y="1546100"/>
            <a:ext cx="0" cy="247800"/>
          </a:xfrm>
          <a:prstGeom prst="straightConnector1">
            <a:avLst/>
          </a:prstGeom>
          <a:noFill/>
          <a:ln cap="flat" cmpd="sng" w="9525">
            <a:solidFill>
              <a:schemeClr val="dk2"/>
            </a:solidFill>
            <a:prstDash val="solid"/>
            <a:round/>
            <a:headEnd len="med" w="med" type="none"/>
            <a:tailEnd len="med" w="med" type="triangle"/>
          </a:ln>
        </p:spPr>
      </p:cxnSp>
      <p:sp>
        <p:nvSpPr>
          <p:cNvPr id="306" name="Google Shape;306;p33"/>
          <p:cNvSpPr/>
          <p:nvPr/>
        </p:nvSpPr>
        <p:spPr>
          <a:xfrm>
            <a:off x="7036325" y="2092150"/>
            <a:ext cx="53400" cy="5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7" name="Google Shape;307;p33"/>
          <p:cNvSpPr txBox="1"/>
          <p:nvPr/>
        </p:nvSpPr>
        <p:spPr>
          <a:xfrm>
            <a:off x="6897850" y="2039550"/>
            <a:ext cx="1555800" cy="6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Calibri"/>
                <a:ea typeface="Calibri"/>
                <a:cs typeface="Calibri"/>
                <a:sym typeface="Calibri"/>
              </a:rPr>
              <a:t>Pokeball</a:t>
            </a:r>
            <a:endParaRPr sz="600">
              <a:solidFill>
                <a:schemeClr val="dk2"/>
              </a:solidFill>
              <a:latin typeface="Calibri"/>
              <a:ea typeface="Calibri"/>
              <a:cs typeface="Calibri"/>
              <a:sym typeface="Calibri"/>
            </a:endParaRPr>
          </a:p>
        </p:txBody>
      </p:sp>
      <p:pic>
        <p:nvPicPr>
          <p:cNvPr id="308" name="Google Shape;308;p33"/>
          <p:cNvPicPr preferRelativeResize="0"/>
          <p:nvPr/>
        </p:nvPicPr>
        <p:blipFill rotWithShape="1">
          <a:blip r:embed="rId4">
            <a:alphaModFix/>
          </a:blip>
          <a:srcRect b="18619" l="0" r="0" t="0"/>
          <a:stretch/>
        </p:blipFill>
        <p:spPr>
          <a:xfrm>
            <a:off x="212975" y="596275"/>
            <a:ext cx="4359200" cy="1367200"/>
          </a:xfrm>
          <a:prstGeom prst="rect">
            <a:avLst/>
          </a:prstGeom>
          <a:noFill/>
          <a:ln>
            <a:noFill/>
          </a:ln>
        </p:spPr>
      </p:pic>
      <p:sp>
        <p:nvSpPr>
          <p:cNvPr id="309" name="Google Shape;309;p33"/>
          <p:cNvSpPr txBox="1"/>
          <p:nvPr/>
        </p:nvSpPr>
        <p:spPr>
          <a:xfrm>
            <a:off x="6120575" y="1621863"/>
            <a:ext cx="564000" cy="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latin typeface="Calibri"/>
                <a:ea typeface="Calibri"/>
                <a:cs typeface="Calibri"/>
                <a:sym typeface="Calibri"/>
              </a:rPr>
              <a:t>Briney’s Cottage</a:t>
            </a:r>
            <a:endParaRPr sz="500">
              <a:solidFill>
                <a:schemeClr val="dk2"/>
              </a:solidFill>
              <a:latin typeface="Calibri"/>
              <a:ea typeface="Calibri"/>
              <a:cs typeface="Calibri"/>
              <a:sym typeface="Calibri"/>
            </a:endParaRPr>
          </a:p>
        </p:txBody>
      </p:sp>
      <p:pic>
        <p:nvPicPr>
          <p:cNvPr id="310" name="Google Shape;310;p33"/>
          <p:cNvPicPr preferRelativeResize="0"/>
          <p:nvPr/>
        </p:nvPicPr>
        <p:blipFill rotWithShape="1">
          <a:blip r:embed="rId5">
            <a:alphaModFix/>
          </a:blip>
          <a:srcRect b="0" l="2480" r="-2480" t="0"/>
          <a:stretch/>
        </p:blipFill>
        <p:spPr>
          <a:xfrm>
            <a:off x="212975" y="2060675"/>
            <a:ext cx="2547525" cy="1785275"/>
          </a:xfrm>
          <a:prstGeom prst="rect">
            <a:avLst/>
          </a:prstGeom>
          <a:noFill/>
          <a:ln>
            <a:noFill/>
          </a:ln>
        </p:spPr>
      </p:pic>
      <p:pic>
        <p:nvPicPr>
          <p:cNvPr id="311" name="Google Shape;311;p33"/>
          <p:cNvPicPr preferRelativeResize="0"/>
          <p:nvPr/>
        </p:nvPicPr>
        <p:blipFill>
          <a:blip r:embed="rId6">
            <a:alphaModFix/>
          </a:blip>
          <a:stretch>
            <a:fillRect/>
          </a:stretch>
        </p:blipFill>
        <p:spPr>
          <a:xfrm>
            <a:off x="2963527" y="1990800"/>
            <a:ext cx="1912600" cy="2066500"/>
          </a:xfrm>
          <a:prstGeom prst="rect">
            <a:avLst/>
          </a:prstGeom>
          <a:noFill/>
          <a:ln>
            <a:noFill/>
          </a:ln>
        </p:spPr>
      </p:pic>
      <p:sp>
        <p:nvSpPr>
          <p:cNvPr id="312" name="Google Shape;312;p33"/>
          <p:cNvSpPr txBox="1"/>
          <p:nvPr/>
        </p:nvSpPr>
        <p:spPr>
          <a:xfrm>
            <a:off x="257650" y="3802150"/>
            <a:ext cx="2873100" cy="9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No Notable NPCs, just trainers.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Pokeball is obtainable upon entering Petalburg Woods, then exiting from Southeast.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386475" y="359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Petalburg Woods</a:t>
            </a:r>
            <a:endParaRPr/>
          </a:p>
        </p:txBody>
      </p:sp>
      <p:sp>
        <p:nvSpPr>
          <p:cNvPr id="318" name="Google Shape;318;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34"/>
          <p:cNvPicPr preferRelativeResize="0"/>
          <p:nvPr/>
        </p:nvPicPr>
        <p:blipFill>
          <a:blip r:embed="rId3">
            <a:alphaModFix/>
          </a:blip>
          <a:stretch>
            <a:fillRect/>
          </a:stretch>
        </p:blipFill>
        <p:spPr>
          <a:xfrm>
            <a:off x="386475" y="982000"/>
            <a:ext cx="3475700" cy="2178000"/>
          </a:xfrm>
          <a:prstGeom prst="rect">
            <a:avLst/>
          </a:prstGeom>
          <a:noFill/>
          <a:ln>
            <a:noFill/>
          </a:ln>
        </p:spPr>
      </p:pic>
      <p:pic>
        <p:nvPicPr>
          <p:cNvPr id="320" name="Google Shape;320;p34"/>
          <p:cNvPicPr preferRelativeResize="0"/>
          <p:nvPr/>
        </p:nvPicPr>
        <p:blipFill>
          <a:blip r:embed="rId4">
            <a:alphaModFix/>
          </a:blip>
          <a:stretch>
            <a:fillRect/>
          </a:stretch>
        </p:blipFill>
        <p:spPr>
          <a:xfrm>
            <a:off x="1151063" y="3160000"/>
            <a:ext cx="1946515" cy="1717099"/>
          </a:xfrm>
          <a:prstGeom prst="rect">
            <a:avLst/>
          </a:prstGeom>
          <a:noFill/>
          <a:ln>
            <a:noFill/>
          </a:ln>
        </p:spPr>
      </p:pic>
      <p:pic>
        <p:nvPicPr>
          <p:cNvPr id="321" name="Google Shape;321;p34"/>
          <p:cNvPicPr preferRelativeResize="0"/>
          <p:nvPr/>
        </p:nvPicPr>
        <p:blipFill>
          <a:blip r:embed="rId5">
            <a:alphaModFix/>
          </a:blip>
          <a:stretch>
            <a:fillRect/>
          </a:stretch>
        </p:blipFill>
        <p:spPr>
          <a:xfrm>
            <a:off x="3862175" y="2707704"/>
            <a:ext cx="1939800" cy="2169396"/>
          </a:xfrm>
          <a:prstGeom prst="rect">
            <a:avLst/>
          </a:prstGeom>
          <a:noFill/>
          <a:ln>
            <a:noFill/>
          </a:ln>
        </p:spPr>
      </p:pic>
      <p:cxnSp>
        <p:nvCxnSpPr>
          <p:cNvPr id="322" name="Google Shape;322;p34"/>
          <p:cNvCxnSpPr/>
          <p:nvPr/>
        </p:nvCxnSpPr>
        <p:spPr>
          <a:xfrm>
            <a:off x="928550" y="1570275"/>
            <a:ext cx="2080800" cy="48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34"/>
          <p:cNvCxnSpPr/>
          <p:nvPr/>
        </p:nvCxnSpPr>
        <p:spPr>
          <a:xfrm>
            <a:off x="923700" y="1852250"/>
            <a:ext cx="1939800" cy="48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34"/>
          <p:cNvCxnSpPr/>
          <p:nvPr/>
        </p:nvCxnSpPr>
        <p:spPr>
          <a:xfrm flipH="1" rot="10800000">
            <a:off x="918825" y="2756550"/>
            <a:ext cx="2319000" cy="48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34"/>
          <p:cNvCxnSpPr/>
          <p:nvPr/>
        </p:nvCxnSpPr>
        <p:spPr>
          <a:xfrm>
            <a:off x="918825" y="3014150"/>
            <a:ext cx="1531500" cy="0"/>
          </a:xfrm>
          <a:prstGeom prst="straightConnector1">
            <a:avLst/>
          </a:prstGeom>
          <a:noFill/>
          <a:ln cap="flat" cmpd="sng" w="9525">
            <a:solidFill>
              <a:schemeClr val="dk2"/>
            </a:solidFill>
            <a:prstDash val="solid"/>
            <a:round/>
            <a:headEnd len="med" w="med" type="none"/>
            <a:tailEnd len="med" w="med" type="none"/>
          </a:ln>
        </p:spPr>
      </p:cxnSp>
      <p:pic>
        <p:nvPicPr>
          <p:cNvPr id="326" name="Google Shape;326;p34"/>
          <p:cNvPicPr preferRelativeResize="0"/>
          <p:nvPr/>
        </p:nvPicPr>
        <p:blipFill>
          <a:blip r:embed="rId6">
            <a:alphaModFix/>
          </a:blip>
          <a:stretch>
            <a:fillRect/>
          </a:stretch>
        </p:blipFill>
        <p:spPr>
          <a:xfrm>
            <a:off x="4808050" y="359450"/>
            <a:ext cx="3310700" cy="2251200"/>
          </a:xfrm>
          <a:prstGeom prst="rect">
            <a:avLst/>
          </a:prstGeom>
          <a:noFill/>
          <a:ln>
            <a:noFill/>
          </a:ln>
        </p:spPr>
      </p:pic>
      <p:sp>
        <p:nvSpPr>
          <p:cNvPr id="327" name="Google Shape;327;p34"/>
          <p:cNvSpPr txBox="1"/>
          <p:nvPr/>
        </p:nvSpPr>
        <p:spPr>
          <a:xfrm>
            <a:off x="7063275" y="2139025"/>
            <a:ext cx="2041800" cy="7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Calibri"/>
                <a:ea typeface="Calibri"/>
                <a:cs typeface="Calibri"/>
                <a:sym typeface="Calibri"/>
              </a:rPr>
              <a:t>Route 104 </a:t>
            </a:r>
            <a:endParaRPr sz="600">
              <a:solidFill>
                <a:schemeClr val="dk2"/>
              </a:solidFill>
              <a:latin typeface="Calibri"/>
              <a:ea typeface="Calibri"/>
              <a:cs typeface="Calibri"/>
              <a:sym typeface="Calibri"/>
            </a:endParaRPr>
          </a:p>
          <a:p>
            <a:pPr indent="0" lvl="0" marL="0" rtl="0" algn="l">
              <a:spcBef>
                <a:spcPts val="0"/>
              </a:spcBef>
              <a:spcAft>
                <a:spcPts val="0"/>
              </a:spcAft>
              <a:buNone/>
            </a:pPr>
            <a:r>
              <a:rPr lang="en" sz="600">
                <a:solidFill>
                  <a:schemeClr val="dk2"/>
                </a:solidFill>
                <a:latin typeface="Calibri"/>
                <a:ea typeface="Calibri"/>
                <a:cs typeface="Calibri"/>
                <a:sym typeface="Calibri"/>
              </a:rPr>
              <a:t>Southeast Exit</a:t>
            </a:r>
            <a:endParaRPr sz="600">
              <a:solidFill>
                <a:schemeClr val="dk2"/>
              </a:solidFill>
              <a:latin typeface="Calibri"/>
              <a:ea typeface="Calibri"/>
              <a:cs typeface="Calibri"/>
              <a:sym typeface="Calibri"/>
            </a:endParaRPr>
          </a:p>
        </p:txBody>
      </p:sp>
      <p:cxnSp>
        <p:nvCxnSpPr>
          <p:cNvPr id="328" name="Google Shape;328;p34"/>
          <p:cNvCxnSpPr/>
          <p:nvPr/>
        </p:nvCxnSpPr>
        <p:spPr>
          <a:xfrm>
            <a:off x="7355500" y="2401600"/>
            <a:ext cx="4800" cy="150600"/>
          </a:xfrm>
          <a:prstGeom prst="straightConnector1">
            <a:avLst/>
          </a:prstGeom>
          <a:noFill/>
          <a:ln cap="flat" cmpd="sng" w="9525">
            <a:solidFill>
              <a:schemeClr val="dk2"/>
            </a:solidFill>
            <a:prstDash val="solid"/>
            <a:round/>
            <a:headEnd len="med" w="med" type="none"/>
            <a:tailEnd len="med" w="med" type="triangle"/>
          </a:ln>
        </p:spPr>
      </p:cxnSp>
      <p:sp>
        <p:nvSpPr>
          <p:cNvPr id="329" name="Google Shape;329;p34"/>
          <p:cNvSpPr txBox="1"/>
          <p:nvPr/>
        </p:nvSpPr>
        <p:spPr>
          <a:xfrm>
            <a:off x="5707000" y="2126800"/>
            <a:ext cx="19737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Calibri"/>
                <a:ea typeface="Calibri"/>
                <a:cs typeface="Calibri"/>
                <a:sym typeface="Calibri"/>
              </a:rPr>
              <a:t>Route 104</a:t>
            </a:r>
            <a:endParaRPr sz="700">
              <a:latin typeface="Calibri"/>
              <a:ea typeface="Calibri"/>
              <a:cs typeface="Calibri"/>
              <a:sym typeface="Calibri"/>
            </a:endParaRPr>
          </a:p>
        </p:txBody>
      </p:sp>
      <p:cxnSp>
        <p:nvCxnSpPr>
          <p:cNvPr id="330" name="Google Shape;330;p34"/>
          <p:cNvCxnSpPr/>
          <p:nvPr/>
        </p:nvCxnSpPr>
        <p:spPr>
          <a:xfrm>
            <a:off x="5979675" y="2338400"/>
            <a:ext cx="0" cy="184800"/>
          </a:xfrm>
          <a:prstGeom prst="straightConnector1">
            <a:avLst/>
          </a:prstGeom>
          <a:noFill/>
          <a:ln cap="flat" cmpd="sng" w="9525">
            <a:solidFill>
              <a:schemeClr val="dk2"/>
            </a:solidFill>
            <a:prstDash val="solid"/>
            <a:round/>
            <a:headEnd len="med" w="med" type="none"/>
            <a:tailEnd len="med" w="med" type="triangle"/>
          </a:ln>
        </p:spPr>
      </p:cxnSp>
      <p:sp>
        <p:nvSpPr>
          <p:cNvPr id="331" name="Google Shape;331;p34"/>
          <p:cNvSpPr txBox="1"/>
          <p:nvPr/>
        </p:nvSpPr>
        <p:spPr>
          <a:xfrm>
            <a:off x="5581050" y="602850"/>
            <a:ext cx="2440500" cy="8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Calibri"/>
                <a:ea typeface="Calibri"/>
                <a:cs typeface="Calibri"/>
                <a:sym typeface="Calibri"/>
              </a:rPr>
              <a:t>Route 104 </a:t>
            </a:r>
            <a:endParaRPr sz="600">
              <a:solidFill>
                <a:schemeClr val="dk2"/>
              </a:solidFill>
              <a:latin typeface="Calibri"/>
              <a:ea typeface="Calibri"/>
              <a:cs typeface="Calibri"/>
              <a:sym typeface="Calibri"/>
            </a:endParaRPr>
          </a:p>
          <a:p>
            <a:pPr indent="0" lvl="0" marL="0" rtl="0" algn="l">
              <a:spcBef>
                <a:spcPts val="0"/>
              </a:spcBef>
              <a:spcAft>
                <a:spcPts val="0"/>
              </a:spcAft>
              <a:buNone/>
            </a:pPr>
            <a:r>
              <a:rPr lang="en" sz="600">
                <a:solidFill>
                  <a:schemeClr val="dk2"/>
                </a:solidFill>
                <a:latin typeface="Calibri"/>
                <a:ea typeface="Calibri"/>
                <a:cs typeface="Calibri"/>
                <a:sym typeface="Calibri"/>
              </a:rPr>
              <a:t>(North)</a:t>
            </a:r>
            <a:endParaRPr sz="600">
              <a:solidFill>
                <a:schemeClr val="dk2"/>
              </a:solidFill>
              <a:latin typeface="Calibri"/>
              <a:ea typeface="Calibri"/>
              <a:cs typeface="Calibri"/>
              <a:sym typeface="Calibri"/>
            </a:endParaRPr>
          </a:p>
        </p:txBody>
      </p:sp>
      <p:cxnSp>
        <p:nvCxnSpPr>
          <p:cNvPr id="332" name="Google Shape;332;p34"/>
          <p:cNvCxnSpPr/>
          <p:nvPr/>
        </p:nvCxnSpPr>
        <p:spPr>
          <a:xfrm rot="10800000">
            <a:off x="5833825" y="539675"/>
            <a:ext cx="0" cy="170100"/>
          </a:xfrm>
          <a:prstGeom prst="straightConnector1">
            <a:avLst/>
          </a:prstGeom>
          <a:noFill/>
          <a:ln cap="flat" cmpd="sng" w="9525">
            <a:solidFill>
              <a:schemeClr val="dk2"/>
            </a:solidFill>
            <a:prstDash val="solid"/>
            <a:round/>
            <a:headEnd len="med" w="med" type="none"/>
            <a:tailEnd len="med" w="med" type="triangle"/>
          </a:ln>
        </p:spPr>
      </p:cxnSp>
      <p:sp>
        <p:nvSpPr>
          <p:cNvPr id="333" name="Google Shape;333;p34"/>
          <p:cNvSpPr/>
          <p:nvPr/>
        </p:nvSpPr>
        <p:spPr>
          <a:xfrm>
            <a:off x="7506200" y="2158525"/>
            <a:ext cx="58200" cy="43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4" name="Google Shape;334;p34"/>
          <p:cNvSpPr txBox="1"/>
          <p:nvPr/>
        </p:nvSpPr>
        <p:spPr>
          <a:xfrm>
            <a:off x="7355500" y="1954100"/>
            <a:ext cx="8556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Potion</a:t>
            </a:r>
            <a:endParaRPr sz="400">
              <a:solidFill>
                <a:srgbClr val="FF0000"/>
              </a:solidFill>
              <a:latin typeface="Calibri"/>
              <a:ea typeface="Calibri"/>
              <a:cs typeface="Calibri"/>
              <a:sym typeface="Calibri"/>
            </a:endParaRPr>
          </a:p>
        </p:txBody>
      </p:sp>
      <p:sp>
        <p:nvSpPr>
          <p:cNvPr id="335" name="Google Shape;335;p34"/>
          <p:cNvSpPr txBox="1"/>
          <p:nvPr/>
        </p:nvSpPr>
        <p:spPr>
          <a:xfrm>
            <a:off x="4947025" y="1124188"/>
            <a:ext cx="8139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Pokeball</a:t>
            </a:r>
            <a:endParaRPr sz="600">
              <a:solidFill>
                <a:srgbClr val="FF0000"/>
              </a:solidFill>
              <a:latin typeface="Calibri"/>
              <a:ea typeface="Calibri"/>
              <a:cs typeface="Calibri"/>
              <a:sym typeface="Calibri"/>
            </a:endParaRPr>
          </a:p>
        </p:txBody>
      </p:sp>
      <p:sp>
        <p:nvSpPr>
          <p:cNvPr id="336" name="Google Shape;336;p34"/>
          <p:cNvSpPr/>
          <p:nvPr/>
        </p:nvSpPr>
        <p:spPr>
          <a:xfrm>
            <a:off x="5085150" y="1336925"/>
            <a:ext cx="58200" cy="43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7" name="Google Shape;337;p34"/>
          <p:cNvSpPr txBox="1"/>
          <p:nvPr/>
        </p:nvSpPr>
        <p:spPr>
          <a:xfrm>
            <a:off x="5104588" y="1464488"/>
            <a:ext cx="8979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Paralyze </a:t>
            </a:r>
            <a:endParaRPr sz="600">
              <a:solidFill>
                <a:srgbClr val="FF0000"/>
              </a:solidFill>
              <a:latin typeface="Calibri"/>
              <a:ea typeface="Calibri"/>
              <a:cs typeface="Calibri"/>
              <a:sym typeface="Calibri"/>
            </a:endParaRPr>
          </a:p>
          <a:p>
            <a:pPr indent="0" lvl="0" marL="0" rtl="0" algn="l">
              <a:spcBef>
                <a:spcPts val="0"/>
              </a:spcBef>
              <a:spcAft>
                <a:spcPts val="0"/>
              </a:spcAft>
              <a:buNone/>
            </a:pPr>
            <a:r>
              <a:rPr lang="en" sz="600">
                <a:solidFill>
                  <a:srgbClr val="FF0000"/>
                </a:solidFill>
                <a:latin typeface="Calibri"/>
                <a:ea typeface="Calibri"/>
                <a:cs typeface="Calibri"/>
                <a:sym typeface="Calibri"/>
              </a:rPr>
              <a:t>Heal</a:t>
            </a:r>
            <a:endParaRPr sz="600">
              <a:solidFill>
                <a:srgbClr val="FF0000"/>
              </a:solidFill>
              <a:latin typeface="Calibri"/>
              <a:ea typeface="Calibri"/>
              <a:cs typeface="Calibri"/>
              <a:sym typeface="Calibri"/>
            </a:endParaRPr>
          </a:p>
        </p:txBody>
      </p:sp>
      <p:sp>
        <p:nvSpPr>
          <p:cNvPr id="338" name="Google Shape;338;p34"/>
          <p:cNvSpPr/>
          <p:nvPr/>
        </p:nvSpPr>
        <p:spPr>
          <a:xfrm>
            <a:off x="5085150" y="1697850"/>
            <a:ext cx="58200" cy="54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9" name="Google Shape;339;p34"/>
          <p:cNvSpPr txBox="1"/>
          <p:nvPr/>
        </p:nvSpPr>
        <p:spPr>
          <a:xfrm>
            <a:off x="6266525" y="2970400"/>
            <a:ext cx="2493900" cy="17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No Notable NPCs (yet). Will revisit with cut shortly. Fight Team Aqua Grunt to continue story.</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Greatball is </a:t>
            </a:r>
            <a:r>
              <a:rPr lang="en" sz="1300">
                <a:solidFill>
                  <a:schemeClr val="dk2"/>
                </a:solidFill>
                <a:latin typeface="Calibri"/>
                <a:ea typeface="Calibri"/>
                <a:cs typeface="Calibri"/>
                <a:sym typeface="Calibri"/>
              </a:rPr>
              <a:t>received</a:t>
            </a:r>
            <a:r>
              <a:rPr lang="en" sz="1300">
                <a:solidFill>
                  <a:schemeClr val="dk2"/>
                </a:solidFill>
                <a:latin typeface="Calibri"/>
                <a:ea typeface="Calibri"/>
                <a:cs typeface="Calibri"/>
                <a:sym typeface="Calibri"/>
              </a:rPr>
              <a:t> from Devon Corp guy.</a:t>
            </a:r>
            <a:endParaRPr sz="1300">
              <a:solidFill>
                <a:schemeClr val="dk2"/>
              </a:solidFill>
              <a:latin typeface="Calibri"/>
              <a:ea typeface="Calibri"/>
              <a:cs typeface="Calibri"/>
              <a:sym typeface="Calibri"/>
            </a:endParaRPr>
          </a:p>
        </p:txBody>
      </p:sp>
      <p:sp>
        <p:nvSpPr>
          <p:cNvPr id="340" name="Google Shape;340;p34"/>
          <p:cNvSpPr txBox="1"/>
          <p:nvPr/>
        </p:nvSpPr>
        <p:spPr>
          <a:xfrm>
            <a:off x="5081950" y="652675"/>
            <a:ext cx="9432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Ether</a:t>
            </a:r>
            <a:endParaRPr sz="600">
              <a:solidFill>
                <a:srgbClr val="FF0000"/>
              </a:solidFill>
              <a:latin typeface="Calibri"/>
              <a:ea typeface="Calibri"/>
              <a:cs typeface="Calibri"/>
              <a:sym typeface="Calibri"/>
            </a:endParaRPr>
          </a:p>
        </p:txBody>
      </p:sp>
      <p:sp>
        <p:nvSpPr>
          <p:cNvPr id="341" name="Google Shape;341;p34"/>
          <p:cNvSpPr/>
          <p:nvPr/>
        </p:nvSpPr>
        <p:spPr>
          <a:xfrm>
            <a:off x="5094875" y="772975"/>
            <a:ext cx="58200" cy="43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42" name="Google Shape;342;p34"/>
          <p:cNvCxnSpPr/>
          <p:nvPr/>
        </p:nvCxnSpPr>
        <p:spPr>
          <a:xfrm>
            <a:off x="6115800" y="753525"/>
            <a:ext cx="0" cy="272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187125" y="150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104 (North)</a:t>
            </a:r>
            <a:endParaRPr/>
          </a:p>
        </p:txBody>
      </p:sp>
      <p:sp>
        <p:nvSpPr>
          <p:cNvPr id="348" name="Google Shape;348;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9" name="Google Shape;349;p35"/>
          <p:cNvPicPr preferRelativeResize="0"/>
          <p:nvPr/>
        </p:nvPicPr>
        <p:blipFill rotWithShape="1">
          <a:blip r:embed="rId3">
            <a:alphaModFix/>
          </a:blip>
          <a:srcRect b="60486" l="0" r="0" t="0"/>
          <a:stretch/>
        </p:blipFill>
        <p:spPr>
          <a:xfrm>
            <a:off x="3677825" y="413950"/>
            <a:ext cx="3511825" cy="2775225"/>
          </a:xfrm>
          <a:prstGeom prst="rect">
            <a:avLst/>
          </a:prstGeom>
          <a:noFill/>
          <a:ln>
            <a:noFill/>
          </a:ln>
        </p:spPr>
      </p:pic>
      <p:sp>
        <p:nvSpPr>
          <p:cNvPr id="350" name="Google Shape;350;p35"/>
          <p:cNvSpPr txBox="1"/>
          <p:nvPr/>
        </p:nvSpPr>
        <p:spPr>
          <a:xfrm>
            <a:off x="4122575" y="2571750"/>
            <a:ext cx="16092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Petalburg Woods</a:t>
            </a:r>
            <a:endParaRPr sz="900">
              <a:solidFill>
                <a:schemeClr val="dk2"/>
              </a:solidFill>
              <a:latin typeface="Calibri"/>
              <a:ea typeface="Calibri"/>
              <a:cs typeface="Calibri"/>
              <a:sym typeface="Calibri"/>
            </a:endParaRPr>
          </a:p>
        </p:txBody>
      </p:sp>
      <p:cxnSp>
        <p:nvCxnSpPr>
          <p:cNvPr id="351" name="Google Shape;351;p35"/>
          <p:cNvCxnSpPr/>
          <p:nvPr/>
        </p:nvCxnSpPr>
        <p:spPr>
          <a:xfrm>
            <a:off x="4657350" y="2814825"/>
            <a:ext cx="0" cy="218700"/>
          </a:xfrm>
          <a:prstGeom prst="straightConnector1">
            <a:avLst/>
          </a:prstGeom>
          <a:noFill/>
          <a:ln cap="flat" cmpd="sng" w="9525">
            <a:solidFill>
              <a:schemeClr val="dk2"/>
            </a:solidFill>
            <a:prstDash val="solid"/>
            <a:round/>
            <a:headEnd len="med" w="med" type="none"/>
            <a:tailEnd len="med" w="med" type="triangle"/>
          </a:ln>
        </p:spPr>
      </p:cxnSp>
      <p:sp>
        <p:nvSpPr>
          <p:cNvPr id="352" name="Google Shape;352;p35"/>
          <p:cNvSpPr txBox="1"/>
          <p:nvPr/>
        </p:nvSpPr>
        <p:spPr>
          <a:xfrm>
            <a:off x="4856675" y="600225"/>
            <a:ext cx="2430900" cy="13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Rustboro City</a:t>
            </a:r>
            <a:endParaRPr sz="1000">
              <a:solidFill>
                <a:schemeClr val="dk2"/>
              </a:solidFill>
              <a:latin typeface="Calibri"/>
              <a:ea typeface="Calibri"/>
              <a:cs typeface="Calibri"/>
              <a:sym typeface="Calibri"/>
            </a:endParaRPr>
          </a:p>
        </p:txBody>
      </p:sp>
      <p:cxnSp>
        <p:nvCxnSpPr>
          <p:cNvPr id="353" name="Google Shape;353;p35"/>
          <p:cNvCxnSpPr/>
          <p:nvPr/>
        </p:nvCxnSpPr>
        <p:spPr>
          <a:xfrm rot="10800000">
            <a:off x="5099750" y="486275"/>
            <a:ext cx="0" cy="2235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35"/>
          <p:cNvSpPr txBox="1"/>
          <p:nvPr/>
        </p:nvSpPr>
        <p:spPr>
          <a:xfrm>
            <a:off x="3860075" y="1594575"/>
            <a:ext cx="2134200" cy="1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Pretty Petal</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Flower </a:t>
            </a:r>
            <a:r>
              <a:rPr lang="en" sz="800">
                <a:solidFill>
                  <a:schemeClr val="dk2"/>
                </a:solidFill>
                <a:latin typeface="Calibri"/>
                <a:ea typeface="Calibri"/>
                <a:cs typeface="Calibri"/>
                <a:sym typeface="Calibri"/>
              </a:rPr>
              <a:t>Shop</a:t>
            </a:r>
            <a:endParaRPr sz="800">
              <a:solidFill>
                <a:schemeClr val="dk2"/>
              </a:solidFill>
              <a:latin typeface="Calibri"/>
              <a:ea typeface="Calibri"/>
              <a:cs typeface="Calibri"/>
              <a:sym typeface="Calibri"/>
            </a:endParaRPr>
          </a:p>
        </p:txBody>
      </p:sp>
      <p:sp>
        <p:nvSpPr>
          <p:cNvPr id="355" name="Google Shape;355;p35"/>
          <p:cNvSpPr/>
          <p:nvPr/>
        </p:nvSpPr>
        <p:spPr>
          <a:xfrm>
            <a:off x="4078825" y="2683575"/>
            <a:ext cx="77700" cy="777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6" name="Google Shape;356;p35"/>
          <p:cNvSpPr txBox="1"/>
          <p:nvPr/>
        </p:nvSpPr>
        <p:spPr>
          <a:xfrm>
            <a:off x="3937800" y="2411250"/>
            <a:ext cx="14391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alibri"/>
                <a:ea typeface="Calibri"/>
                <a:cs typeface="Calibri"/>
                <a:sym typeface="Calibri"/>
              </a:rPr>
              <a:t>Boy: TM09 </a:t>
            </a:r>
            <a:endParaRPr sz="600">
              <a:latin typeface="Calibri"/>
              <a:ea typeface="Calibri"/>
              <a:cs typeface="Calibri"/>
              <a:sym typeface="Calibri"/>
            </a:endParaRPr>
          </a:p>
          <a:p>
            <a:pPr indent="0" lvl="0" marL="0" rtl="0" algn="l">
              <a:spcBef>
                <a:spcPts val="0"/>
              </a:spcBef>
              <a:spcAft>
                <a:spcPts val="0"/>
              </a:spcAft>
              <a:buNone/>
            </a:pPr>
            <a:r>
              <a:rPr lang="en" sz="600">
                <a:latin typeface="Calibri"/>
                <a:ea typeface="Calibri"/>
                <a:cs typeface="Calibri"/>
                <a:sym typeface="Calibri"/>
              </a:rPr>
              <a:t>Bullet Seed</a:t>
            </a:r>
            <a:endParaRPr sz="600">
              <a:latin typeface="Calibri"/>
              <a:ea typeface="Calibri"/>
              <a:cs typeface="Calibri"/>
              <a:sym typeface="Calibri"/>
            </a:endParaRPr>
          </a:p>
        </p:txBody>
      </p:sp>
      <p:sp>
        <p:nvSpPr>
          <p:cNvPr id="357" name="Google Shape;357;p35"/>
          <p:cNvSpPr txBox="1"/>
          <p:nvPr/>
        </p:nvSpPr>
        <p:spPr>
          <a:xfrm>
            <a:off x="3733675" y="1186250"/>
            <a:ext cx="14973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Pokeball</a:t>
            </a:r>
            <a:endParaRPr sz="700">
              <a:solidFill>
                <a:srgbClr val="FF0000"/>
              </a:solidFill>
              <a:latin typeface="Calibri"/>
              <a:ea typeface="Calibri"/>
              <a:cs typeface="Calibri"/>
              <a:sym typeface="Calibri"/>
            </a:endParaRPr>
          </a:p>
        </p:txBody>
      </p:sp>
      <p:sp>
        <p:nvSpPr>
          <p:cNvPr id="358" name="Google Shape;358;p35"/>
          <p:cNvSpPr/>
          <p:nvPr/>
        </p:nvSpPr>
        <p:spPr>
          <a:xfrm>
            <a:off x="3947650" y="1215375"/>
            <a:ext cx="77700" cy="77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9" name="Google Shape;359;p35"/>
          <p:cNvSpPr/>
          <p:nvPr/>
        </p:nvSpPr>
        <p:spPr>
          <a:xfrm>
            <a:off x="4122575" y="1137675"/>
            <a:ext cx="77700" cy="77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0" name="Google Shape;360;p35"/>
          <p:cNvSpPr txBox="1"/>
          <p:nvPr/>
        </p:nvSpPr>
        <p:spPr>
          <a:xfrm>
            <a:off x="3947650" y="928575"/>
            <a:ext cx="12981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Potion</a:t>
            </a:r>
            <a:endParaRPr sz="700">
              <a:solidFill>
                <a:srgbClr val="FF0000"/>
              </a:solidFill>
              <a:latin typeface="Calibri"/>
              <a:ea typeface="Calibri"/>
              <a:cs typeface="Calibri"/>
              <a:sym typeface="Calibri"/>
            </a:endParaRPr>
          </a:p>
        </p:txBody>
      </p:sp>
      <p:sp>
        <p:nvSpPr>
          <p:cNvPr id="361" name="Google Shape;361;p35"/>
          <p:cNvSpPr txBox="1"/>
          <p:nvPr/>
        </p:nvSpPr>
        <p:spPr>
          <a:xfrm>
            <a:off x="4078825" y="734075"/>
            <a:ext cx="15216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Super Potion</a:t>
            </a:r>
            <a:endParaRPr sz="600">
              <a:solidFill>
                <a:srgbClr val="FF0000"/>
              </a:solidFill>
              <a:latin typeface="Calibri"/>
              <a:ea typeface="Calibri"/>
              <a:cs typeface="Calibri"/>
              <a:sym typeface="Calibri"/>
            </a:endParaRPr>
          </a:p>
        </p:txBody>
      </p:sp>
      <p:sp>
        <p:nvSpPr>
          <p:cNvPr id="362" name="Google Shape;362;p35"/>
          <p:cNvSpPr/>
          <p:nvPr/>
        </p:nvSpPr>
        <p:spPr>
          <a:xfrm>
            <a:off x="4296200" y="928575"/>
            <a:ext cx="77700" cy="77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63" name="Google Shape;363;p35"/>
          <p:cNvPicPr preferRelativeResize="0"/>
          <p:nvPr/>
        </p:nvPicPr>
        <p:blipFill>
          <a:blip r:embed="rId4">
            <a:alphaModFix/>
          </a:blip>
          <a:stretch>
            <a:fillRect/>
          </a:stretch>
        </p:blipFill>
        <p:spPr>
          <a:xfrm>
            <a:off x="1030675" y="680600"/>
            <a:ext cx="2062057" cy="1390500"/>
          </a:xfrm>
          <a:prstGeom prst="rect">
            <a:avLst/>
          </a:prstGeom>
          <a:noFill/>
          <a:ln>
            <a:noFill/>
          </a:ln>
        </p:spPr>
      </p:pic>
      <p:pic>
        <p:nvPicPr>
          <p:cNvPr id="364" name="Google Shape;364;p35"/>
          <p:cNvPicPr preferRelativeResize="0"/>
          <p:nvPr/>
        </p:nvPicPr>
        <p:blipFill>
          <a:blip r:embed="rId5">
            <a:alphaModFix/>
          </a:blip>
          <a:stretch>
            <a:fillRect/>
          </a:stretch>
        </p:blipFill>
        <p:spPr>
          <a:xfrm>
            <a:off x="486175" y="2153975"/>
            <a:ext cx="3062750" cy="2726124"/>
          </a:xfrm>
          <a:prstGeom prst="rect">
            <a:avLst/>
          </a:prstGeom>
          <a:noFill/>
          <a:ln>
            <a:noFill/>
          </a:ln>
        </p:spPr>
      </p:pic>
      <p:cxnSp>
        <p:nvCxnSpPr>
          <p:cNvPr id="365" name="Google Shape;365;p35"/>
          <p:cNvCxnSpPr/>
          <p:nvPr/>
        </p:nvCxnSpPr>
        <p:spPr>
          <a:xfrm flipH="1" rot="10800000">
            <a:off x="534775" y="2498700"/>
            <a:ext cx="2902200" cy="147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5"/>
          <p:cNvCxnSpPr/>
          <p:nvPr/>
        </p:nvCxnSpPr>
        <p:spPr>
          <a:xfrm flipH="1" rot="10800000">
            <a:off x="529900" y="2863575"/>
            <a:ext cx="2883000" cy="96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35"/>
          <p:cNvCxnSpPr/>
          <p:nvPr/>
        </p:nvCxnSpPr>
        <p:spPr>
          <a:xfrm flipH="1" rot="10800000">
            <a:off x="539625" y="3198950"/>
            <a:ext cx="2916900" cy="48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35"/>
          <p:cNvCxnSpPr/>
          <p:nvPr/>
        </p:nvCxnSpPr>
        <p:spPr>
          <a:xfrm>
            <a:off x="486175" y="3551087"/>
            <a:ext cx="0" cy="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35"/>
          <p:cNvCxnSpPr/>
          <p:nvPr/>
        </p:nvCxnSpPr>
        <p:spPr>
          <a:xfrm flipH="1" rot="10800000">
            <a:off x="544500" y="4205100"/>
            <a:ext cx="2907300" cy="1470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35"/>
          <p:cNvCxnSpPr/>
          <p:nvPr/>
        </p:nvCxnSpPr>
        <p:spPr>
          <a:xfrm>
            <a:off x="525050" y="4472600"/>
            <a:ext cx="2785800" cy="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35"/>
          <p:cNvCxnSpPr/>
          <p:nvPr/>
        </p:nvCxnSpPr>
        <p:spPr>
          <a:xfrm flipH="1" rot="10800000">
            <a:off x="544500" y="4535875"/>
            <a:ext cx="2877900" cy="48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35"/>
          <p:cNvCxnSpPr/>
          <p:nvPr/>
        </p:nvCxnSpPr>
        <p:spPr>
          <a:xfrm>
            <a:off x="525050" y="4647625"/>
            <a:ext cx="2912100" cy="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35"/>
          <p:cNvCxnSpPr/>
          <p:nvPr/>
        </p:nvCxnSpPr>
        <p:spPr>
          <a:xfrm flipH="1" rot="10800000">
            <a:off x="539625" y="4749600"/>
            <a:ext cx="2883000" cy="147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35"/>
          <p:cNvCxnSpPr/>
          <p:nvPr/>
        </p:nvCxnSpPr>
        <p:spPr>
          <a:xfrm>
            <a:off x="561650" y="3533000"/>
            <a:ext cx="2911800" cy="123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35"/>
          <p:cNvCxnSpPr/>
          <p:nvPr/>
        </p:nvCxnSpPr>
        <p:spPr>
          <a:xfrm flipH="1" rot="10800000">
            <a:off x="549350" y="4093475"/>
            <a:ext cx="2907300" cy="48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5"/>
          <p:cNvSpPr txBox="1"/>
          <p:nvPr/>
        </p:nvSpPr>
        <p:spPr>
          <a:xfrm>
            <a:off x="3548925" y="3291325"/>
            <a:ext cx="3490500" cy="13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2"/>
                </a:solidFill>
                <a:latin typeface="Calibri"/>
                <a:ea typeface="Calibri"/>
                <a:cs typeface="Calibri"/>
                <a:sym typeface="Calibri"/>
              </a:rPr>
              <a:t>NPCs</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Boy South of Flower Shop (Bullet Seed)</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All 3 girls inside Flower Shop</a:t>
            </a:r>
            <a:endParaRPr sz="1200">
              <a:solidFill>
                <a:schemeClr val="dk2"/>
              </a:solidFill>
              <a:latin typeface="Calibri"/>
              <a:ea typeface="Calibri"/>
              <a:cs typeface="Calibri"/>
              <a:sym typeface="Calibri"/>
            </a:endParaRPr>
          </a:p>
          <a:p>
            <a:pPr indent="-304800" lvl="1" marL="914400" rtl="0" algn="l">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Wailmer Pail, Random Berry Each Day</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Old Women in Northeast Corner by berries (Chesto Berry)</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Cut and Surf will be used later for other items</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White Herb after Dynamo Badge (3)</a:t>
            </a:r>
            <a:endParaRPr sz="1200">
              <a:solidFill>
                <a:schemeClr val="dk2"/>
              </a:solidFill>
              <a:latin typeface="Calibri"/>
              <a:ea typeface="Calibri"/>
              <a:cs typeface="Calibri"/>
              <a:sym typeface="Calibri"/>
            </a:endParaRPr>
          </a:p>
        </p:txBody>
      </p:sp>
      <p:sp>
        <p:nvSpPr>
          <p:cNvPr id="377" name="Google Shape;377;p35"/>
          <p:cNvSpPr/>
          <p:nvPr/>
        </p:nvSpPr>
        <p:spPr>
          <a:xfrm>
            <a:off x="6927675" y="1127875"/>
            <a:ext cx="77700" cy="777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8" name="Google Shape;378;p35"/>
          <p:cNvSpPr txBox="1"/>
          <p:nvPr/>
        </p:nvSpPr>
        <p:spPr>
          <a:xfrm>
            <a:off x="6324850" y="974775"/>
            <a:ext cx="7050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Chesto Berry</a:t>
            </a:r>
            <a:endParaRPr sz="700">
              <a:solidFill>
                <a:schemeClr val="dk2"/>
              </a:solidFill>
              <a:latin typeface="Calibri"/>
              <a:ea typeface="Calibri"/>
              <a:cs typeface="Calibri"/>
              <a:sym typeface="Calibri"/>
            </a:endParaRPr>
          </a:p>
        </p:txBody>
      </p:sp>
      <p:pic>
        <p:nvPicPr>
          <p:cNvPr id="379" name="Google Shape;379;p35"/>
          <p:cNvPicPr preferRelativeResize="0"/>
          <p:nvPr/>
        </p:nvPicPr>
        <p:blipFill>
          <a:blip r:embed="rId6">
            <a:alphaModFix/>
          </a:blip>
          <a:stretch>
            <a:fillRect/>
          </a:stretch>
        </p:blipFill>
        <p:spPr>
          <a:xfrm>
            <a:off x="7189651" y="1868225"/>
            <a:ext cx="1702650" cy="2570500"/>
          </a:xfrm>
          <a:prstGeom prst="rect">
            <a:avLst/>
          </a:prstGeom>
          <a:noFill/>
          <a:ln>
            <a:noFill/>
          </a:ln>
        </p:spPr>
      </p:pic>
      <p:sp>
        <p:nvSpPr>
          <p:cNvPr id="380" name="Google Shape;380;p35"/>
          <p:cNvSpPr txBox="1"/>
          <p:nvPr/>
        </p:nvSpPr>
        <p:spPr>
          <a:xfrm>
            <a:off x="6465850" y="2250900"/>
            <a:ext cx="5640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X Accuracy</a:t>
            </a:r>
            <a:endParaRPr sz="600">
              <a:solidFill>
                <a:srgbClr val="FF0000"/>
              </a:solidFill>
              <a:latin typeface="Calibri"/>
              <a:ea typeface="Calibri"/>
              <a:cs typeface="Calibri"/>
              <a:sym typeface="Calibri"/>
            </a:endParaRPr>
          </a:p>
        </p:txBody>
      </p:sp>
      <p:sp>
        <p:nvSpPr>
          <p:cNvPr id="381" name="Google Shape;381;p35"/>
          <p:cNvSpPr/>
          <p:nvPr/>
        </p:nvSpPr>
        <p:spPr>
          <a:xfrm>
            <a:off x="6927675" y="2362650"/>
            <a:ext cx="58200" cy="4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6"/>
          <p:cNvSpPr txBox="1"/>
          <p:nvPr>
            <p:ph type="title"/>
          </p:nvPr>
        </p:nvSpPr>
        <p:spPr>
          <a:xfrm>
            <a:off x="376750" y="325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Rustboro City</a:t>
            </a:r>
            <a:endParaRPr/>
          </a:p>
        </p:txBody>
      </p:sp>
      <p:sp>
        <p:nvSpPr>
          <p:cNvPr id="387" name="Google Shape;387;p36"/>
          <p:cNvSpPr txBox="1"/>
          <p:nvPr>
            <p:ph idx="1" type="body"/>
          </p:nvPr>
        </p:nvSpPr>
        <p:spPr>
          <a:xfrm>
            <a:off x="410650" y="955025"/>
            <a:ext cx="1777200" cy="3344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095"/>
              <a:t>All important NPCs and buildings are noted in picture.</a:t>
            </a:r>
            <a:endParaRPr sz="2095"/>
          </a:p>
          <a:p>
            <a:pPr indent="0" lvl="0" marL="0" rtl="0" algn="l">
              <a:spcBef>
                <a:spcPts val="1200"/>
              </a:spcBef>
              <a:spcAft>
                <a:spcPts val="0"/>
              </a:spcAft>
              <a:buNone/>
            </a:pPr>
            <a:r>
              <a:rPr lang="en" sz="2095"/>
              <a:t>HM01 cut is used on the next route. I highly </a:t>
            </a:r>
            <a:r>
              <a:rPr lang="en" sz="2095"/>
              <a:t>recommend</a:t>
            </a:r>
            <a:r>
              <a:rPr lang="en" sz="2095"/>
              <a:t> completing the gym before proceeding unless you need extra training. </a:t>
            </a:r>
            <a:endParaRPr sz="2095"/>
          </a:p>
          <a:p>
            <a:pPr indent="0" lvl="0" marL="0" rtl="0" algn="l">
              <a:spcBef>
                <a:spcPts val="1200"/>
              </a:spcBef>
              <a:spcAft>
                <a:spcPts val="0"/>
              </a:spcAft>
              <a:buNone/>
            </a:pPr>
            <a:r>
              <a:rPr b="1" lang="en" sz="2095" u="sng">
                <a:solidFill>
                  <a:srgbClr val="FF0000"/>
                </a:solidFill>
              </a:rPr>
              <a:t>Do not trade ralts for seedot this is super important for later</a:t>
            </a:r>
            <a:endParaRPr b="1" sz="2095" u="sng">
              <a:solidFill>
                <a:srgbClr val="FF0000"/>
              </a:solidFill>
            </a:endParaRPr>
          </a:p>
          <a:p>
            <a:pPr indent="0" lvl="0" marL="0" rtl="0" algn="l">
              <a:spcBef>
                <a:spcPts val="1200"/>
              </a:spcBef>
              <a:spcAft>
                <a:spcPts val="1200"/>
              </a:spcAft>
              <a:buNone/>
            </a:pPr>
            <a:r>
              <a:t/>
            </a:r>
            <a:endParaRPr/>
          </a:p>
        </p:txBody>
      </p:sp>
      <p:pic>
        <p:nvPicPr>
          <p:cNvPr id="388" name="Google Shape;388;p36"/>
          <p:cNvPicPr preferRelativeResize="0"/>
          <p:nvPr/>
        </p:nvPicPr>
        <p:blipFill>
          <a:blip r:embed="rId3">
            <a:alphaModFix/>
          </a:blip>
          <a:stretch>
            <a:fillRect/>
          </a:stretch>
        </p:blipFill>
        <p:spPr>
          <a:xfrm>
            <a:off x="5573225" y="432675"/>
            <a:ext cx="2751625" cy="4127449"/>
          </a:xfrm>
          <a:prstGeom prst="rect">
            <a:avLst/>
          </a:prstGeom>
          <a:noFill/>
          <a:ln>
            <a:noFill/>
          </a:ln>
        </p:spPr>
      </p:pic>
      <p:sp>
        <p:nvSpPr>
          <p:cNvPr id="389" name="Google Shape;389;p36"/>
          <p:cNvSpPr/>
          <p:nvPr/>
        </p:nvSpPr>
        <p:spPr>
          <a:xfrm>
            <a:off x="5731750" y="3305850"/>
            <a:ext cx="568800" cy="787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0" name="Google Shape;390;p36"/>
          <p:cNvSpPr txBox="1"/>
          <p:nvPr/>
        </p:nvSpPr>
        <p:spPr>
          <a:xfrm>
            <a:off x="5687950" y="3354525"/>
            <a:ext cx="18231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2F little boy</a:t>
            </a:r>
            <a:endParaRPr sz="800">
              <a:solidFill>
                <a:srgbClr val="FF0000"/>
              </a:solidFill>
              <a:latin typeface="Calibri"/>
              <a:ea typeface="Calibri"/>
              <a:cs typeface="Calibri"/>
              <a:sym typeface="Calibri"/>
            </a:endParaRPr>
          </a:p>
          <a:p>
            <a:pPr indent="0" lvl="0" marL="0" rtl="0" algn="l">
              <a:spcBef>
                <a:spcPts val="0"/>
              </a:spcBef>
              <a:spcAft>
                <a:spcPts val="0"/>
              </a:spcAft>
              <a:buNone/>
            </a:pPr>
            <a:r>
              <a:rPr lang="en" sz="800">
                <a:solidFill>
                  <a:srgbClr val="FF0000"/>
                </a:solidFill>
                <a:latin typeface="Calibri"/>
                <a:ea typeface="Calibri"/>
                <a:cs typeface="Calibri"/>
                <a:sym typeface="Calibri"/>
              </a:rPr>
              <a:t>Premier Ball</a:t>
            </a:r>
            <a:endParaRPr sz="800">
              <a:solidFill>
                <a:srgbClr val="FF0000"/>
              </a:solidFill>
              <a:latin typeface="Calibri"/>
              <a:ea typeface="Calibri"/>
              <a:cs typeface="Calibri"/>
              <a:sym typeface="Calibri"/>
            </a:endParaRPr>
          </a:p>
        </p:txBody>
      </p:sp>
      <p:sp>
        <p:nvSpPr>
          <p:cNvPr id="391" name="Google Shape;391;p36"/>
          <p:cNvSpPr/>
          <p:nvPr/>
        </p:nvSpPr>
        <p:spPr>
          <a:xfrm>
            <a:off x="5916475" y="2659250"/>
            <a:ext cx="651600" cy="5883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2" name="Google Shape;392;p36"/>
          <p:cNvSpPr txBox="1"/>
          <p:nvPr/>
        </p:nvSpPr>
        <p:spPr>
          <a:xfrm>
            <a:off x="5916463" y="2659250"/>
            <a:ext cx="24744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Man at table </a:t>
            </a:r>
            <a:endParaRPr sz="700">
              <a:solidFill>
                <a:srgbClr val="FF0000"/>
              </a:solidFill>
              <a:latin typeface="Calibri"/>
              <a:ea typeface="Calibri"/>
              <a:cs typeface="Calibri"/>
              <a:sym typeface="Calibri"/>
            </a:endParaRPr>
          </a:p>
          <a:p>
            <a:pPr indent="0" lvl="0" marL="0" rtl="0" algn="l">
              <a:spcBef>
                <a:spcPts val="0"/>
              </a:spcBef>
              <a:spcAft>
                <a:spcPts val="0"/>
              </a:spcAft>
              <a:buNone/>
            </a:pPr>
            <a:r>
              <a:rPr lang="en" sz="700">
                <a:solidFill>
                  <a:srgbClr val="FF0000"/>
                </a:solidFill>
                <a:latin typeface="Calibri"/>
                <a:ea typeface="Calibri"/>
                <a:cs typeface="Calibri"/>
                <a:sym typeface="Calibri"/>
              </a:rPr>
              <a:t>HM01 CUT</a:t>
            </a:r>
            <a:endParaRPr sz="700">
              <a:solidFill>
                <a:srgbClr val="FF0000"/>
              </a:solidFill>
              <a:latin typeface="Calibri"/>
              <a:ea typeface="Calibri"/>
              <a:cs typeface="Calibri"/>
              <a:sym typeface="Calibri"/>
            </a:endParaRPr>
          </a:p>
        </p:txBody>
      </p:sp>
      <p:sp>
        <p:nvSpPr>
          <p:cNvPr id="393" name="Google Shape;393;p36"/>
          <p:cNvSpPr txBox="1"/>
          <p:nvPr/>
        </p:nvSpPr>
        <p:spPr>
          <a:xfrm>
            <a:off x="7185350" y="2382200"/>
            <a:ext cx="2387100" cy="13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Professor</a:t>
            </a:r>
            <a:endParaRPr sz="700">
              <a:solidFill>
                <a:srgbClr val="FF0000"/>
              </a:solidFill>
              <a:latin typeface="Calibri"/>
              <a:ea typeface="Calibri"/>
              <a:cs typeface="Calibri"/>
              <a:sym typeface="Calibri"/>
            </a:endParaRPr>
          </a:p>
          <a:p>
            <a:pPr indent="0" lvl="0" marL="0" rtl="0" algn="l">
              <a:spcBef>
                <a:spcPts val="0"/>
              </a:spcBef>
              <a:spcAft>
                <a:spcPts val="0"/>
              </a:spcAft>
              <a:buNone/>
            </a:pPr>
            <a:r>
              <a:rPr lang="en" sz="700">
                <a:solidFill>
                  <a:srgbClr val="FF0000"/>
                </a:solidFill>
                <a:latin typeface="Calibri"/>
                <a:ea typeface="Calibri"/>
                <a:cs typeface="Calibri"/>
                <a:sym typeface="Calibri"/>
              </a:rPr>
              <a:t>Quick Claw</a:t>
            </a:r>
            <a:endParaRPr sz="700">
              <a:solidFill>
                <a:srgbClr val="FF0000"/>
              </a:solidFill>
              <a:latin typeface="Calibri"/>
              <a:ea typeface="Calibri"/>
              <a:cs typeface="Calibri"/>
              <a:sym typeface="Calibri"/>
            </a:endParaRPr>
          </a:p>
        </p:txBody>
      </p:sp>
      <p:sp>
        <p:nvSpPr>
          <p:cNvPr id="394" name="Google Shape;394;p36"/>
          <p:cNvSpPr/>
          <p:nvPr/>
        </p:nvSpPr>
        <p:spPr>
          <a:xfrm>
            <a:off x="7151325" y="2435650"/>
            <a:ext cx="617400" cy="456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5" name="Google Shape;395;p36"/>
          <p:cNvSpPr/>
          <p:nvPr/>
        </p:nvSpPr>
        <p:spPr>
          <a:xfrm>
            <a:off x="7622875" y="1395250"/>
            <a:ext cx="544500" cy="5250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6" name="Google Shape;396;p36"/>
          <p:cNvSpPr txBox="1"/>
          <p:nvPr/>
        </p:nvSpPr>
        <p:spPr>
          <a:xfrm>
            <a:off x="7574100" y="1395250"/>
            <a:ext cx="8508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In-Game Trade</a:t>
            </a:r>
            <a:endParaRPr sz="600">
              <a:solidFill>
                <a:srgbClr val="FF0000"/>
              </a:solidFill>
              <a:latin typeface="Calibri"/>
              <a:ea typeface="Calibri"/>
              <a:cs typeface="Calibri"/>
              <a:sym typeface="Calibri"/>
            </a:endParaRPr>
          </a:p>
          <a:p>
            <a:pPr indent="0" lvl="0" marL="0" rtl="0" algn="l">
              <a:spcBef>
                <a:spcPts val="0"/>
              </a:spcBef>
              <a:spcAft>
                <a:spcPts val="0"/>
              </a:spcAft>
              <a:buNone/>
            </a:pPr>
            <a:r>
              <a:rPr lang="en" sz="600">
                <a:solidFill>
                  <a:srgbClr val="FF0000"/>
                </a:solidFill>
                <a:latin typeface="Calibri"/>
                <a:ea typeface="Calibri"/>
                <a:cs typeface="Calibri"/>
                <a:sym typeface="Calibri"/>
              </a:rPr>
              <a:t>Ralts for Seedot</a:t>
            </a:r>
            <a:endParaRPr sz="600">
              <a:solidFill>
                <a:srgbClr val="FF0000"/>
              </a:solidFill>
              <a:latin typeface="Calibri"/>
              <a:ea typeface="Calibri"/>
              <a:cs typeface="Calibri"/>
              <a:sym typeface="Calibri"/>
            </a:endParaRPr>
          </a:p>
        </p:txBody>
      </p:sp>
      <p:pic>
        <p:nvPicPr>
          <p:cNvPr id="397" name="Google Shape;397;p36"/>
          <p:cNvPicPr preferRelativeResize="0"/>
          <p:nvPr/>
        </p:nvPicPr>
        <p:blipFill>
          <a:blip r:embed="rId4">
            <a:alphaModFix/>
          </a:blip>
          <a:stretch>
            <a:fillRect/>
          </a:stretch>
        </p:blipFill>
        <p:spPr>
          <a:xfrm>
            <a:off x="2599950" y="1572325"/>
            <a:ext cx="2094075" cy="2562525"/>
          </a:xfrm>
          <a:prstGeom prst="rect">
            <a:avLst/>
          </a:prstGeom>
          <a:noFill/>
          <a:ln>
            <a:noFill/>
          </a:ln>
        </p:spPr>
      </p:pic>
      <p:sp>
        <p:nvSpPr>
          <p:cNvPr id="398" name="Google Shape;398;p36"/>
          <p:cNvSpPr txBox="1"/>
          <p:nvPr/>
        </p:nvSpPr>
        <p:spPr>
          <a:xfrm>
            <a:off x="3016200" y="1170425"/>
            <a:ext cx="15558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PokeMart Items</a:t>
            </a:r>
            <a:endParaRPr sz="1300">
              <a:solidFill>
                <a:schemeClr val="dk2"/>
              </a:solidFill>
              <a:latin typeface="Calibri"/>
              <a:ea typeface="Calibri"/>
              <a:cs typeface="Calibri"/>
              <a:sym typeface="Calibri"/>
            </a:endParaRPr>
          </a:p>
        </p:txBody>
      </p:sp>
      <p:sp>
        <p:nvSpPr>
          <p:cNvPr id="399" name="Google Shape;399;p36"/>
          <p:cNvSpPr txBox="1"/>
          <p:nvPr/>
        </p:nvSpPr>
        <p:spPr>
          <a:xfrm>
            <a:off x="7642325" y="3823650"/>
            <a:ext cx="5445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X Defend</a:t>
            </a:r>
            <a:endParaRPr sz="100">
              <a:solidFill>
                <a:srgbClr val="FF0000"/>
              </a:solidFill>
              <a:latin typeface="Calibri"/>
              <a:ea typeface="Calibri"/>
              <a:cs typeface="Calibri"/>
              <a:sym typeface="Calibri"/>
            </a:endParaRPr>
          </a:p>
        </p:txBody>
      </p:sp>
      <p:sp>
        <p:nvSpPr>
          <p:cNvPr id="400" name="Google Shape;400;p36"/>
          <p:cNvSpPr/>
          <p:nvPr/>
        </p:nvSpPr>
        <p:spPr>
          <a:xfrm>
            <a:off x="8021525" y="3937850"/>
            <a:ext cx="68100" cy="63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1" name="Google Shape;401;p36"/>
          <p:cNvSpPr txBox="1"/>
          <p:nvPr/>
        </p:nvSpPr>
        <p:spPr>
          <a:xfrm>
            <a:off x="6242200" y="3852850"/>
            <a:ext cx="10014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104 (North)</a:t>
            </a:r>
            <a:endParaRPr sz="800">
              <a:solidFill>
                <a:schemeClr val="dk2"/>
              </a:solidFill>
              <a:latin typeface="Calibri"/>
              <a:ea typeface="Calibri"/>
              <a:cs typeface="Calibri"/>
              <a:sym typeface="Calibri"/>
            </a:endParaRPr>
          </a:p>
        </p:txBody>
      </p:sp>
      <p:cxnSp>
        <p:nvCxnSpPr>
          <p:cNvPr id="402" name="Google Shape;402;p36"/>
          <p:cNvCxnSpPr/>
          <p:nvPr/>
        </p:nvCxnSpPr>
        <p:spPr>
          <a:xfrm>
            <a:off x="6694300" y="4134850"/>
            <a:ext cx="0" cy="294000"/>
          </a:xfrm>
          <a:prstGeom prst="straightConnector1">
            <a:avLst/>
          </a:prstGeom>
          <a:noFill/>
          <a:ln cap="flat" cmpd="sng" w="9525">
            <a:solidFill>
              <a:schemeClr val="dk2"/>
            </a:solidFill>
            <a:prstDash val="solid"/>
            <a:round/>
            <a:headEnd len="med" w="med" type="none"/>
            <a:tailEnd len="med" w="med" type="triangle"/>
          </a:ln>
        </p:spPr>
      </p:cxnSp>
      <p:sp>
        <p:nvSpPr>
          <p:cNvPr id="403" name="Google Shape;403;p36"/>
          <p:cNvSpPr txBox="1"/>
          <p:nvPr/>
        </p:nvSpPr>
        <p:spPr>
          <a:xfrm>
            <a:off x="6820675" y="685425"/>
            <a:ext cx="9675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115</a:t>
            </a:r>
            <a:endParaRPr sz="500">
              <a:solidFill>
                <a:schemeClr val="dk2"/>
              </a:solidFill>
              <a:latin typeface="Calibri"/>
              <a:ea typeface="Calibri"/>
              <a:cs typeface="Calibri"/>
              <a:sym typeface="Calibri"/>
            </a:endParaRPr>
          </a:p>
        </p:txBody>
      </p:sp>
      <p:cxnSp>
        <p:nvCxnSpPr>
          <p:cNvPr id="404" name="Google Shape;404;p36"/>
          <p:cNvCxnSpPr/>
          <p:nvPr/>
        </p:nvCxnSpPr>
        <p:spPr>
          <a:xfrm rot="10800000">
            <a:off x="7068675" y="539600"/>
            <a:ext cx="0" cy="25770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p36"/>
          <p:cNvSpPr txBox="1"/>
          <p:nvPr/>
        </p:nvSpPr>
        <p:spPr>
          <a:xfrm>
            <a:off x="7243600" y="955025"/>
            <a:ext cx="6903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116</a:t>
            </a:r>
            <a:endParaRPr sz="500">
              <a:solidFill>
                <a:schemeClr val="dk2"/>
              </a:solidFill>
              <a:latin typeface="Calibri"/>
              <a:ea typeface="Calibri"/>
              <a:cs typeface="Calibri"/>
              <a:sym typeface="Calibri"/>
            </a:endParaRPr>
          </a:p>
        </p:txBody>
      </p:sp>
      <p:cxnSp>
        <p:nvCxnSpPr>
          <p:cNvPr id="406" name="Google Shape;406;p36"/>
          <p:cNvCxnSpPr/>
          <p:nvPr/>
        </p:nvCxnSpPr>
        <p:spPr>
          <a:xfrm>
            <a:off x="7773600" y="1108425"/>
            <a:ext cx="325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7"/>
          <p:cNvSpPr txBox="1"/>
          <p:nvPr>
            <p:ph type="title"/>
          </p:nvPr>
        </p:nvSpPr>
        <p:spPr>
          <a:xfrm>
            <a:off x="628650" y="65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Rustboro Gym</a:t>
            </a:r>
            <a:endParaRPr/>
          </a:p>
        </p:txBody>
      </p:sp>
      <p:sp>
        <p:nvSpPr>
          <p:cNvPr id="412" name="Google Shape;412;p37"/>
          <p:cNvSpPr txBox="1"/>
          <p:nvPr>
            <p:ph idx="1" type="body"/>
          </p:nvPr>
        </p:nvSpPr>
        <p:spPr>
          <a:xfrm>
            <a:off x="9476125" y="178525"/>
            <a:ext cx="103500" cy="163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pic>
        <p:nvPicPr>
          <p:cNvPr id="413" name="Google Shape;413;p37"/>
          <p:cNvPicPr preferRelativeResize="0"/>
          <p:nvPr/>
        </p:nvPicPr>
        <p:blipFill>
          <a:blip r:embed="rId3">
            <a:alphaModFix/>
          </a:blip>
          <a:stretch>
            <a:fillRect/>
          </a:stretch>
        </p:blipFill>
        <p:spPr>
          <a:xfrm>
            <a:off x="6800250" y="1264425"/>
            <a:ext cx="1676400" cy="3048000"/>
          </a:xfrm>
          <a:prstGeom prst="rect">
            <a:avLst/>
          </a:prstGeom>
          <a:noFill/>
          <a:ln>
            <a:noFill/>
          </a:ln>
        </p:spPr>
      </p:pic>
      <p:pic>
        <p:nvPicPr>
          <p:cNvPr id="414" name="Google Shape;414;p37"/>
          <p:cNvPicPr preferRelativeResize="0"/>
          <p:nvPr/>
        </p:nvPicPr>
        <p:blipFill rotWithShape="1">
          <a:blip r:embed="rId4">
            <a:alphaModFix/>
          </a:blip>
          <a:srcRect b="12403" l="0" r="0" t="0"/>
          <a:stretch/>
        </p:blipFill>
        <p:spPr>
          <a:xfrm>
            <a:off x="389000" y="1607024"/>
            <a:ext cx="2514750" cy="2705401"/>
          </a:xfrm>
          <a:prstGeom prst="rect">
            <a:avLst/>
          </a:prstGeom>
          <a:noFill/>
          <a:ln>
            <a:noFill/>
          </a:ln>
        </p:spPr>
      </p:pic>
      <p:sp>
        <p:nvSpPr>
          <p:cNvPr id="415" name="Google Shape;415;p37"/>
          <p:cNvSpPr txBox="1"/>
          <p:nvPr/>
        </p:nvSpPr>
        <p:spPr>
          <a:xfrm>
            <a:off x="270250" y="274375"/>
            <a:ext cx="2372400" cy="12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416" name="Google Shape;416;p37"/>
          <p:cNvPicPr preferRelativeResize="0"/>
          <p:nvPr/>
        </p:nvPicPr>
        <p:blipFill>
          <a:blip r:embed="rId5">
            <a:alphaModFix/>
          </a:blip>
          <a:stretch>
            <a:fillRect/>
          </a:stretch>
        </p:blipFill>
        <p:spPr>
          <a:xfrm>
            <a:off x="2903750" y="1897875"/>
            <a:ext cx="3676237" cy="1849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8"/>
          <p:cNvSpPr txBox="1"/>
          <p:nvPr>
            <p:ph type="title"/>
          </p:nvPr>
        </p:nvSpPr>
        <p:spPr>
          <a:xfrm>
            <a:off x="196850" y="208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116</a:t>
            </a:r>
            <a:endParaRPr/>
          </a:p>
        </p:txBody>
      </p:sp>
      <p:sp>
        <p:nvSpPr>
          <p:cNvPr id="422" name="Google Shape;422;p38"/>
          <p:cNvSpPr txBox="1"/>
          <p:nvPr>
            <p:ph idx="1" type="body"/>
          </p:nvPr>
        </p:nvSpPr>
        <p:spPr>
          <a:xfrm>
            <a:off x="279525" y="721850"/>
            <a:ext cx="1737900" cy="1465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After the cutscene exiting Rustboro gym, go north on to Route 115 for a Super Potion on the most northern part of the beach before going to Route 116. Route 115 will be covered later.</a:t>
            </a:r>
            <a:endParaRPr/>
          </a:p>
        </p:txBody>
      </p:sp>
      <p:pic>
        <p:nvPicPr>
          <p:cNvPr id="423" name="Google Shape;423;p38"/>
          <p:cNvPicPr preferRelativeResize="0"/>
          <p:nvPr/>
        </p:nvPicPr>
        <p:blipFill>
          <a:blip r:embed="rId3">
            <a:alphaModFix/>
          </a:blip>
          <a:stretch>
            <a:fillRect/>
          </a:stretch>
        </p:blipFill>
        <p:spPr>
          <a:xfrm>
            <a:off x="2654425" y="410725"/>
            <a:ext cx="6043072" cy="1208625"/>
          </a:xfrm>
          <a:prstGeom prst="rect">
            <a:avLst/>
          </a:prstGeom>
          <a:noFill/>
          <a:ln>
            <a:noFill/>
          </a:ln>
        </p:spPr>
      </p:pic>
      <p:pic>
        <p:nvPicPr>
          <p:cNvPr id="424" name="Google Shape;424;p38"/>
          <p:cNvPicPr preferRelativeResize="0"/>
          <p:nvPr/>
        </p:nvPicPr>
        <p:blipFill>
          <a:blip r:embed="rId4">
            <a:alphaModFix/>
          </a:blip>
          <a:stretch>
            <a:fillRect/>
          </a:stretch>
        </p:blipFill>
        <p:spPr>
          <a:xfrm>
            <a:off x="5998350" y="1983500"/>
            <a:ext cx="2597976" cy="2890925"/>
          </a:xfrm>
          <a:prstGeom prst="rect">
            <a:avLst/>
          </a:prstGeom>
          <a:noFill/>
          <a:ln>
            <a:noFill/>
          </a:ln>
        </p:spPr>
      </p:pic>
      <p:cxnSp>
        <p:nvCxnSpPr>
          <p:cNvPr id="425" name="Google Shape;425;p38"/>
          <p:cNvCxnSpPr/>
          <p:nvPr/>
        </p:nvCxnSpPr>
        <p:spPr>
          <a:xfrm flipH="1" rot="10800000">
            <a:off x="6076925" y="3787250"/>
            <a:ext cx="2406600" cy="960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38"/>
          <p:cNvCxnSpPr/>
          <p:nvPr/>
        </p:nvCxnSpPr>
        <p:spPr>
          <a:xfrm flipH="1" rot="10800000">
            <a:off x="6072050" y="4696125"/>
            <a:ext cx="2416200" cy="1470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38"/>
          <p:cNvCxnSpPr/>
          <p:nvPr/>
        </p:nvCxnSpPr>
        <p:spPr>
          <a:xfrm flipH="1" rot="10800000">
            <a:off x="6072050" y="2207250"/>
            <a:ext cx="2416200" cy="9600"/>
          </a:xfrm>
          <a:prstGeom prst="straightConnector1">
            <a:avLst/>
          </a:prstGeom>
          <a:noFill/>
          <a:ln cap="flat" cmpd="sng" w="9525">
            <a:solidFill>
              <a:schemeClr val="dk2"/>
            </a:solidFill>
            <a:prstDash val="solid"/>
            <a:round/>
            <a:headEnd len="med" w="med" type="none"/>
            <a:tailEnd len="med" w="med" type="none"/>
          </a:ln>
        </p:spPr>
      </p:cxnSp>
      <p:pic>
        <p:nvPicPr>
          <p:cNvPr id="428" name="Google Shape;428;p38"/>
          <p:cNvPicPr preferRelativeResize="0"/>
          <p:nvPr/>
        </p:nvPicPr>
        <p:blipFill>
          <a:blip r:embed="rId5">
            <a:alphaModFix/>
          </a:blip>
          <a:stretch>
            <a:fillRect/>
          </a:stretch>
        </p:blipFill>
        <p:spPr>
          <a:xfrm>
            <a:off x="3196700" y="1983500"/>
            <a:ext cx="2801650" cy="2941225"/>
          </a:xfrm>
          <a:prstGeom prst="rect">
            <a:avLst/>
          </a:prstGeom>
          <a:noFill/>
          <a:ln>
            <a:noFill/>
          </a:ln>
        </p:spPr>
      </p:pic>
      <p:pic>
        <p:nvPicPr>
          <p:cNvPr id="429" name="Google Shape;429;p38"/>
          <p:cNvPicPr preferRelativeResize="0"/>
          <p:nvPr/>
        </p:nvPicPr>
        <p:blipFill>
          <a:blip r:embed="rId6">
            <a:alphaModFix/>
          </a:blip>
          <a:stretch>
            <a:fillRect/>
          </a:stretch>
        </p:blipFill>
        <p:spPr>
          <a:xfrm>
            <a:off x="227850" y="2187650"/>
            <a:ext cx="1380957" cy="2719051"/>
          </a:xfrm>
          <a:prstGeom prst="rect">
            <a:avLst/>
          </a:prstGeom>
          <a:noFill/>
          <a:ln>
            <a:noFill/>
          </a:ln>
        </p:spPr>
      </p:pic>
      <p:pic>
        <p:nvPicPr>
          <p:cNvPr id="430" name="Google Shape;430;p38"/>
          <p:cNvPicPr preferRelativeResize="0"/>
          <p:nvPr/>
        </p:nvPicPr>
        <p:blipFill>
          <a:blip r:embed="rId7">
            <a:alphaModFix/>
          </a:blip>
          <a:stretch>
            <a:fillRect/>
          </a:stretch>
        </p:blipFill>
        <p:spPr>
          <a:xfrm>
            <a:off x="1633475" y="2216850"/>
            <a:ext cx="1631275" cy="2654101"/>
          </a:xfrm>
          <a:prstGeom prst="rect">
            <a:avLst/>
          </a:prstGeom>
          <a:noFill/>
          <a:ln>
            <a:noFill/>
          </a:ln>
        </p:spPr>
      </p:pic>
      <p:sp>
        <p:nvSpPr>
          <p:cNvPr id="431" name="Google Shape;431;p38"/>
          <p:cNvSpPr txBox="1"/>
          <p:nvPr/>
        </p:nvSpPr>
        <p:spPr>
          <a:xfrm>
            <a:off x="3033575" y="1234850"/>
            <a:ext cx="4473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Repel</a:t>
            </a:r>
            <a:endParaRPr sz="700">
              <a:solidFill>
                <a:srgbClr val="FF0000"/>
              </a:solidFill>
              <a:latin typeface="Calibri"/>
              <a:ea typeface="Calibri"/>
              <a:cs typeface="Calibri"/>
              <a:sym typeface="Calibri"/>
            </a:endParaRPr>
          </a:p>
        </p:txBody>
      </p:sp>
      <p:sp>
        <p:nvSpPr>
          <p:cNvPr id="432" name="Google Shape;432;p38"/>
          <p:cNvSpPr/>
          <p:nvPr/>
        </p:nvSpPr>
        <p:spPr>
          <a:xfrm>
            <a:off x="3264750" y="1443950"/>
            <a:ext cx="60300" cy="63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3" name="Google Shape;433;p38"/>
          <p:cNvSpPr/>
          <p:nvPr/>
        </p:nvSpPr>
        <p:spPr>
          <a:xfrm>
            <a:off x="5968025" y="1100325"/>
            <a:ext cx="60300" cy="63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4" name="Google Shape;434;p38"/>
          <p:cNvSpPr txBox="1"/>
          <p:nvPr/>
        </p:nvSpPr>
        <p:spPr>
          <a:xfrm>
            <a:off x="5635925" y="1050713"/>
            <a:ext cx="724500" cy="2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X Special</a:t>
            </a:r>
            <a:endParaRPr sz="700">
              <a:solidFill>
                <a:srgbClr val="FF0000"/>
              </a:solidFill>
              <a:latin typeface="Calibri"/>
              <a:ea typeface="Calibri"/>
              <a:cs typeface="Calibri"/>
              <a:sym typeface="Calibri"/>
            </a:endParaRPr>
          </a:p>
        </p:txBody>
      </p:sp>
      <p:sp>
        <p:nvSpPr>
          <p:cNvPr id="435" name="Google Shape;435;p38"/>
          <p:cNvSpPr/>
          <p:nvPr/>
        </p:nvSpPr>
        <p:spPr>
          <a:xfrm>
            <a:off x="3801725" y="768125"/>
            <a:ext cx="60300" cy="63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6" name="Google Shape;436;p38"/>
          <p:cNvSpPr txBox="1"/>
          <p:nvPr/>
        </p:nvSpPr>
        <p:spPr>
          <a:xfrm>
            <a:off x="3679925" y="552325"/>
            <a:ext cx="4812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Ether</a:t>
            </a:r>
            <a:endParaRPr sz="700">
              <a:solidFill>
                <a:srgbClr val="FF0000"/>
              </a:solidFill>
              <a:latin typeface="Calibri"/>
              <a:ea typeface="Calibri"/>
              <a:cs typeface="Calibri"/>
              <a:sym typeface="Calibri"/>
            </a:endParaRPr>
          </a:p>
        </p:txBody>
      </p:sp>
      <p:sp>
        <p:nvSpPr>
          <p:cNvPr id="437" name="Google Shape;437;p38"/>
          <p:cNvSpPr/>
          <p:nvPr/>
        </p:nvSpPr>
        <p:spPr>
          <a:xfrm>
            <a:off x="3971875" y="957725"/>
            <a:ext cx="60300" cy="63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8" name="Google Shape;438;p38"/>
          <p:cNvSpPr txBox="1"/>
          <p:nvPr/>
        </p:nvSpPr>
        <p:spPr>
          <a:xfrm>
            <a:off x="3881600" y="928550"/>
            <a:ext cx="7536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Super </a:t>
            </a:r>
            <a:endParaRPr sz="600">
              <a:solidFill>
                <a:srgbClr val="FF0000"/>
              </a:solidFill>
              <a:latin typeface="Calibri"/>
              <a:ea typeface="Calibri"/>
              <a:cs typeface="Calibri"/>
              <a:sym typeface="Calibri"/>
            </a:endParaRPr>
          </a:p>
          <a:p>
            <a:pPr indent="0" lvl="0" marL="0" rtl="0" algn="l">
              <a:spcBef>
                <a:spcPts val="0"/>
              </a:spcBef>
              <a:spcAft>
                <a:spcPts val="0"/>
              </a:spcAft>
              <a:buNone/>
            </a:pPr>
            <a:r>
              <a:rPr lang="en" sz="600">
                <a:solidFill>
                  <a:srgbClr val="FF0000"/>
                </a:solidFill>
                <a:latin typeface="Calibri"/>
                <a:ea typeface="Calibri"/>
                <a:cs typeface="Calibri"/>
                <a:sym typeface="Calibri"/>
              </a:rPr>
              <a:t>Potion</a:t>
            </a:r>
            <a:endParaRPr sz="600">
              <a:solidFill>
                <a:srgbClr val="FF0000"/>
              </a:solidFill>
              <a:latin typeface="Calibri"/>
              <a:ea typeface="Calibri"/>
              <a:cs typeface="Calibri"/>
              <a:sym typeface="Calibri"/>
            </a:endParaRPr>
          </a:p>
        </p:txBody>
      </p:sp>
      <p:sp>
        <p:nvSpPr>
          <p:cNvPr id="439" name="Google Shape;439;p38"/>
          <p:cNvSpPr/>
          <p:nvPr/>
        </p:nvSpPr>
        <p:spPr>
          <a:xfrm>
            <a:off x="4696250" y="807025"/>
            <a:ext cx="60300" cy="63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0" name="Google Shape;440;p38"/>
          <p:cNvSpPr txBox="1"/>
          <p:nvPr/>
        </p:nvSpPr>
        <p:spPr>
          <a:xfrm>
            <a:off x="4405525" y="729125"/>
            <a:ext cx="3840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Potion</a:t>
            </a:r>
            <a:endParaRPr sz="600">
              <a:solidFill>
                <a:srgbClr val="FF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Rusturf Tunnel</a:t>
            </a:r>
            <a:endParaRPr/>
          </a:p>
        </p:txBody>
      </p:sp>
      <p:sp>
        <p:nvSpPr>
          <p:cNvPr id="446" name="Google Shape;446;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Not much to say here. Get the pokeball. Beat the Aqua Grunt. </a:t>
            </a:r>
            <a:endParaRPr/>
          </a:p>
          <a:p>
            <a:pPr indent="0" lvl="0" marL="0" rtl="0" algn="l">
              <a:spcBef>
                <a:spcPts val="1200"/>
              </a:spcBef>
              <a:spcAft>
                <a:spcPts val="0"/>
              </a:spcAft>
              <a:buNone/>
            </a:pPr>
            <a:r>
              <a:rPr lang="en"/>
              <a:t>Whismur</a:t>
            </a:r>
            <a:r>
              <a:rPr lang="en"/>
              <a:t> is 100% encounter rate in Rusturf Tunnel. </a:t>
            </a:r>
            <a:endParaRPr/>
          </a:p>
          <a:p>
            <a:pPr indent="0" lvl="0" marL="0" rtl="0" algn="l">
              <a:spcBef>
                <a:spcPts val="1200"/>
              </a:spcBef>
              <a:spcAft>
                <a:spcPts val="0"/>
              </a:spcAft>
              <a:buNone/>
            </a:pPr>
            <a:r>
              <a:rPr lang="en"/>
              <a:t>After beating Aqua Grunt go back to Rustboro and start the Devon President </a:t>
            </a:r>
            <a:r>
              <a:rPr lang="en"/>
              <a:t>Cutscene</a:t>
            </a:r>
            <a:r>
              <a:rPr lang="en"/>
              <a:t>.</a:t>
            </a:r>
            <a:endParaRPr/>
          </a:p>
          <a:p>
            <a:pPr indent="0" lvl="0" marL="0" rtl="0" algn="l">
              <a:spcBef>
                <a:spcPts val="1200"/>
              </a:spcBef>
              <a:spcAft>
                <a:spcPts val="0"/>
              </a:spcAft>
              <a:buNone/>
            </a:pPr>
            <a:r>
              <a:rPr lang="en"/>
              <a:t>Once the “cutscene” ends leave the building, call the president, leave Rustboro to the south towards route 104 North. There’s an optional rival fight upon leaving Rustboro. </a:t>
            </a:r>
            <a:endParaRPr/>
          </a:p>
          <a:p>
            <a:pPr indent="0" lvl="0" marL="0" rtl="0" algn="l">
              <a:spcBef>
                <a:spcPts val="1200"/>
              </a:spcBef>
              <a:spcAft>
                <a:spcPts val="0"/>
              </a:spcAft>
              <a:buNone/>
            </a:pPr>
            <a:r>
              <a:rPr lang="en"/>
              <a:t>Use Cut on the tree on Route 104 in the Southeast corner to get the X Accuracy</a:t>
            </a:r>
            <a:endParaRPr/>
          </a:p>
          <a:p>
            <a:pPr indent="0" lvl="0" marL="0" rtl="0" algn="l">
              <a:spcBef>
                <a:spcPts val="1200"/>
              </a:spcBef>
              <a:spcAft>
                <a:spcPts val="1200"/>
              </a:spcAft>
              <a:buNone/>
            </a:pPr>
            <a:r>
              <a:rPr lang="en"/>
              <a:t>Enter Petalburg Woods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0"/>
          <p:cNvSpPr txBox="1"/>
          <p:nvPr>
            <p:ph type="title"/>
          </p:nvPr>
        </p:nvSpPr>
        <p:spPr>
          <a:xfrm>
            <a:off x="838600" y="636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Petalburg Woods (With Cut)</a:t>
            </a:r>
            <a:endParaRPr/>
          </a:p>
        </p:txBody>
      </p:sp>
      <p:pic>
        <p:nvPicPr>
          <p:cNvPr id="452" name="Google Shape;452;p40"/>
          <p:cNvPicPr preferRelativeResize="0"/>
          <p:nvPr/>
        </p:nvPicPr>
        <p:blipFill>
          <a:blip r:embed="rId3">
            <a:alphaModFix/>
          </a:blip>
          <a:stretch>
            <a:fillRect/>
          </a:stretch>
        </p:blipFill>
        <p:spPr>
          <a:xfrm>
            <a:off x="2153625" y="1293200"/>
            <a:ext cx="5062074" cy="3442100"/>
          </a:xfrm>
          <a:prstGeom prst="rect">
            <a:avLst/>
          </a:prstGeom>
          <a:noFill/>
          <a:ln>
            <a:noFill/>
          </a:ln>
        </p:spPr>
      </p:pic>
      <p:sp>
        <p:nvSpPr>
          <p:cNvPr id="453" name="Google Shape;453;p40"/>
          <p:cNvSpPr/>
          <p:nvPr/>
        </p:nvSpPr>
        <p:spPr>
          <a:xfrm>
            <a:off x="4900425" y="1779325"/>
            <a:ext cx="87600" cy="77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4" name="Google Shape;454;p40"/>
          <p:cNvSpPr txBox="1"/>
          <p:nvPr/>
        </p:nvSpPr>
        <p:spPr>
          <a:xfrm>
            <a:off x="4808075" y="1755025"/>
            <a:ext cx="529800" cy="1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Tiny Mushroom</a:t>
            </a:r>
            <a:endParaRPr sz="600">
              <a:solidFill>
                <a:srgbClr val="FF0000"/>
              </a:solidFill>
              <a:latin typeface="Calibri"/>
              <a:ea typeface="Calibri"/>
              <a:cs typeface="Calibri"/>
              <a:sym typeface="Calibri"/>
            </a:endParaRPr>
          </a:p>
        </p:txBody>
      </p:sp>
      <p:sp>
        <p:nvSpPr>
          <p:cNvPr id="455" name="Google Shape;455;p40"/>
          <p:cNvSpPr/>
          <p:nvPr/>
        </p:nvSpPr>
        <p:spPr>
          <a:xfrm>
            <a:off x="5498400" y="1639000"/>
            <a:ext cx="335400" cy="303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Calibri"/>
              <a:ea typeface="Calibri"/>
              <a:cs typeface="Calibri"/>
              <a:sym typeface="Calibri"/>
            </a:endParaRPr>
          </a:p>
        </p:txBody>
      </p:sp>
      <p:sp>
        <p:nvSpPr>
          <p:cNvPr id="456" name="Google Shape;456;p40"/>
          <p:cNvSpPr txBox="1"/>
          <p:nvPr/>
        </p:nvSpPr>
        <p:spPr>
          <a:xfrm>
            <a:off x="5392600" y="1566075"/>
            <a:ext cx="18231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Calibri"/>
                <a:ea typeface="Calibri"/>
                <a:cs typeface="Calibri"/>
                <a:sym typeface="Calibri"/>
              </a:rPr>
              <a:t>Girl: </a:t>
            </a:r>
            <a:endParaRPr sz="600">
              <a:latin typeface="Calibri"/>
              <a:ea typeface="Calibri"/>
              <a:cs typeface="Calibri"/>
              <a:sym typeface="Calibri"/>
            </a:endParaRPr>
          </a:p>
          <a:p>
            <a:pPr indent="0" lvl="0" marL="0" rtl="0" algn="l">
              <a:spcBef>
                <a:spcPts val="0"/>
              </a:spcBef>
              <a:spcAft>
                <a:spcPts val="0"/>
              </a:spcAft>
              <a:buNone/>
            </a:pPr>
            <a:r>
              <a:rPr lang="en" sz="600">
                <a:latin typeface="Calibri"/>
                <a:ea typeface="Calibri"/>
                <a:cs typeface="Calibri"/>
                <a:sym typeface="Calibri"/>
              </a:rPr>
              <a:t>Miracle Seed</a:t>
            </a:r>
            <a:endParaRPr sz="300">
              <a:latin typeface="Calibri"/>
              <a:ea typeface="Calibri"/>
              <a:cs typeface="Calibri"/>
              <a:sym typeface="Calibri"/>
            </a:endParaRPr>
          </a:p>
        </p:txBody>
      </p:sp>
      <p:sp>
        <p:nvSpPr>
          <p:cNvPr id="457" name="Google Shape;457;p40"/>
          <p:cNvSpPr/>
          <p:nvPr/>
        </p:nvSpPr>
        <p:spPr>
          <a:xfrm>
            <a:off x="6893650" y="1847375"/>
            <a:ext cx="87600" cy="77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8" name="Google Shape;458;p40"/>
          <p:cNvSpPr txBox="1"/>
          <p:nvPr/>
        </p:nvSpPr>
        <p:spPr>
          <a:xfrm>
            <a:off x="6597200" y="1639000"/>
            <a:ext cx="5541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Great Ball</a:t>
            </a:r>
            <a:endParaRPr sz="800">
              <a:solidFill>
                <a:srgbClr val="FF0000"/>
              </a:solidFill>
              <a:latin typeface="Calibri"/>
              <a:ea typeface="Calibri"/>
              <a:cs typeface="Calibri"/>
              <a:sym typeface="Calibri"/>
            </a:endParaRPr>
          </a:p>
        </p:txBody>
      </p:sp>
      <p:sp>
        <p:nvSpPr>
          <p:cNvPr id="459" name="Google Shape;459;p40"/>
          <p:cNvSpPr/>
          <p:nvPr/>
        </p:nvSpPr>
        <p:spPr>
          <a:xfrm>
            <a:off x="6378325" y="3568725"/>
            <a:ext cx="87600" cy="77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0" name="Google Shape;460;p40"/>
          <p:cNvSpPr txBox="1"/>
          <p:nvPr/>
        </p:nvSpPr>
        <p:spPr>
          <a:xfrm>
            <a:off x="6101350" y="3242550"/>
            <a:ext cx="7923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Tiny </a:t>
            </a:r>
            <a:endParaRPr sz="600">
              <a:solidFill>
                <a:srgbClr val="FF0000"/>
              </a:solidFill>
              <a:latin typeface="Calibri"/>
              <a:ea typeface="Calibri"/>
              <a:cs typeface="Calibri"/>
              <a:sym typeface="Calibri"/>
            </a:endParaRPr>
          </a:p>
          <a:p>
            <a:pPr indent="0" lvl="0" marL="0" rtl="0" algn="l">
              <a:spcBef>
                <a:spcPts val="0"/>
              </a:spcBef>
              <a:spcAft>
                <a:spcPts val="0"/>
              </a:spcAft>
              <a:buNone/>
            </a:pPr>
            <a:r>
              <a:rPr lang="en" sz="600">
                <a:solidFill>
                  <a:srgbClr val="FF0000"/>
                </a:solidFill>
                <a:latin typeface="Calibri"/>
                <a:ea typeface="Calibri"/>
                <a:cs typeface="Calibri"/>
                <a:sym typeface="Calibri"/>
              </a:rPr>
              <a:t>Mushroom</a:t>
            </a:r>
            <a:endParaRPr sz="600">
              <a:solidFill>
                <a:srgbClr val="FF0000"/>
              </a:solidFill>
              <a:latin typeface="Calibri"/>
              <a:ea typeface="Calibri"/>
              <a:cs typeface="Calibri"/>
              <a:sym typeface="Calibri"/>
            </a:endParaRPr>
          </a:p>
        </p:txBody>
      </p:sp>
      <p:sp>
        <p:nvSpPr>
          <p:cNvPr id="461" name="Google Shape;461;p40"/>
          <p:cNvSpPr/>
          <p:nvPr/>
        </p:nvSpPr>
        <p:spPr>
          <a:xfrm>
            <a:off x="5858150" y="2848850"/>
            <a:ext cx="87600" cy="77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2" name="Google Shape;462;p40"/>
          <p:cNvSpPr txBox="1"/>
          <p:nvPr/>
        </p:nvSpPr>
        <p:spPr>
          <a:xfrm>
            <a:off x="5627225" y="2839200"/>
            <a:ext cx="7245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X Attack</a:t>
            </a:r>
            <a:endParaRPr sz="700">
              <a:solidFill>
                <a:srgbClr val="FF0000"/>
              </a:solidFill>
              <a:latin typeface="Calibri"/>
              <a:ea typeface="Calibri"/>
              <a:cs typeface="Calibri"/>
              <a:sym typeface="Calibri"/>
            </a:endParaRPr>
          </a:p>
        </p:txBody>
      </p:sp>
      <p:sp>
        <p:nvSpPr>
          <p:cNvPr id="463" name="Google Shape;463;p40"/>
          <p:cNvSpPr txBox="1"/>
          <p:nvPr/>
        </p:nvSpPr>
        <p:spPr>
          <a:xfrm>
            <a:off x="3643350" y="3845475"/>
            <a:ext cx="8925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104 (South)</a:t>
            </a:r>
            <a:endParaRPr sz="900">
              <a:solidFill>
                <a:schemeClr val="dk2"/>
              </a:solidFill>
              <a:latin typeface="Calibri"/>
              <a:ea typeface="Calibri"/>
              <a:cs typeface="Calibri"/>
              <a:sym typeface="Calibri"/>
            </a:endParaRPr>
          </a:p>
        </p:txBody>
      </p:sp>
      <p:cxnSp>
        <p:nvCxnSpPr>
          <p:cNvPr id="464" name="Google Shape;464;p40"/>
          <p:cNvCxnSpPr/>
          <p:nvPr/>
        </p:nvCxnSpPr>
        <p:spPr>
          <a:xfrm>
            <a:off x="3932975" y="4219800"/>
            <a:ext cx="0" cy="2916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40"/>
          <p:cNvSpPr txBox="1"/>
          <p:nvPr/>
        </p:nvSpPr>
        <p:spPr>
          <a:xfrm>
            <a:off x="152400" y="1524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2"/>
              </a:solidFill>
              <a:latin typeface="Calibri"/>
              <a:ea typeface="Calibri"/>
              <a:cs typeface="Calibri"/>
              <a:sym typeface="Calibri"/>
            </a:endParaRPr>
          </a:p>
        </p:txBody>
      </p:sp>
      <p:sp>
        <p:nvSpPr>
          <p:cNvPr id="466" name="Google Shape;466;p40"/>
          <p:cNvSpPr txBox="1"/>
          <p:nvPr/>
        </p:nvSpPr>
        <p:spPr>
          <a:xfrm>
            <a:off x="5702575" y="3916075"/>
            <a:ext cx="10113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104 (South)</a:t>
            </a:r>
            <a:endParaRPr sz="900">
              <a:solidFill>
                <a:schemeClr val="dk2"/>
              </a:solidFill>
              <a:latin typeface="Calibri"/>
              <a:ea typeface="Calibri"/>
              <a:cs typeface="Calibri"/>
              <a:sym typeface="Calibri"/>
            </a:endParaRPr>
          </a:p>
        </p:txBody>
      </p:sp>
      <p:cxnSp>
        <p:nvCxnSpPr>
          <p:cNvPr id="467" name="Google Shape;467;p40"/>
          <p:cNvCxnSpPr/>
          <p:nvPr/>
        </p:nvCxnSpPr>
        <p:spPr>
          <a:xfrm>
            <a:off x="6062325" y="4292725"/>
            <a:ext cx="4800" cy="2529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40"/>
          <p:cNvSpPr txBox="1"/>
          <p:nvPr/>
        </p:nvSpPr>
        <p:spPr>
          <a:xfrm>
            <a:off x="3412750" y="1685175"/>
            <a:ext cx="12348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104 </a:t>
            </a:r>
            <a:endParaRPr sz="900">
              <a:solidFill>
                <a:schemeClr val="dk2"/>
              </a:solidFill>
              <a:latin typeface="Calibri"/>
              <a:ea typeface="Calibri"/>
              <a:cs typeface="Calibri"/>
              <a:sym typeface="Calibri"/>
            </a:endParaRPr>
          </a:p>
          <a:p>
            <a:pPr indent="0" lvl="0" marL="0" rtl="0" algn="l">
              <a:spcBef>
                <a:spcPts val="0"/>
              </a:spcBef>
              <a:spcAft>
                <a:spcPts val="0"/>
              </a:spcAft>
              <a:buNone/>
            </a:pPr>
            <a:r>
              <a:rPr lang="en" sz="900">
                <a:solidFill>
                  <a:schemeClr val="dk2"/>
                </a:solidFill>
                <a:latin typeface="Calibri"/>
                <a:ea typeface="Calibri"/>
                <a:cs typeface="Calibri"/>
                <a:sym typeface="Calibri"/>
              </a:rPr>
              <a:t>(North)</a:t>
            </a:r>
            <a:endParaRPr sz="900">
              <a:solidFill>
                <a:schemeClr val="dk2"/>
              </a:solidFill>
              <a:latin typeface="Calibri"/>
              <a:ea typeface="Calibri"/>
              <a:cs typeface="Calibri"/>
              <a:sym typeface="Calibri"/>
            </a:endParaRPr>
          </a:p>
        </p:txBody>
      </p:sp>
      <p:cxnSp>
        <p:nvCxnSpPr>
          <p:cNvPr id="469" name="Google Shape;469;p40"/>
          <p:cNvCxnSpPr/>
          <p:nvPr/>
        </p:nvCxnSpPr>
        <p:spPr>
          <a:xfrm rot="10800000">
            <a:off x="3743375" y="1521550"/>
            <a:ext cx="0" cy="252900"/>
          </a:xfrm>
          <a:prstGeom prst="straightConnector1">
            <a:avLst/>
          </a:prstGeom>
          <a:noFill/>
          <a:ln cap="flat" cmpd="sng" w="9525">
            <a:solidFill>
              <a:schemeClr val="dk2"/>
            </a:solidFill>
            <a:prstDash val="solid"/>
            <a:round/>
            <a:headEnd len="med" w="med" type="none"/>
            <a:tailEnd len="med" w="med" type="triangle"/>
          </a:ln>
        </p:spPr>
      </p:cxnSp>
      <p:sp>
        <p:nvSpPr>
          <p:cNvPr id="470" name="Google Shape;470;p40"/>
          <p:cNvSpPr txBox="1"/>
          <p:nvPr/>
        </p:nvSpPr>
        <p:spPr>
          <a:xfrm>
            <a:off x="578525" y="2095325"/>
            <a:ext cx="1395300" cy="15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Use cut on the trees to the southeast. Get all the items. Talk to the girl for Miracle seed. Exit Petalburg Woods to the South and go to Mr. Briney’s Cottage. Talk to him. Set sail for Dewford Town.</a:t>
            </a:r>
            <a:endParaRPr sz="1300">
              <a:solidFill>
                <a:schemeClr val="dk2"/>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1"/>
          <p:cNvSpPr txBox="1"/>
          <p:nvPr>
            <p:ph type="title"/>
          </p:nvPr>
        </p:nvSpPr>
        <p:spPr>
          <a:xfrm>
            <a:off x="357325" y="286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Dewford Town</a:t>
            </a:r>
            <a:endParaRPr/>
          </a:p>
        </p:txBody>
      </p:sp>
      <p:sp>
        <p:nvSpPr>
          <p:cNvPr id="476" name="Google Shape;476;p41"/>
          <p:cNvSpPr txBox="1"/>
          <p:nvPr>
            <p:ph idx="1" type="body"/>
          </p:nvPr>
        </p:nvSpPr>
        <p:spPr>
          <a:xfrm>
            <a:off x="439950" y="921025"/>
            <a:ext cx="3269400" cy="24480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a:t>Get old rod from the fisherman and </a:t>
            </a:r>
            <a:endParaRPr/>
          </a:p>
          <a:p>
            <a:pPr indent="0" lvl="0" marL="0" rtl="0" algn="l">
              <a:lnSpc>
                <a:spcPct val="100000"/>
              </a:lnSpc>
              <a:spcBef>
                <a:spcPts val="0"/>
              </a:spcBef>
              <a:spcAft>
                <a:spcPts val="0"/>
              </a:spcAft>
              <a:buNone/>
            </a:pPr>
            <a:r>
              <a:rPr lang="en"/>
              <a:t>silk scarf from the house next to the dock.</a:t>
            </a:r>
            <a:endParaRPr/>
          </a:p>
          <a:p>
            <a:pPr indent="0" lvl="0" marL="0" rtl="0" algn="l">
              <a:lnSpc>
                <a:spcPct val="100000"/>
              </a:lnSpc>
              <a:spcBef>
                <a:spcPts val="0"/>
              </a:spcBef>
              <a:spcAft>
                <a:spcPts val="0"/>
              </a:spcAft>
              <a:buNone/>
            </a:pPr>
            <a:r>
              <a:rPr lang="en"/>
              <a:t>The gym leader can be fought now OR after</a:t>
            </a:r>
            <a:endParaRPr/>
          </a:p>
          <a:p>
            <a:pPr indent="0" lvl="0" marL="0" rtl="0" algn="l">
              <a:lnSpc>
                <a:spcPct val="100000"/>
              </a:lnSpc>
              <a:spcBef>
                <a:spcPts val="0"/>
              </a:spcBef>
              <a:spcAft>
                <a:spcPts val="0"/>
              </a:spcAft>
              <a:buNone/>
            </a:pPr>
            <a:r>
              <a:rPr lang="en"/>
              <a:t>Delivering the letter to Steven in Granite Cave.</a:t>
            </a:r>
            <a:endParaRPr/>
          </a:p>
          <a:p>
            <a:pPr indent="0" lvl="0" marL="0" rtl="0" algn="l">
              <a:lnSpc>
                <a:spcPct val="100000"/>
              </a:lnSpc>
              <a:spcBef>
                <a:spcPts val="0"/>
              </a:spcBef>
              <a:spcAft>
                <a:spcPts val="0"/>
              </a:spcAft>
              <a:buNone/>
            </a:pPr>
            <a:r>
              <a:rPr lang="en"/>
              <a:t>TM36 cannot be obtained yet.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Tip</a:t>
            </a:r>
            <a:r>
              <a:rPr lang="en"/>
              <a:t>: Technically, the gym can be skipped altogether if you deliver the letter and go straight to Slateport. If you want an easy time in the gym, you could come back later. We need to return to Dewford anyways once Surf is acquired. It’s not THAT easy of gym fight at this point depending on what Pokemon you have on your team.</a:t>
            </a:r>
            <a:endParaRPr/>
          </a:p>
          <a:p>
            <a:pPr indent="0" lvl="0" marL="0" rtl="0" algn="l">
              <a:lnSpc>
                <a:spcPct val="100000"/>
              </a:lnSpc>
              <a:spcBef>
                <a:spcPts val="1200"/>
              </a:spcBef>
              <a:spcAft>
                <a:spcPts val="1200"/>
              </a:spcAft>
              <a:buNone/>
            </a:pPr>
            <a:r>
              <a:rPr lang="en"/>
              <a:t>I will put the gym information on the next slide in case you want to take it on now.</a:t>
            </a:r>
            <a:endParaRPr/>
          </a:p>
        </p:txBody>
      </p:sp>
      <p:pic>
        <p:nvPicPr>
          <p:cNvPr id="477" name="Google Shape;477;p41"/>
          <p:cNvPicPr preferRelativeResize="0"/>
          <p:nvPr/>
        </p:nvPicPr>
        <p:blipFill>
          <a:blip r:embed="rId3">
            <a:alphaModFix/>
          </a:blip>
          <a:stretch>
            <a:fillRect/>
          </a:stretch>
        </p:blipFill>
        <p:spPr>
          <a:xfrm>
            <a:off x="4195656" y="561256"/>
            <a:ext cx="3213325" cy="3213350"/>
          </a:xfrm>
          <a:prstGeom prst="rect">
            <a:avLst/>
          </a:prstGeom>
          <a:noFill/>
          <a:ln>
            <a:noFill/>
          </a:ln>
        </p:spPr>
      </p:pic>
      <p:sp>
        <p:nvSpPr>
          <p:cNvPr id="478" name="Google Shape;478;p41"/>
          <p:cNvSpPr/>
          <p:nvPr/>
        </p:nvSpPr>
        <p:spPr>
          <a:xfrm>
            <a:off x="6125525" y="2620375"/>
            <a:ext cx="510600" cy="50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9" name="Google Shape;479;p41"/>
          <p:cNvSpPr txBox="1"/>
          <p:nvPr/>
        </p:nvSpPr>
        <p:spPr>
          <a:xfrm>
            <a:off x="6057475" y="2654425"/>
            <a:ext cx="1730700" cy="7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Fisherman:</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Old Rod</a:t>
            </a:r>
            <a:endParaRPr sz="800">
              <a:solidFill>
                <a:schemeClr val="dk2"/>
              </a:solidFill>
              <a:latin typeface="Calibri"/>
              <a:ea typeface="Calibri"/>
              <a:cs typeface="Calibri"/>
              <a:sym typeface="Calibri"/>
            </a:endParaRPr>
          </a:p>
        </p:txBody>
      </p:sp>
      <p:sp>
        <p:nvSpPr>
          <p:cNvPr id="480" name="Google Shape;480;p41"/>
          <p:cNvSpPr/>
          <p:nvPr/>
        </p:nvSpPr>
        <p:spPr>
          <a:xfrm>
            <a:off x="5177525" y="1210500"/>
            <a:ext cx="1001400" cy="95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1" name="Google Shape;481;p41"/>
          <p:cNvSpPr txBox="1"/>
          <p:nvPr/>
        </p:nvSpPr>
        <p:spPr>
          <a:xfrm>
            <a:off x="5216413" y="1289725"/>
            <a:ext cx="1954200" cy="11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FF00"/>
                </a:solidFill>
                <a:latin typeface="Calibri"/>
                <a:ea typeface="Calibri"/>
                <a:cs typeface="Calibri"/>
                <a:sym typeface="Calibri"/>
              </a:rPr>
              <a:t>Guy at table:</a:t>
            </a:r>
            <a:endParaRPr sz="1100">
              <a:solidFill>
                <a:srgbClr val="00FF00"/>
              </a:solidFill>
              <a:latin typeface="Calibri"/>
              <a:ea typeface="Calibri"/>
              <a:cs typeface="Calibri"/>
              <a:sym typeface="Calibri"/>
            </a:endParaRPr>
          </a:p>
          <a:p>
            <a:pPr indent="0" lvl="0" marL="0" rtl="0" algn="l">
              <a:spcBef>
                <a:spcPts val="0"/>
              </a:spcBef>
              <a:spcAft>
                <a:spcPts val="0"/>
              </a:spcAft>
              <a:buNone/>
            </a:pPr>
            <a:r>
              <a:rPr lang="en" sz="1100">
                <a:solidFill>
                  <a:srgbClr val="00FF00"/>
                </a:solidFill>
                <a:latin typeface="Calibri"/>
                <a:ea typeface="Calibri"/>
                <a:cs typeface="Calibri"/>
                <a:sym typeface="Calibri"/>
              </a:rPr>
              <a:t>Silk Scarf</a:t>
            </a:r>
            <a:endParaRPr sz="1100">
              <a:solidFill>
                <a:srgbClr val="00FF00"/>
              </a:solidFill>
              <a:latin typeface="Calibri"/>
              <a:ea typeface="Calibri"/>
              <a:cs typeface="Calibri"/>
              <a:sym typeface="Calibri"/>
            </a:endParaRPr>
          </a:p>
        </p:txBody>
      </p:sp>
      <p:sp>
        <p:nvSpPr>
          <p:cNvPr id="482" name="Google Shape;482;p41"/>
          <p:cNvSpPr txBox="1"/>
          <p:nvPr/>
        </p:nvSpPr>
        <p:spPr>
          <a:xfrm>
            <a:off x="5094725" y="716125"/>
            <a:ext cx="10842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Route 106</a:t>
            </a:r>
            <a:endParaRPr sz="1300">
              <a:solidFill>
                <a:schemeClr val="dk2"/>
              </a:solidFill>
              <a:latin typeface="Calibri"/>
              <a:ea typeface="Calibri"/>
              <a:cs typeface="Calibri"/>
              <a:sym typeface="Calibri"/>
            </a:endParaRPr>
          </a:p>
        </p:txBody>
      </p:sp>
      <p:cxnSp>
        <p:nvCxnSpPr>
          <p:cNvPr id="483" name="Google Shape;483;p41"/>
          <p:cNvCxnSpPr/>
          <p:nvPr/>
        </p:nvCxnSpPr>
        <p:spPr>
          <a:xfrm rot="10800000">
            <a:off x="5517850" y="680725"/>
            <a:ext cx="0" cy="199200"/>
          </a:xfrm>
          <a:prstGeom prst="straightConnector1">
            <a:avLst/>
          </a:prstGeom>
          <a:noFill/>
          <a:ln cap="flat" cmpd="sng" w="9525">
            <a:solidFill>
              <a:schemeClr val="dk2"/>
            </a:solidFill>
            <a:prstDash val="solid"/>
            <a:round/>
            <a:headEnd len="med" w="med" type="none"/>
            <a:tailEnd len="med" w="med" type="triangle"/>
          </a:ln>
        </p:spPr>
      </p:cxnSp>
      <p:pic>
        <p:nvPicPr>
          <p:cNvPr id="484" name="Google Shape;484;p41"/>
          <p:cNvPicPr preferRelativeResize="0"/>
          <p:nvPr/>
        </p:nvPicPr>
        <p:blipFill>
          <a:blip r:embed="rId4">
            <a:alphaModFix/>
          </a:blip>
          <a:stretch>
            <a:fillRect/>
          </a:stretch>
        </p:blipFill>
        <p:spPr>
          <a:xfrm>
            <a:off x="4088551" y="3837730"/>
            <a:ext cx="4555751" cy="1024246"/>
          </a:xfrm>
          <a:prstGeom prst="rect">
            <a:avLst/>
          </a:prstGeom>
          <a:noFill/>
          <a:ln>
            <a:noFill/>
          </a:ln>
        </p:spPr>
      </p:pic>
      <p:cxnSp>
        <p:nvCxnSpPr>
          <p:cNvPr id="485" name="Google Shape;485;p41"/>
          <p:cNvCxnSpPr/>
          <p:nvPr/>
        </p:nvCxnSpPr>
        <p:spPr>
          <a:xfrm flipH="1" rot="10800000">
            <a:off x="4190650" y="4492125"/>
            <a:ext cx="4258800" cy="4800"/>
          </a:xfrm>
          <a:prstGeom prst="straightConnector1">
            <a:avLst/>
          </a:prstGeom>
          <a:noFill/>
          <a:ln cap="flat" cmpd="sng" w="9525">
            <a:solidFill>
              <a:schemeClr val="dk2"/>
            </a:solidFill>
            <a:prstDash val="solid"/>
            <a:round/>
            <a:headEnd len="med" w="med" type="none"/>
            <a:tailEnd len="med" w="med" type="none"/>
          </a:ln>
        </p:spPr>
      </p:cxnSp>
      <p:pic>
        <p:nvPicPr>
          <p:cNvPr id="486" name="Google Shape;486;p41"/>
          <p:cNvPicPr preferRelativeResize="0"/>
          <p:nvPr/>
        </p:nvPicPr>
        <p:blipFill rotWithShape="1">
          <a:blip r:embed="rId5">
            <a:alphaModFix/>
          </a:blip>
          <a:srcRect b="4623" l="0" r="0" t="9598"/>
          <a:stretch/>
        </p:blipFill>
        <p:spPr>
          <a:xfrm>
            <a:off x="439950" y="3578075"/>
            <a:ext cx="3379850" cy="612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a:t>
            </a:r>
            <a:endParaRPr/>
          </a:p>
        </p:txBody>
      </p:sp>
      <p:sp>
        <p:nvSpPr>
          <p:cNvPr id="141" name="Google Shape;141;p15"/>
          <p:cNvSpPr txBox="1"/>
          <p:nvPr>
            <p:ph idx="1" type="body"/>
          </p:nvPr>
        </p:nvSpPr>
        <p:spPr>
          <a:xfrm>
            <a:off x="760250" y="1622625"/>
            <a:ext cx="7809000" cy="2706000"/>
          </a:xfrm>
          <a:prstGeom prst="rect">
            <a:avLst/>
          </a:prstGeom>
        </p:spPr>
        <p:txBody>
          <a:bodyPr anchorCtr="0" anchor="t" bIns="91425" lIns="91425" spcFirstLastPara="1" rIns="91425" wrap="square" tIns="91425">
            <a:normAutofit fontScale="25000" lnSpcReduction="20000"/>
          </a:bodyPr>
          <a:lstStyle/>
          <a:p>
            <a:pPr indent="-289719" lvl="0" marL="457200" rtl="0" algn="l">
              <a:spcBef>
                <a:spcPts val="0"/>
              </a:spcBef>
              <a:spcAft>
                <a:spcPts val="0"/>
              </a:spcAft>
              <a:buSzPct val="100000"/>
              <a:buChar char="-"/>
            </a:pPr>
            <a:r>
              <a:rPr lang="en" sz="3850"/>
              <a:t>Pokemon Sapphire, Ruby, Emerald, FireRed, Leafgreen, Colosseum, XD</a:t>
            </a:r>
            <a:endParaRPr sz="3850"/>
          </a:p>
          <a:p>
            <a:pPr indent="0" lvl="0" marL="457200" rtl="0" algn="l">
              <a:spcBef>
                <a:spcPts val="1200"/>
              </a:spcBef>
              <a:spcAft>
                <a:spcPts val="0"/>
              </a:spcAft>
              <a:buNone/>
            </a:pPr>
            <a:r>
              <a:t/>
            </a:r>
            <a:endParaRPr sz="3850"/>
          </a:p>
          <a:p>
            <a:pPr indent="-289719" lvl="0" marL="457200" rtl="0" algn="l">
              <a:spcBef>
                <a:spcPts val="1200"/>
              </a:spcBef>
              <a:spcAft>
                <a:spcPts val="0"/>
              </a:spcAft>
              <a:buSzPct val="100000"/>
              <a:buChar char="-"/>
            </a:pPr>
            <a:r>
              <a:rPr lang="en" sz="3850"/>
              <a:t>2 GBA systems, link cable/2 wireless adapters, Gamecube, Gamecube-GBA link cable, *Event Cartridges/E-Readers for events (optional)</a:t>
            </a:r>
            <a:endParaRPr sz="3850"/>
          </a:p>
          <a:p>
            <a:pPr indent="0" lvl="0" marL="457200" rtl="0" algn="l">
              <a:spcBef>
                <a:spcPts val="1200"/>
              </a:spcBef>
              <a:spcAft>
                <a:spcPts val="0"/>
              </a:spcAft>
              <a:buNone/>
            </a:pPr>
            <a:r>
              <a:t/>
            </a:r>
            <a:endParaRPr sz="3850"/>
          </a:p>
          <a:p>
            <a:pPr indent="-289719" lvl="0" marL="457200" rtl="0" algn="l">
              <a:spcBef>
                <a:spcPts val="1200"/>
              </a:spcBef>
              <a:spcAft>
                <a:spcPts val="0"/>
              </a:spcAft>
              <a:buSzPct val="100000"/>
              <a:buChar char="-"/>
            </a:pPr>
            <a:r>
              <a:rPr lang="en" sz="3850"/>
              <a:t>Pokefinder software - (should download automatically upon clicking. Extract all to desktop). (</a:t>
            </a:r>
            <a:r>
              <a:rPr lang="en" sz="3850"/>
              <a:t>technically</a:t>
            </a:r>
            <a:r>
              <a:rPr lang="en" sz="3850"/>
              <a:t> optional) </a:t>
            </a:r>
            <a:r>
              <a:rPr lang="en" sz="3850" u="sng">
                <a:solidFill>
                  <a:schemeClr val="hlink"/>
                </a:solidFill>
                <a:hlinkClick r:id="rId3"/>
              </a:rPr>
              <a:t>https://github.com/Admiral-Fish/PokeFinder/releases/download/v4.1.2/PokeFinder-win.zip</a:t>
            </a:r>
            <a:endParaRPr sz="3850"/>
          </a:p>
          <a:p>
            <a:pPr indent="0" lvl="0" marL="457200" rtl="0" algn="l">
              <a:spcBef>
                <a:spcPts val="1200"/>
              </a:spcBef>
              <a:spcAft>
                <a:spcPts val="0"/>
              </a:spcAft>
              <a:buNone/>
            </a:pPr>
            <a:r>
              <a:t/>
            </a:r>
            <a:endParaRPr sz="3850"/>
          </a:p>
          <a:p>
            <a:pPr indent="-289719" lvl="0" marL="457200" rtl="0" algn="l">
              <a:spcBef>
                <a:spcPts val="1200"/>
              </a:spcBef>
              <a:spcAft>
                <a:spcPts val="0"/>
              </a:spcAft>
              <a:buSzPct val="100000"/>
              <a:buChar char="-"/>
            </a:pPr>
            <a:r>
              <a:rPr lang="en" sz="3850"/>
              <a:t>Flow Timer software - (should download automatically upon clicking. Extract all to desktop). </a:t>
            </a:r>
            <a:r>
              <a:rPr lang="en" sz="3850" u="sng">
                <a:solidFill>
                  <a:schemeClr val="hlink"/>
                </a:solidFill>
                <a:hlinkClick r:id="rId4"/>
              </a:rPr>
              <a:t>https://gunnermaniac.com/ft</a:t>
            </a:r>
            <a:r>
              <a:rPr lang="en" sz="3850"/>
              <a:t> (</a:t>
            </a:r>
            <a:r>
              <a:rPr lang="en" sz="3850"/>
              <a:t>technically </a:t>
            </a:r>
            <a:r>
              <a:rPr lang="en" sz="3850"/>
              <a:t>optional)</a:t>
            </a:r>
            <a:endParaRPr sz="3850"/>
          </a:p>
          <a:p>
            <a:pPr indent="-286544" lvl="1" marL="914400" rtl="0" algn="l">
              <a:spcBef>
                <a:spcPts val="0"/>
              </a:spcBef>
              <a:spcAft>
                <a:spcPts val="0"/>
              </a:spcAft>
              <a:buSzPct val="100000"/>
              <a:buChar char="-"/>
            </a:pPr>
            <a:r>
              <a:rPr lang="en" sz="3650"/>
              <a:t>Both of these are used for RNG manipulation </a:t>
            </a:r>
            <a:endParaRPr sz="3650"/>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2"/>
          <p:cNvSpPr txBox="1"/>
          <p:nvPr>
            <p:ph type="title"/>
          </p:nvPr>
        </p:nvSpPr>
        <p:spPr>
          <a:xfrm>
            <a:off x="208575" y="322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Dewford Gym</a:t>
            </a:r>
            <a:endParaRPr/>
          </a:p>
        </p:txBody>
      </p:sp>
      <p:sp>
        <p:nvSpPr>
          <p:cNvPr id="492" name="Google Shape;492;p42"/>
          <p:cNvSpPr txBox="1"/>
          <p:nvPr>
            <p:ph idx="1" type="body"/>
          </p:nvPr>
        </p:nvSpPr>
        <p:spPr>
          <a:xfrm>
            <a:off x="413725" y="12482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3" name="Google Shape;493;p42"/>
          <p:cNvPicPr preferRelativeResize="0"/>
          <p:nvPr/>
        </p:nvPicPr>
        <p:blipFill>
          <a:blip r:embed="rId3">
            <a:alphaModFix/>
          </a:blip>
          <a:stretch>
            <a:fillRect/>
          </a:stretch>
        </p:blipFill>
        <p:spPr>
          <a:xfrm>
            <a:off x="6007900" y="736825"/>
            <a:ext cx="2509900" cy="3904300"/>
          </a:xfrm>
          <a:prstGeom prst="rect">
            <a:avLst/>
          </a:prstGeom>
          <a:noFill/>
          <a:ln>
            <a:noFill/>
          </a:ln>
        </p:spPr>
      </p:pic>
      <p:pic>
        <p:nvPicPr>
          <p:cNvPr id="494" name="Google Shape;494;p42"/>
          <p:cNvPicPr preferRelativeResize="0"/>
          <p:nvPr/>
        </p:nvPicPr>
        <p:blipFill>
          <a:blip r:embed="rId4">
            <a:alphaModFix/>
          </a:blip>
          <a:stretch>
            <a:fillRect/>
          </a:stretch>
        </p:blipFill>
        <p:spPr>
          <a:xfrm>
            <a:off x="517750" y="950100"/>
            <a:ext cx="1836625" cy="3808999"/>
          </a:xfrm>
          <a:prstGeom prst="rect">
            <a:avLst/>
          </a:prstGeom>
          <a:noFill/>
          <a:ln>
            <a:noFill/>
          </a:ln>
        </p:spPr>
      </p:pic>
      <p:pic>
        <p:nvPicPr>
          <p:cNvPr id="495" name="Google Shape;495;p42"/>
          <p:cNvPicPr preferRelativeResize="0"/>
          <p:nvPr/>
        </p:nvPicPr>
        <p:blipFill>
          <a:blip r:embed="rId5">
            <a:alphaModFix/>
          </a:blip>
          <a:stretch>
            <a:fillRect/>
          </a:stretch>
        </p:blipFill>
        <p:spPr>
          <a:xfrm>
            <a:off x="2523963" y="1800149"/>
            <a:ext cx="3223125" cy="1611575"/>
          </a:xfrm>
          <a:prstGeom prst="rect">
            <a:avLst/>
          </a:prstGeom>
          <a:noFill/>
          <a:ln>
            <a:noFill/>
          </a:ln>
        </p:spPr>
      </p:pic>
      <p:sp>
        <p:nvSpPr>
          <p:cNvPr id="496" name="Google Shape;496;p42"/>
          <p:cNvSpPr txBox="1"/>
          <p:nvPr/>
        </p:nvSpPr>
        <p:spPr>
          <a:xfrm>
            <a:off x="2910400" y="3577875"/>
            <a:ext cx="24099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Meditite’s only offensive move is focus punch. Just use a 100% accurate damaging move every turn and you can never faint to it.</a:t>
            </a:r>
            <a:endParaRPr sz="1300">
              <a:solidFill>
                <a:schemeClr val="dk2"/>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3"/>
          <p:cNvSpPr txBox="1"/>
          <p:nvPr>
            <p:ph type="title"/>
          </p:nvPr>
        </p:nvSpPr>
        <p:spPr>
          <a:xfrm>
            <a:off x="262450" y="199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Granite Cave</a:t>
            </a:r>
            <a:endParaRPr/>
          </a:p>
        </p:txBody>
      </p:sp>
      <p:sp>
        <p:nvSpPr>
          <p:cNvPr id="502" name="Google Shape;502;p43"/>
          <p:cNvSpPr txBox="1"/>
          <p:nvPr>
            <p:ph idx="1" type="body"/>
          </p:nvPr>
        </p:nvSpPr>
        <p:spPr>
          <a:xfrm>
            <a:off x="1864400" y="24189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3" name="Google Shape;503;p43"/>
          <p:cNvPicPr preferRelativeResize="0"/>
          <p:nvPr/>
        </p:nvPicPr>
        <p:blipFill rotWithShape="1">
          <a:blip r:embed="rId3">
            <a:alphaModFix/>
          </a:blip>
          <a:srcRect b="8878" l="0" r="0" t="8064"/>
          <a:stretch/>
        </p:blipFill>
        <p:spPr>
          <a:xfrm>
            <a:off x="3179850" y="479275"/>
            <a:ext cx="5393826" cy="3106624"/>
          </a:xfrm>
          <a:prstGeom prst="rect">
            <a:avLst/>
          </a:prstGeom>
          <a:noFill/>
          <a:ln>
            <a:noFill/>
          </a:ln>
        </p:spPr>
      </p:pic>
      <p:sp>
        <p:nvSpPr>
          <p:cNvPr id="504" name="Google Shape;504;p43"/>
          <p:cNvSpPr/>
          <p:nvPr/>
        </p:nvSpPr>
        <p:spPr>
          <a:xfrm>
            <a:off x="4532925" y="1042655"/>
            <a:ext cx="1475050" cy="388525"/>
          </a:xfrm>
          <a:custGeom>
            <a:rect b="b" l="l" r="r" t="t"/>
            <a:pathLst>
              <a:path extrusionOk="0" h="15541" w="59002">
                <a:moveTo>
                  <a:pt x="58810" y="15541"/>
                </a:moveTo>
                <a:cubicBezTo>
                  <a:pt x="60326" y="9502"/>
                  <a:pt x="49868" y="6176"/>
                  <a:pt x="43961" y="4209"/>
                </a:cubicBezTo>
                <a:cubicBezTo>
                  <a:pt x="29966" y="-452"/>
                  <a:pt x="6583" y="-3912"/>
                  <a:pt x="0" y="9289"/>
                </a:cubicBezTo>
              </a:path>
            </a:pathLst>
          </a:custGeom>
          <a:noFill/>
          <a:ln cap="flat" cmpd="sng" w="9525">
            <a:solidFill>
              <a:schemeClr val="dk2"/>
            </a:solidFill>
            <a:prstDash val="solid"/>
            <a:round/>
            <a:headEnd len="med" w="med" type="none"/>
            <a:tailEnd len="med" w="med" type="none"/>
          </a:ln>
        </p:spPr>
      </p:sp>
      <p:sp>
        <p:nvSpPr>
          <p:cNvPr id="505" name="Google Shape;505;p43"/>
          <p:cNvSpPr/>
          <p:nvPr/>
        </p:nvSpPr>
        <p:spPr>
          <a:xfrm>
            <a:off x="4532925" y="1255350"/>
            <a:ext cx="87925" cy="19525"/>
          </a:xfrm>
          <a:custGeom>
            <a:rect b="b" l="l" r="r" t="t"/>
            <a:pathLst>
              <a:path extrusionOk="0" h="781" w="3517">
                <a:moveTo>
                  <a:pt x="0" y="781"/>
                </a:moveTo>
                <a:cubicBezTo>
                  <a:pt x="1178" y="546"/>
                  <a:pt x="2352" y="291"/>
                  <a:pt x="3517" y="0"/>
                </a:cubicBezTo>
              </a:path>
            </a:pathLst>
          </a:custGeom>
          <a:noFill/>
          <a:ln cap="flat" cmpd="sng" w="9525">
            <a:solidFill>
              <a:schemeClr val="dk2"/>
            </a:solidFill>
            <a:prstDash val="solid"/>
            <a:round/>
            <a:headEnd len="med" w="med" type="none"/>
            <a:tailEnd len="med" w="med" type="none"/>
          </a:ln>
        </p:spPr>
      </p:sp>
      <p:sp>
        <p:nvSpPr>
          <p:cNvPr id="506" name="Google Shape;506;p43"/>
          <p:cNvSpPr/>
          <p:nvPr/>
        </p:nvSpPr>
        <p:spPr>
          <a:xfrm>
            <a:off x="4488950" y="1226050"/>
            <a:ext cx="43975" cy="53725"/>
          </a:xfrm>
          <a:custGeom>
            <a:rect b="b" l="l" r="r" t="t"/>
            <a:pathLst>
              <a:path extrusionOk="0" h="2149" w="1759">
                <a:moveTo>
                  <a:pt x="1759" y="2149"/>
                </a:moveTo>
                <a:cubicBezTo>
                  <a:pt x="1104" y="1494"/>
                  <a:pt x="556" y="740"/>
                  <a:pt x="0" y="0"/>
                </a:cubicBezTo>
              </a:path>
            </a:pathLst>
          </a:custGeom>
          <a:noFill/>
          <a:ln cap="flat" cmpd="sng" w="9525">
            <a:solidFill>
              <a:schemeClr val="dk2"/>
            </a:solidFill>
            <a:prstDash val="solid"/>
            <a:round/>
            <a:headEnd len="med" w="med" type="none"/>
            <a:tailEnd len="med" w="med" type="none"/>
          </a:ln>
        </p:spPr>
      </p:sp>
      <p:sp>
        <p:nvSpPr>
          <p:cNvPr id="507" name="Google Shape;507;p43"/>
          <p:cNvSpPr txBox="1"/>
          <p:nvPr/>
        </p:nvSpPr>
        <p:spPr>
          <a:xfrm>
            <a:off x="434600" y="1349300"/>
            <a:ext cx="2764800" cy="23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There are a lot of items here we can’t get yet. I am only going to put the ones </a:t>
            </a:r>
            <a:r>
              <a:rPr lang="en" sz="1100">
                <a:solidFill>
                  <a:schemeClr val="dk2"/>
                </a:solidFill>
                <a:latin typeface="Calibri"/>
                <a:ea typeface="Calibri"/>
                <a:cs typeface="Calibri"/>
                <a:sym typeface="Calibri"/>
              </a:rPr>
              <a:t>available</a:t>
            </a:r>
            <a:r>
              <a:rPr lang="en" sz="1100">
                <a:solidFill>
                  <a:schemeClr val="dk2"/>
                </a:solidFill>
                <a:latin typeface="Calibri"/>
                <a:ea typeface="Calibri"/>
                <a:cs typeface="Calibri"/>
                <a:sym typeface="Calibri"/>
              </a:rPr>
              <a:t> now. Follow the path, talk to Steven, use escape rope</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to exit. Take Mr Briney’s boat to Slateport City.</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08" name="Google Shape;508;p43"/>
          <p:cNvSpPr txBox="1"/>
          <p:nvPr/>
        </p:nvSpPr>
        <p:spPr>
          <a:xfrm>
            <a:off x="5822475" y="996550"/>
            <a:ext cx="3909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1</a:t>
            </a:r>
            <a:endParaRPr sz="1300">
              <a:solidFill>
                <a:schemeClr val="dk2"/>
              </a:solidFill>
              <a:latin typeface="Calibri"/>
              <a:ea typeface="Calibri"/>
              <a:cs typeface="Calibri"/>
              <a:sym typeface="Calibri"/>
            </a:endParaRPr>
          </a:p>
        </p:txBody>
      </p:sp>
      <p:sp>
        <p:nvSpPr>
          <p:cNvPr id="509" name="Google Shape;509;p43"/>
          <p:cNvSpPr/>
          <p:nvPr/>
        </p:nvSpPr>
        <p:spPr>
          <a:xfrm>
            <a:off x="3250207" y="1677166"/>
            <a:ext cx="2283200" cy="741750"/>
          </a:xfrm>
          <a:custGeom>
            <a:rect b="b" l="l" r="r" t="t"/>
            <a:pathLst>
              <a:path extrusionOk="0" h="29670" w="91328">
                <a:moveTo>
                  <a:pt x="2463" y="21227"/>
                </a:moveTo>
                <a:cubicBezTo>
                  <a:pt x="2256" y="18953"/>
                  <a:pt x="2072" y="16671"/>
                  <a:pt x="2072" y="14388"/>
                </a:cubicBezTo>
                <a:cubicBezTo>
                  <a:pt x="2072" y="13216"/>
                  <a:pt x="2072" y="9699"/>
                  <a:pt x="2072" y="10871"/>
                </a:cubicBezTo>
                <a:cubicBezTo>
                  <a:pt x="2072" y="12842"/>
                  <a:pt x="2491" y="14795"/>
                  <a:pt x="2854" y="16733"/>
                </a:cubicBezTo>
                <a:cubicBezTo>
                  <a:pt x="2948" y="17232"/>
                  <a:pt x="3393" y="19301"/>
                  <a:pt x="3440" y="19273"/>
                </a:cubicBezTo>
                <a:cubicBezTo>
                  <a:pt x="5757" y="17883"/>
                  <a:pt x="5059" y="14107"/>
                  <a:pt x="5589" y="11458"/>
                </a:cubicBezTo>
                <a:cubicBezTo>
                  <a:pt x="5828" y="10265"/>
                  <a:pt x="6022" y="6853"/>
                  <a:pt x="6566" y="7941"/>
                </a:cubicBezTo>
                <a:cubicBezTo>
                  <a:pt x="7473" y="9755"/>
                  <a:pt x="6149" y="11977"/>
                  <a:pt x="5980" y="13998"/>
                </a:cubicBezTo>
                <a:cubicBezTo>
                  <a:pt x="5888" y="15103"/>
                  <a:pt x="5601" y="18413"/>
                  <a:pt x="5784" y="17319"/>
                </a:cubicBezTo>
                <a:cubicBezTo>
                  <a:pt x="6359" y="13876"/>
                  <a:pt x="7347" y="10510"/>
                  <a:pt x="8324" y="7159"/>
                </a:cubicBezTo>
                <a:cubicBezTo>
                  <a:pt x="8583" y="6269"/>
                  <a:pt x="8169" y="4845"/>
                  <a:pt x="8910" y="5401"/>
                </a:cubicBezTo>
                <a:cubicBezTo>
                  <a:pt x="11464" y="7315"/>
                  <a:pt x="9266" y="11787"/>
                  <a:pt x="9106" y="14975"/>
                </a:cubicBezTo>
                <a:cubicBezTo>
                  <a:pt x="9034" y="16407"/>
                  <a:pt x="8223" y="20532"/>
                  <a:pt x="8910" y="19273"/>
                </a:cubicBezTo>
                <a:cubicBezTo>
                  <a:pt x="10992" y="15458"/>
                  <a:pt x="11871" y="11099"/>
                  <a:pt x="13209" y="6964"/>
                </a:cubicBezTo>
                <a:cubicBezTo>
                  <a:pt x="13723" y="5376"/>
                  <a:pt x="14041" y="886"/>
                  <a:pt x="14967" y="2275"/>
                </a:cubicBezTo>
                <a:cubicBezTo>
                  <a:pt x="17243" y="5691"/>
                  <a:pt x="14748" y="10482"/>
                  <a:pt x="14577" y="14584"/>
                </a:cubicBezTo>
                <a:cubicBezTo>
                  <a:pt x="14563" y="14927"/>
                  <a:pt x="14428" y="18776"/>
                  <a:pt x="14577" y="18687"/>
                </a:cubicBezTo>
                <a:cubicBezTo>
                  <a:pt x="18505" y="16331"/>
                  <a:pt x="19059" y="10696"/>
                  <a:pt x="21415" y="6768"/>
                </a:cubicBezTo>
                <a:cubicBezTo>
                  <a:pt x="21906" y="5949"/>
                  <a:pt x="22929" y="3983"/>
                  <a:pt x="22978" y="4228"/>
                </a:cubicBezTo>
                <a:cubicBezTo>
                  <a:pt x="23937" y="9018"/>
                  <a:pt x="22783" y="13997"/>
                  <a:pt x="22783" y="18882"/>
                </a:cubicBezTo>
                <a:cubicBezTo>
                  <a:pt x="22783" y="19273"/>
                  <a:pt x="22444" y="19858"/>
                  <a:pt x="22783" y="19664"/>
                </a:cubicBezTo>
                <a:cubicBezTo>
                  <a:pt x="26877" y="17325"/>
                  <a:pt x="25829" y="8891"/>
                  <a:pt x="30403" y="7745"/>
                </a:cubicBezTo>
                <a:cubicBezTo>
                  <a:pt x="31336" y="7511"/>
                  <a:pt x="28067" y="18423"/>
                  <a:pt x="29035" y="18101"/>
                </a:cubicBezTo>
                <a:cubicBezTo>
                  <a:pt x="32772" y="16858"/>
                  <a:pt x="33520" y="11625"/>
                  <a:pt x="35678" y="8331"/>
                </a:cubicBezTo>
                <a:cubicBezTo>
                  <a:pt x="36340" y="7321"/>
                  <a:pt x="37685" y="4532"/>
                  <a:pt x="37827" y="4815"/>
                </a:cubicBezTo>
                <a:cubicBezTo>
                  <a:pt x="39179" y="7516"/>
                  <a:pt x="37015" y="10802"/>
                  <a:pt x="36655" y="13802"/>
                </a:cubicBezTo>
                <a:cubicBezTo>
                  <a:pt x="36531" y="14839"/>
                  <a:pt x="35416" y="16928"/>
                  <a:pt x="36460" y="16928"/>
                </a:cubicBezTo>
                <a:cubicBezTo>
                  <a:pt x="41209" y="16928"/>
                  <a:pt x="41377" y="5449"/>
                  <a:pt x="46034" y="6378"/>
                </a:cubicBezTo>
                <a:cubicBezTo>
                  <a:pt x="49361" y="7042"/>
                  <a:pt x="42228" y="17608"/>
                  <a:pt x="45447" y="16538"/>
                </a:cubicBezTo>
                <a:cubicBezTo>
                  <a:pt x="50168" y="14968"/>
                  <a:pt x="51184" y="3943"/>
                  <a:pt x="55803" y="5791"/>
                </a:cubicBezTo>
                <a:cubicBezTo>
                  <a:pt x="58309" y="6794"/>
                  <a:pt x="54000" y="10879"/>
                  <a:pt x="53067" y="13411"/>
                </a:cubicBezTo>
                <a:cubicBezTo>
                  <a:pt x="52761" y="14242"/>
                  <a:pt x="51635" y="16552"/>
                  <a:pt x="52286" y="15951"/>
                </a:cubicBezTo>
                <a:cubicBezTo>
                  <a:pt x="55982" y="12539"/>
                  <a:pt x="58066" y="1827"/>
                  <a:pt x="62250" y="4619"/>
                </a:cubicBezTo>
                <a:cubicBezTo>
                  <a:pt x="65308" y="6659"/>
                  <a:pt x="61571" y="11950"/>
                  <a:pt x="60883" y="15561"/>
                </a:cubicBezTo>
                <a:cubicBezTo>
                  <a:pt x="60712" y="16459"/>
                  <a:pt x="59963" y="18853"/>
                  <a:pt x="60687" y="18296"/>
                </a:cubicBezTo>
                <a:cubicBezTo>
                  <a:pt x="63873" y="15845"/>
                  <a:pt x="65897" y="12173"/>
                  <a:pt x="68503" y="9113"/>
                </a:cubicBezTo>
                <a:cubicBezTo>
                  <a:pt x="69401" y="8059"/>
                  <a:pt x="70752" y="4691"/>
                  <a:pt x="71238" y="5987"/>
                </a:cubicBezTo>
                <a:cubicBezTo>
                  <a:pt x="72186" y="8517"/>
                  <a:pt x="66526" y="14657"/>
                  <a:pt x="69089" y="13802"/>
                </a:cubicBezTo>
                <a:cubicBezTo>
                  <a:pt x="72547" y="12648"/>
                  <a:pt x="72967" y="4161"/>
                  <a:pt x="76318" y="5596"/>
                </a:cubicBezTo>
                <a:cubicBezTo>
                  <a:pt x="79571" y="6989"/>
                  <a:pt x="75684" y="12650"/>
                  <a:pt x="75146" y="16147"/>
                </a:cubicBezTo>
                <a:cubicBezTo>
                  <a:pt x="74996" y="17121"/>
                  <a:pt x="73820" y="19389"/>
                  <a:pt x="74755" y="19078"/>
                </a:cubicBezTo>
                <a:cubicBezTo>
                  <a:pt x="78800" y="17732"/>
                  <a:pt x="79683" y="12116"/>
                  <a:pt x="81984" y="8527"/>
                </a:cubicBezTo>
                <a:cubicBezTo>
                  <a:pt x="82844" y="7186"/>
                  <a:pt x="83775" y="5077"/>
                  <a:pt x="83743" y="5401"/>
                </a:cubicBezTo>
                <a:cubicBezTo>
                  <a:pt x="83475" y="8089"/>
                  <a:pt x="82249" y="10595"/>
                  <a:pt x="81594" y="13216"/>
                </a:cubicBezTo>
                <a:cubicBezTo>
                  <a:pt x="81552" y="13383"/>
                  <a:pt x="80695" y="16800"/>
                  <a:pt x="80812" y="16733"/>
                </a:cubicBezTo>
                <a:cubicBezTo>
                  <a:pt x="83666" y="15101"/>
                  <a:pt x="84662" y="11387"/>
                  <a:pt x="86283" y="8527"/>
                </a:cubicBezTo>
                <a:cubicBezTo>
                  <a:pt x="86944" y="7360"/>
                  <a:pt x="88426" y="3682"/>
                  <a:pt x="88237" y="5010"/>
                </a:cubicBezTo>
                <a:cubicBezTo>
                  <a:pt x="87600" y="9476"/>
                  <a:pt x="82117" y="13871"/>
                  <a:pt x="84134" y="17905"/>
                </a:cubicBezTo>
                <a:cubicBezTo>
                  <a:pt x="84893" y="19424"/>
                  <a:pt x="86064" y="15102"/>
                  <a:pt x="86869" y="13607"/>
                </a:cubicBezTo>
                <a:cubicBezTo>
                  <a:pt x="88236" y="11068"/>
                  <a:pt x="89445" y="8442"/>
                  <a:pt x="90581" y="5791"/>
                </a:cubicBezTo>
                <a:cubicBezTo>
                  <a:pt x="90874" y="5107"/>
                  <a:pt x="91328" y="3698"/>
                  <a:pt x="91167" y="4424"/>
                </a:cubicBezTo>
                <a:cubicBezTo>
                  <a:pt x="90505" y="7401"/>
                  <a:pt x="89280" y="10235"/>
                  <a:pt x="88041" y="13021"/>
                </a:cubicBezTo>
                <a:cubicBezTo>
                  <a:pt x="87378" y="14512"/>
                  <a:pt x="85697" y="18951"/>
                  <a:pt x="85697" y="17319"/>
                </a:cubicBezTo>
                <a:cubicBezTo>
                  <a:pt x="85697" y="13794"/>
                  <a:pt x="87120" y="10414"/>
                  <a:pt x="87846" y="6964"/>
                </a:cubicBezTo>
                <a:cubicBezTo>
                  <a:pt x="88144" y="5549"/>
                  <a:pt x="89455" y="1642"/>
                  <a:pt x="88432" y="2665"/>
                </a:cubicBezTo>
                <a:cubicBezTo>
                  <a:pt x="84433" y="6664"/>
                  <a:pt x="83368" y="17319"/>
                  <a:pt x="77881" y="15951"/>
                </a:cubicBezTo>
                <a:cubicBezTo>
                  <a:pt x="73060" y="14749"/>
                  <a:pt x="80617" y="6267"/>
                  <a:pt x="80617" y="1298"/>
                </a:cubicBezTo>
                <a:cubicBezTo>
                  <a:pt x="80617" y="1045"/>
                  <a:pt x="79818" y="2864"/>
                  <a:pt x="78858" y="4424"/>
                </a:cubicBezTo>
                <a:cubicBezTo>
                  <a:pt x="76822" y="7732"/>
                  <a:pt x="73953" y="17472"/>
                  <a:pt x="72215" y="13998"/>
                </a:cubicBezTo>
                <a:cubicBezTo>
                  <a:pt x="70414" y="10397"/>
                  <a:pt x="75969" y="5680"/>
                  <a:pt x="74169" y="2079"/>
                </a:cubicBezTo>
                <a:cubicBezTo>
                  <a:pt x="73452" y="645"/>
                  <a:pt x="63867" y="14006"/>
                  <a:pt x="63618" y="13607"/>
                </a:cubicBezTo>
                <a:cubicBezTo>
                  <a:pt x="61785" y="10671"/>
                  <a:pt x="69182" y="4015"/>
                  <a:pt x="65767" y="3447"/>
                </a:cubicBezTo>
                <a:cubicBezTo>
                  <a:pt x="61996" y="2820"/>
                  <a:pt x="60377" y="8870"/>
                  <a:pt x="57757" y="11653"/>
                </a:cubicBezTo>
                <a:cubicBezTo>
                  <a:pt x="57156" y="12291"/>
                  <a:pt x="55974" y="14270"/>
                  <a:pt x="55803" y="13411"/>
                </a:cubicBezTo>
                <a:cubicBezTo>
                  <a:pt x="55247" y="10623"/>
                  <a:pt x="57810" y="8090"/>
                  <a:pt x="58734" y="5401"/>
                </a:cubicBezTo>
                <a:cubicBezTo>
                  <a:pt x="59083" y="4387"/>
                  <a:pt x="60576" y="916"/>
                  <a:pt x="60297" y="1102"/>
                </a:cubicBezTo>
                <a:cubicBezTo>
                  <a:pt x="56176" y="3851"/>
                  <a:pt x="55723" y="13834"/>
                  <a:pt x="50918" y="12630"/>
                </a:cubicBezTo>
                <a:cubicBezTo>
                  <a:pt x="47126" y="11680"/>
                  <a:pt x="56775" y="-136"/>
                  <a:pt x="53067" y="1102"/>
                </a:cubicBezTo>
                <a:cubicBezTo>
                  <a:pt x="49533" y="2282"/>
                  <a:pt x="48899" y="7305"/>
                  <a:pt x="46424" y="10090"/>
                </a:cubicBezTo>
                <a:cubicBezTo>
                  <a:pt x="45812" y="10778"/>
                  <a:pt x="44572" y="12959"/>
                  <a:pt x="44470" y="12044"/>
                </a:cubicBezTo>
                <a:cubicBezTo>
                  <a:pt x="44076" y="8512"/>
                  <a:pt x="48983" y="4645"/>
                  <a:pt x="47010" y="1688"/>
                </a:cubicBezTo>
                <a:cubicBezTo>
                  <a:pt x="45969" y="129"/>
                  <a:pt x="38786" y="12644"/>
                  <a:pt x="38609" y="10871"/>
                </a:cubicBezTo>
                <a:cubicBezTo>
                  <a:pt x="38364" y="8418"/>
                  <a:pt x="42377" y="2540"/>
                  <a:pt x="40172" y="3642"/>
                </a:cubicBezTo>
                <a:cubicBezTo>
                  <a:pt x="37479" y="4988"/>
                  <a:pt x="36635" y="12805"/>
                  <a:pt x="34506" y="10676"/>
                </a:cubicBezTo>
                <a:cubicBezTo>
                  <a:pt x="32336" y="8506"/>
                  <a:pt x="39411" y="-286"/>
                  <a:pt x="37241" y="1884"/>
                </a:cubicBezTo>
                <a:cubicBezTo>
                  <a:pt x="35260" y="3865"/>
                  <a:pt x="34058" y="6497"/>
                  <a:pt x="32357" y="8722"/>
                </a:cubicBezTo>
                <a:cubicBezTo>
                  <a:pt x="31430" y="9934"/>
                  <a:pt x="29845" y="13707"/>
                  <a:pt x="29426" y="12239"/>
                </a:cubicBezTo>
                <a:cubicBezTo>
                  <a:pt x="28672" y="9596"/>
                  <a:pt x="34023" y="3472"/>
                  <a:pt x="31380" y="4228"/>
                </a:cubicBezTo>
                <a:cubicBezTo>
                  <a:pt x="28405" y="5079"/>
                  <a:pt x="28325" y="12012"/>
                  <a:pt x="25323" y="11262"/>
                </a:cubicBezTo>
                <a:cubicBezTo>
                  <a:pt x="22534" y="10566"/>
                  <a:pt x="29847" y="4149"/>
                  <a:pt x="27277" y="2861"/>
                </a:cubicBezTo>
                <a:cubicBezTo>
                  <a:pt x="23830" y="1133"/>
                  <a:pt x="23823" y="10611"/>
                  <a:pt x="20243" y="12044"/>
                </a:cubicBezTo>
                <a:cubicBezTo>
                  <a:pt x="18308" y="12818"/>
                  <a:pt x="21717" y="4317"/>
                  <a:pt x="20243" y="5791"/>
                </a:cubicBezTo>
                <a:cubicBezTo>
                  <a:pt x="18842" y="7192"/>
                  <a:pt x="17755" y="10699"/>
                  <a:pt x="15944" y="9895"/>
                </a:cubicBezTo>
                <a:cubicBezTo>
                  <a:pt x="14325" y="9176"/>
                  <a:pt x="15780" y="3727"/>
                  <a:pt x="14381" y="4815"/>
                </a:cubicBezTo>
                <a:cubicBezTo>
                  <a:pt x="12084" y="6602"/>
                  <a:pt x="9794" y="12541"/>
                  <a:pt x="7738" y="10481"/>
                </a:cubicBezTo>
                <a:cubicBezTo>
                  <a:pt x="5324" y="8063"/>
                  <a:pt x="9106" y="3738"/>
                  <a:pt x="9106" y="321"/>
                </a:cubicBezTo>
                <a:cubicBezTo>
                  <a:pt x="9106" y="-2105"/>
                  <a:pt x="3891" y="10756"/>
                  <a:pt x="5003" y="8527"/>
                </a:cubicBezTo>
                <a:cubicBezTo>
                  <a:pt x="5327" y="7878"/>
                  <a:pt x="6370" y="5762"/>
                  <a:pt x="6370" y="5596"/>
                </a:cubicBezTo>
                <a:cubicBezTo>
                  <a:pt x="6370" y="4395"/>
                  <a:pt x="3791" y="9508"/>
                  <a:pt x="4026" y="8331"/>
                </a:cubicBezTo>
                <a:cubicBezTo>
                  <a:pt x="4426" y="6331"/>
                  <a:pt x="7678" y="1712"/>
                  <a:pt x="5784" y="2470"/>
                </a:cubicBezTo>
                <a:cubicBezTo>
                  <a:pt x="3285" y="3470"/>
                  <a:pt x="3893" y="8102"/>
                  <a:pt x="1486" y="9308"/>
                </a:cubicBezTo>
                <a:cubicBezTo>
                  <a:pt x="313" y="9896"/>
                  <a:pt x="3933" y="1586"/>
                  <a:pt x="2854" y="2665"/>
                </a:cubicBezTo>
                <a:cubicBezTo>
                  <a:pt x="1700" y="3819"/>
                  <a:pt x="1238" y="8425"/>
                  <a:pt x="509" y="6964"/>
                </a:cubicBezTo>
                <a:cubicBezTo>
                  <a:pt x="364" y="6673"/>
                  <a:pt x="1113" y="5857"/>
                  <a:pt x="1095" y="6182"/>
                </a:cubicBezTo>
                <a:cubicBezTo>
                  <a:pt x="962" y="8589"/>
                  <a:pt x="-1061" y="14813"/>
                  <a:pt x="900" y="13411"/>
                </a:cubicBezTo>
                <a:cubicBezTo>
                  <a:pt x="2590" y="12203"/>
                  <a:pt x="2363" y="7206"/>
                  <a:pt x="4221" y="8136"/>
                </a:cubicBezTo>
                <a:cubicBezTo>
                  <a:pt x="6511" y="9282"/>
                  <a:pt x="3746" y="13245"/>
                  <a:pt x="3244" y="15756"/>
                </a:cubicBezTo>
                <a:cubicBezTo>
                  <a:pt x="3167" y="16139"/>
                  <a:pt x="3000" y="16843"/>
                  <a:pt x="3244" y="16538"/>
                </a:cubicBezTo>
                <a:cubicBezTo>
                  <a:pt x="4591" y="14855"/>
                  <a:pt x="3978" y="11477"/>
                  <a:pt x="5980" y="10676"/>
                </a:cubicBezTo>
                <a:cubicBezTo>
                  <a:pt x="7191" y="10191"/>
                  <a:pt x="5960" y="13292"/>
                  <a:pt x="5784" y="14584"/>
                </a:cubicBezTo>
                <a:cubicBezTo>
                  <a:pt x="5770" y="14684"/>
                  <a:pt x="5363" y="17933"/>
                  <a:pt x="5394" y="17905"/>
                </a:cubicBezTo>
                <a:cubicBezTo>
                  <a:pt x="7318" y="16119"/>
                  <a:pt x="11431" y="9836"/>
                  <a:pt x="11060" y="12435"/>
                </a:cubicBezTo>
                <a:cubicBezTo>
                  <a:pt x="10660" y="15234"/>
                  <a:pt x="7114" y="20283"/>
                  <a:pt x="9887" y="20836"/>
                </a:cubicBezTo>
                <a:cubicBezTo>
                  <a:pt x="13060" y="21469"/>
                  <a:pt x="13448" y="11615"/>
                  <a:pt x="16140" y="13411"/>
                </a:cubicBezTo>
                <a:cubicBezTo>
                  <a:pt x="18151" y="14753"/>
                  <a:pt x="13542" y="21982"/>
                  <a:pt x="15554" y="20641"/>
                </a:cubicBezTo>
                <a:cubicBezTo>
                  <a:pt x="17393" y="19415"/>
                  <a:pt x="18117" y="16559"/>
                  <a:pt x="20243" y="15951"/>
                </a:cubicBezTo>
                <a:cubicBezTo>
                  <a:pt x="22014" y="15445"/>
                  <a:pt x="19628" y="19587"/>
                  <a:pt x="19461" y="21422"/>
                </a:cubicBezTo>
                <a:cubicBezTo>
                  <a:pt x="19326" y="22901"/>
                  <a:pt x="20712" y="17905"/>
                  <a:pt x="22197" y="17905"/>
                </a:cubicBezTo>
                <a:cubicBezTo>
                  <a:pt x="23892" y="17905"/>
                  <a:pt x="20631" y="23982"/>
                  <a:pt x="22001" y="22985"/>
                </a:cubicBezTo>
                <a:cubicBezTo>
                  <a:pt x="22467" y="22646"/>
                  <a:pt x="26427" y="17871"/>
                  <a:pt x="26495" y="17905"/>
                </a:cubicBezTo>
                <a:cubicBezTo>
                  <a:pt x="26524" y="17920"/>
                  <a:pt x="25571" y="21615"/>
                  <a:pt x="25909" y="21422"/>
                </a:cubicBezTo>
                <a:cubicBezTo>
                  <a:pt x="27590" y="20461"/>
                  <a:pt x="29285" y="15262"/>
                  <a:pt x="29817" y="17124"/>
                </a:cubicBezTo>
                <a:cubicBezTo>
                  <a:pt x="30382" y="19101"/>
                  <a:pt x="27726" y="21341"/>
                  <a:pt x="28644" y="23181"/>
                </a:cubicBezTo>
                <a:cubicBezTo>
                  <a:pt x="29976" y="25851"/>
                  <a:pt x="30937" y="15951"/>
                  <a:pt x="33920" y="15951"/>
                </a:cubicBezTo>
                <a:cubicBezTo>
                  <a:pt x="35800" y="15951"/>
                  <a:pt x="31223" y="20093"/>
                  <a:pt x="32552" y="21422"/>
                </a:cubicBezTo>
                <a:cubicBezTo>
                  <a:pt x="33826" y="22696"/>
                  <a:pt x="35069" y="15821"/>
                  <a:pt x="36069" y="17319"/>
                </a:cubicBezTo>
                <a:cubicBezTo>
                  <a:pt x="37402" y="19317"/>
                  <a:pt x="32808" y="22655"/>
                  <a:pt x="34506" y="24353"/>
                </a:cubicBezTo>
                <a:cubicBezTo>
                  <a:pt x="35487" y="25334"/>
                  <a:pt x="41750" y="12870"/>
                  <a:pt x="42126" y="13998"/>
                </a:cubicBezTo>
                <a:cubicBezTo>
                  <a:pt x="43021" y="16680"/>
                  <a:pt x="40663" y="19461"/>
                  <a:pt x="39977" y="22204"/>
                </a:cubicBezTo>
                <a:cubicBezTo>
                  <a:pt x="39735" y="23171"/>
                  <a:pt x="38741" y="24686"/>
                  <a:pt x="39586" y="24158"/>
                </a:cubicBezTo>
                <a:cubicBezTo>
                  <a:pt x="41822" y="22760"/>
                  <a:pt x="42454" y="19731"/>
                  <a:pt x="43884" y="17515"/>
                </a:cubicBezTo>
                <a:cubicBezTo>
                  <a:pt x="44590" y="16420"/>
                  <a:pt x="46044" y="13098"/>
                  <a:pt x="46229" y="14388"/>
                </a:cubicBezTo>
                <a:cubicBezTo>
                  <a:pt x="46554" y="16655"/>
                  <a:pt x="42565" y="22302"/>
                  <a:pt x="44470" y="21031"/>
                </a:cubicBezTo>
                <a:cubicBezTo>
                  <a:pt x="46410" y="19737"/>
                  <a:pt x="48767" y="13041"/>
                  <a:pt x="48574" y="15365"/>
                </a:cubicBezTo>
                <a:cubicBezTo>
                  <a:pt x="48379" y="17711"/>
                  <a:pt x="44886" y="23553"/>
                  <a:pt x="46815" y="22204"/>
                </a:cubicBezTo>
                <a:cubicBezTo>
                  <a:pt x="48769" y="20837"/>
                  <a:pt x="49647" y="18360"/>
                  <a:pt x="50918" y="16342"/>
                </a:cubicBezTo>
                <a:cubicBezTo>
                  <a:pt x="52050" y="14544"/>
                  <a:pt x="53059" y="12776"/>
                  <a:pt x="53067" y="12825"/>
                </a:cubicBezTo>
                <a:cubicBezTo>
                  <a:pt x="53492" y="15370"/>
                  <a:pt x="49169" y="20950"/>
                  <a:pt x="51700" y="20445"/>
                </a:cubicBezTo>
                <a:cubicBezTo>
                  <a:pt x="54415" y="19903"/>
                  <a:pt x="55424" y="16342"/>
                  <a:pt x="57170" y="14193"/>
                </a:cubicBezTo>
                <a:cubicBezTo>
                  <a:pt x="57700" y="13541"/>
                  <a:pt x="57771" y="12073"/>
                  <a:pt x="58147" y="12825"/>
                </a:cubicBezTo>
                <a:cubicBezTo>
                  <a:pt x="58977" y="14481"/>
                  <a:pt x="57442" y="16464"/>
                  <a:pt x="57170" y="18296"/>
                </a:cubicBezTo>
                <a:cubicBezTo>
                  <a:pt x="57017" y="19329"/>
                  <a:pt x="56307" y="22224"/>
                  <a:pt x="56975" y="21422"/>
                </a:cubicBezTo>
                <a:cubicBezTo>
                  <a:pt x="59160" y="18798"/>
                  <a:pt x="59698" y="11676"/>
                  <a:pt x="62837" y="13021"/>
                </a:cubicBezTo>
                <a:cubicBezTo>
                  <a:pt x="63028" y="13103"/>
                  <a:pt x="61036" y="19558"/>
                  <a:pt x="61664" y="19273"/>
                </a:cubicBezTo>
                <a:cubicBezTo>
                  <a:pt x="64748" y="17871"/>
                  <a:pt x="65098" y="13140"/>
                  <a:pt x="67917" y="11262"/>
                </a:cubicBezTo>
                <a:cubicBezTo>
                  <a:pt x="69745" y="10044"/>
                  <a:pt x="66779" y="15525"/>
                  <a:pt x="66549" y="17710"/>
                </a:cubicBezTo>
                <a:cubicBezTo>
                  <a:pt x="66378" y="19329"/>
                  <a:pt x="69553" y="13425"/>
                  <a:pt x="70457" y="14779"/>
                </a:cubicBezTo>
                <a:cubicBezTo>
                  <a:pt x="71440" y="16253"/>
                  <a:pt x="67419" y="20841"/>
                  <a:pt x="68894" y="19859"/>
                </a:cubicBezTo>
                <a:cubicBezTo>
                  <a:pt x="71106" y="18386"/>
                  <a:pt x="72109" y="15622"/>
                  <a:pt x="73583" y="13411"/>
                </a:cubicBezTo>
                <a:cubicBezTo>
                  <a:pt x="74489" y="12052"/>
                  <a:pt x="71995" y="19408"/>
                  <a:pt x="73192" y="18296"/>
                </a:cubicBezTo>
                <a:cubicBezTo>
                  <a:pt x="75578" y="16080"/>
                  <a:pt x="75894" y="11269"/>
                  <a:pt x="79054" y="10481"/>
                </a:cubicBezTo>
                <a:cubicBezTo>
                  <a:pt x="79979" y="10250"/>
                  <a:pt x="76659" y="17173"/>
                  <a:pt x="77490" y="16342"/>
                </a:cubicBezTo>
                <a:cubicBezTo>
                  <a:pt x="79305" y="14527"/>
                  <a:pt x="80835" y="7795"/>
                  <a:pt x="81984" y="10090"/>
                </a:cubicBezTo>
                <a:cubicBezTo>
                  <a:pt x="82161" y="10443"/>
                  <a:pt x="80666" y="14155"/>
                  <a:pt x="80617" y="14388"/>
                </a:cubicBezTo>
                <a:cubicBezTo>
                  <a:pt x="80294" y="15923"/>
                  <a:pt x="79806" y="20590"/>
                  <a:pt x="80226" y="19078"/>
                </a:cubicBezTo>
                <a:cubicBezTo>
                  <a:pt x="81852" y="13225"/>
                  <a:pt x="79924" y="20584"/>
                  <a:pt x="81789" y="14193"/>
                </a:cubicBezTo>
                <a:cubicBezTo>
                  <a:pt x="82086" y="13175"/>
                  <a:pt x="83011" y="10219"/>
                  <a:pt x="82375" y="11067"/>
                </a:cubicBezTo>
                <a:cubicBezTo>
                  <a:pt x="80163" y="14017"/>
                  <a:pt x="79174" y="18308"/>
                  <a:pt x="75927" y="20055"/>
                </a:cubicBezTo>
                <a:cubicBezTo>
                  <a:pt x="75383" y="20348"/>
                  <a:pt x="75134" y="20933"/>
                  <a:pt x="74755" y="20445"/>
                </a:cubicBezTo>
                <a:cubicBezTo>
                  <a:pt x="73753" y="19155"/>
                  <a:pt x="75977" y="15306"/>
                  <a:pt x="74364" y="15561"/>
                </a:cubicBezTo>
                <a:cubicBezTo>
                  <a:pt x="67495" y="16645"/>
                  <a:pt x="61965" y="23743"/>
                  <a:pt x="55021" y="23376"/>
                </a:cubicBezTo>
                <a:cubicBezTo>
                  <a:pt x="51937" y="23213"/>
                  <a:pt x="53652" y="16146"/>
                  <a:pt x="50723" y="15170"/>
                </a:cubicBezTo>
                <a:cubicBezTo>
                  <a:pt x="47809" y="14199"/>
                  <a:pt x="45198" y="18491"/>
                  <a:pt x="42126" y="18491"/>
                </a:cubicBezTo>
                <a:cubicBezTo>
                  <a:pt x="39774" y="18491"/>
                  <a:pt x="44915" y="10632"/>
                  <a:pt x="42712" y="11458"/>
                </a:cubicBezTo>
                <a:cubicBezTo>
                  <a:pt x="38874" y="12897"/>
                  <a:pt x="37330" y="17781"/>
                  <a:pt x="33920" y="20055"/>
                </a:cubicBezTo>
                <a:cubicBezTo>
                  <a:pt x="33707" y="20197"/>
                  <a:pt x="35756" y="15561"/>
                  <a:pt x="35287" y="15561"/>
                </a:cubicBezTo>
                <a:cubicBezTo>
                  <a:pt x="33973" y="15561"/>
                  <a:pt x="34238" y="16365"/>
                  <a:pt x="33334" y="17319"/>
                </a:cubicBezTo>
                <a:cubicBezTo>
                  <a:pt x="31781" y="18958"/>
                  <a:pt x="30870" y="22576"/>
                  <a:pt x="28644" y="22204"/>
                </a:cubicBezTo>
                <a:cubicBezTo>
                  <a:pt x="26665" y="21873"/>
                  <a:pt x="32019" y="16342"/>
                  <a:pt x="30012" y="16342"/>
                </a:cubicBezTo>
                <a:cubicBezTo>
                  <a:pt x="27567" y="16342"/>
                  <a:pt x="27081" y="23282"/>
                  <a:pt x="25127" y="21813"/>
                </a:cubicBezTo>
                <a:cubicBezTo>
                  <a:pt x="23810" y="20823"/>
                  <a:pt x="26169" y="18687"/>
                  <a:pt x="26690" y="17124"/>
                </a:cubicBezTo>
                <a:cubicBezTo>
                  <a:pt x="27597" y="14403"/>
                  <a:pt x="22435" y="24184"/>
                  <a:pt x="20047" y="22595"/>
                </a:cubicBezTo>
                <a:cubicBezTo>
                  <a:pt x="19218" y="22043"/>
                  <a:pt x="20524" y="20654"/>
                  <a:pt x="20634" y="19664"/>
                </a:cubicBezTo>
                <a:cubicBezTo>
                  <a:pt x="20798" y="18197"/>
                  <a:pt x="19179" y="22985"/>
                  <a:pt x="17703" y="22985"/>
                </a:cubicBezTo>
                <a:cubicBezTo>
                  <a:pt x="14930" y="22985"/>
                  <a:pt x="21031" y="12818"/>
                  <a:pt x="19070" y="14779"/>
                </a:cubicBezTo>
                <a:cubicBezTo>
                  <a:pt x="17727" y="16122"/>
                  <a:pt x="16602" y="21506"/>
                  <a:pt x="16140" y="19664"/>
                </a:cubicBezTo>
                <a:cubicBezTo>
                  <a:pt x="15450" y="16909"/>
                  <a:pt x="19644" y="15187"/>
                  <a:pt x="21220" y="12825"/>
                </a:cubicBezTo>
                <a:cubicBezTo>
                  <a:pt x="22422" y="11024"/>
                  <a:pt x="19470" y="17336"/>
                  <a:pt x="20438" y="19273"/>
                </a:cubicBezTo>
                <a:cubicBezTo>
                  <a:pt x="21371" y="21138"/>
                  <a:pt x="24431" y="20542"/>
                  <a:pt x="26495" y="20836"/>
                </a:cubicBezTo>
                <a:cubicBezTo>
                  <a:pt x="27791" y="21021"/>
                  <a:pt x="25577" y="24744"/>
                  <a:pt x="26886" y="24744"/>
                </a:cubicBezTo>
                <a:cubicBezTo>
                  <a:pt x="27423" y="24744"/>
                  <a:pt x="26937" y="22875"/>
                  <a:pt x="26495" y="23181"/>
                </a:cubicBezTo>
                <a:cubicBezTo>
                  <a:pt x="25560" y="23828"/>
                  <a:pt x="28817" y="23744"/>
                  <a:pt x="29621" y="24548"/>
                </a:cubicBezTo>
                <a:cubicBezTo>
                  <a:pt x="30207" y="25134"/>
                  <a:pt x="27054" y="26487"/>
                  <a:pt x="27863" y="26307"/>
                </a:cubicBezTo>
                <a:cubicBezTo>
                  <a:pt x="28629" y="26137"/>
                  <a:pt x="26287" y="26348"/>
                  <a:pt x="25518" y="26502"/>
                </a:cubicBezTo>
                <a:cubicBezTo>
                  <a:pt x="24254" y="26755"/>
                  <a:pt x="22783" y="27948"/>
                  <a:pt x="22783" y="29238"/>
                </a:cubicBezTo>
                <a:cubicBezTo>
                  <a:pt x="22783" y="30737"/>
                  <a:pt x="26804" y="27619"/>
                  <a:pt x="27277" y="29042"/>
                </a:cubicBezTo>
                <a:cubicBezTo>
                  <a:pt x="27409" y="29438"/>
                  <a:pt x="26083" y="28130"/>
                  <a:pt x="26495" y="28065"/>
                </a:cubicBezTo>
                <a:cubicBezTo>
                  <a:pt x="27916" y="27841"/>
                  <a:pt x="31248" y="29040"/>
                  <a:pt x="30794" y="27675"/>
                </a:cubicBezTo>
                <a:cubicBezTo>
                  <a:pt x="30169" y="25795"/>
                  <a:pt x="23664" y="28220"/>
                  <a:pt x="24932" y="26698"/>
                </a:cubicBezTo>
                <a:cubicBezTo>
                  <a:pt x="26202" y="25174"/>
                  <a:pt x="31504" y="26004"/>
                  <a:pt x="30403" y="24353"/>
                </a:cubicBezTo>
                <a:cubicBezTo>
                  <a:pt x="29351" y="22775"/>
                  <a:pt x="24932" y="24687"/>
                  <a:pt x="24932" y="22790"/>
                </a:cubicBezTo>
                <a:cubicBezTo>
                  <a:pt x="24932" y="21666"/>
                  <a:pt x="25141" y="20264"/>
                  <a:pt x="24346" y="19468"/>
                </a:cubicBezTo>
              </a:path>
            </a:pathLst>
          </a:custGeom>
          <a:noFill/>
          <a:ln cap="flat" cmpd="sng" w="9525">
            <a:solidFill>
              <a:schemeClr val="dk2"/>
            </a:solidFill>
            <a:prstDash val="solid"/>
            <a:round/>
            <a:headEnd len="med" w="med" type="none"/>
            <a:tailEnd len="med" w="med" type="none"/>
          </a:ln>
        </p:spPr>
      </p:sp>
      <p:sp>
        <p:nvSpPr>
          <p:cNvPr id="510" name="Google Shape;510;p43"/>
          <p:cNvSpPr/>
          <p:nvPr/>
        </p:nvSpPr>
        <p:spPr>
          <a:xfrm>
            <a:off x="5458136" y="1708838"/>
            <a:ext cx="2484275" cy="439125"/>
          </a:xfrm>
          <a:custGeom>
            <a:rect b="b" l="l" r="r" t="t"/>
            <a:pathLst>
              <a:path extrusionOk="0" h="17565" w="99371">
                <a:moveTo>
                  <a:pt x="11643" y="15271"/>
                </a:moveTo>
                <a:cubicBezTo>
                  <a:pt x="11643" y="12666"/>
                  <a:pt x="11481" y="10055"/>
                  <a:pt x="11643" y="7455"/>
                </a:cubicBezTo>
                <a:cubicBezTo>
                  <a:pt x="11717" y="6269"/>
                  <a:pt x="12033" y="2766"/>
                  <a:pt x="12229" y="3938"/>
                </a:cubicBezTo>
                <a:cubicBezTo>
                  <a:pt x="12627" y="6319"/>
                  <a:pt x="12367" y="8768"/>
                  <a:pt x="12620" y="11168"/>
                </a:cubicBezTo>
                <a:cubicBezTo>
                  <a:pt x="12676" y="11698"/>
                  <a:pt x="12675" y="13652"/>
                  <a:pt x="12815" y="13512"/>
                </a:cubicBezTo>
                <a:cubicBezTo>
                  <a:pt x="15245" y="11082"/>
                  <a:pt x="14590" y="6151"/>
                  <a:pt x="17504" y="4329"/>
                </a:cubicBezTo>
                <a:cubicBezTo>
                  <a:pt x="19785" y="2903"/>
                  <a:pt x="16701" y="14357"/>
                  <a:pt x="18481" y="12340"/>
                </a:cubicBezTo>
                <a:cubicBezTo>
                  <a:pt x="20646" y="9886"/>
                  <a:pt x="21949" y="4319"/>
                  <a:pt x="25124" y="5111"/>
                </a:cubicBezTo>
                <a:cubicBezTo>
                  <a:pt x="26705" y="5505"/>
                  <a:pt x="25391" y="8367"/>
                  <a:pt x="25320" y="9995"/>
                </a:cubicBezTo>
                <a:cubicBezTo>
                  <a:pt x="25235" y="11951"/>
                  <a:pt x="23071" y="16476"/>
                  <a:pt x="24929" y="15857"/>
                </a:cubicBezTo>
                <a:cubicBezTo>
                  <a:pt x="28998" y="14501"/>
                  <a:pt x="30240" y="7735"/>
                  <a:pt x="34503" y="7260"/>
                </a:cubicBezTo>
                <a:cubicBezTo>
                  <a:pt x="37742" y="6899"/>
                  <a:pt x="32181" y="18837"/>
                  <a:pt x="34893" y="17029"/>
                </a:cubicBezTo>
                <a:cubicBezTo>
                  <a:pt x="38485" y="14634"/>
                  <a:pt x="38028" y="4917"/>
                  <a:pt x="42123" y="6283"/>
                </a:cubicBezTo>
                <a:cubicBezTo>
                  <a:pt x="43483" y="6737"/>
                  <a:pt x="41179" y="11452"/>
                  <a:pt x="42318" y="10581"/>
                </a:cubicBezTo>
                <a:cubicBezTo>
                  <a:pt x="44874" y="8627"/>
                  <a:pt x="49085" y="2624"/>
                  <a:pt x="50524" y="5501"/>
                </a:cubicBezTo>
                <a:cubicBezTo>
                  <a:pt x="51548" y="7547"/>
                  <a:pt x="50234" y="10071"/>
                  <a:pt x="49938" y="12340"/>
                </a:cubicBezTo>
                <a:cubicBezTo>
                  <a:pt x="49836" y="13119"/>
                  <a:pt x="49324" y="15261"/>
                  <a:pt x="49547" y="15075"/>
                </a:cubicBezTo>
                <a:cubicBezTo>
                  <a:pt x="52879" y="12298"/>
                  <a:pt x="53891" y="4453"/>
                  <a:pt x="58144" y="5306"/>
                </a:cubicBezTo>
                <a:cubicBezTo>
                  <a:pt x="60451" y="5769"/>
                  <a:pt x="55237" y="12726"/>
                  <a:pt x="57558" y="12340"/>
                </a:cubicBezTo>
                <a:cubicBezTo>
                  <a:pt x="62274" y="11556"/>
                  <a:pt x="66497" y="4108"/>
                  <a:pt x="70649" y="6478"/>
                </a:cubicBezTo>
                <a:cubicBezTo>
                  <a:pt x="73190" y="7929"/>
                  <a:pt x="65334" y="13952"/>
                  <a:pt x="68109" y="14880"/>
                </a:cubicBezTo>
                <a:cubicBezTo>
                  <a:pt x="73182" y="16577"/>
                  <a:pt x="73780" y="1269"/>
                  <a:pt x="78855" y="2961"/>
                </a:cubicBezTo>
                <a:cubicBezTo>
                  <a:pt x="81885" y="3971"/>
                  <a:pt x="75286" y="12218"/>
                  <a:pt x="78464" y="12535"/>
                </a:cubicBezTo>
                <a:cubicBezTo>
                  <a:pt x="82382" y="12926"/>
                  <a:pt x="85160" y="3430"/>
                  <a:pt x="88233" y="5892"/>
                </a:cubicBezTo>
                <a:cubicBezTo>
                  <a:pt x="89729" y="7090"/>
                  <a:pt x="87761" y="9709"/>
                  <a:pt x="87257" y="11558"/>
                </a:cubicBezTo>
                <a:cubicBezTo>
                  <a:pt x="87024" y="12413"/>
                  <a:pt x="85931" y="14797"/>
                  <a:pt x="86475" y="14098"/>
                </a:cubicBezTo>
                <a:cubicBezTo>
                  <a:pt x="88518" y="11471"/>
                  <a:pt x="88892" y="7498"/>
                  <a:pt x="91555" y="5501"/>
                </a:cubicBezTo>
                <a:cubicBezTo>
                  <a:pt x="91974" y="5187"/>
                  <a:pt x="90074" y="15685"/>
                  <a:pt x="91360" y="14684"/>
                </a:cubicBezTo>
                <a:cubicBezTo>
                  <a:pt x="94596" y="12166"/>
                  <a:pt x="94112" y="5624"/>
                  <a:pt x="98003" y="4329"/>
                </a:cubicBezTo>
                <a:cubicBezTo>
                  <a:pt x="98597" y="4131"/>
                  <a:pt x="95463" y="15988"/>
                  <a:pt x="95463" y="14684"/>
                </a:cubicBezTo>
                <a:cubicBezTo>
                  <a:pt x="95463" y="11696"/>
                  <a:pt x="96974" y="8893"/>
                  <a:pt x="98003" y="6088"/>
                </a:cubicBezTo>
                <a:cubicBezTo>
                  <a:pt x="98407" y="4986"/>
                  <a:pt x="99827" y="1789"/>
                  <a:pt x="99175" y="2766"/>
                </a:cubicBezTo>
                <a:cubicBezTo>
                  <a:pt x="97251" y="5650"/>
                  <a:pt x="97757" y="11949"/>
                  <a:pt x="94290" y="11949"/>
                </a:cubicBezTo>
                <a:cubicBezTo>
                  <a:pt x="94230" y="11949"/>
                  <a:pt x="94108" y="2566"/>
                  <a:pt x="94095" y="2571"/>
                </a:cubicBezTo>
                <a:cubicBezTo>
                  <a:pt x="90842" y="3874"/>
                  <a:pt x="88972" y="7360"/>
                  <a:pt x="86280" y="9604"/>
                </a:cubicBezTo>
                <a:cubicBezTo>
                  <a:pt x="85599" y="10171"/>
                  <a:pt x="84363" y="12023"/>
                  <a:pt x="84130" y="11168"/>
                </a:cubicBezTo>
                <a:cubicBezTo>
                  <a:pt x="83437" y="8626"/>
                  <a:pt x="87858" y="3993"/>
                  <a:pt x="85303" y="3352"/>
                </a:cubicBezTo>
                <a:cubicBezTo>
                  <a:pt x="81693" y="2446"/>
                  <a:pt x="76260" y="13115"/>
                  <a:pt x="75924" y="9409"/>
                </a:cubicBezTo>
                <a:cubicBezTo>
                  <a:pt x="75701" y="6954"/>
                  <a:pt x="79740" y="1178"/>
                  <a:pt x="77487" y="2180"/>
                </a:cubicBezTo>
                <a:cubicBezTo>
                  <a:pt x="72155" y="4550"/>
                  <a:pt x="66676" y="16145"/>
                  <a:pt x="62833" y="11754"/>
                </a:cubicBezTo>
                <a:cubicBezTo>
                  <a:pt x="61106" y="9781"/>
                  <a:pt x="64080" y="6659"/>
                  <a:pt x="64787" y="4134"/>
                </a:cubicBezTo>
                <a:cubicBezTo>
                  <a:pt x="65056" y="3175"/>
                  <a:pt x="66053" y="1703"/>
                  <a:pt x="65178" y="2180"/>
                </a:cubicBezTo>
                <a:cubicBezTo>
                  <a:pt x="60534" y="4713"/>
                  <a:pt x="55848" y="16180"/>
                  <a:pt x="52673" y="11949"/>
                </a:cubicBezTo>
                <a:cubicBezTo>
                  <a:pt x="51313" y="10137"/>
                  <a:pt x="53982" y="7605"/>
                  <a:pt x="54823" y="5501"/>
                </a:cubicBezTo>
                <a:cubicBezTo>
                  <a:pt x="55248" y="4439"/>
                  <a:pt x="56597" y="2785"/>
                  <a:pt x="55604" y="3352"/>
                </a:cubicBezTo>
                <a:cubicBezTo>
                  <a:pt x="51525" y="5684"/>
                  <a:pt x="49204" y="15938"/>
                  <a:pt x="45444" y="13121"/>
                </a:cubicBezTo>
                <a:cubicBezTo>
                  <a:pt x="42608" y="10996"/>
                  <a:pt x="47325" y="6279"/>
                  <a:pt x="48570" y="2961"/>
                </a:cubicBezTo>
                <a:cubicBezTo>
                  <a:pt x="48831" y="2265"/>
                  <a:pt x="49822" y="1261"/>
                  <a:pt x="49157" y="1594"/>
                </a:cubicBezTo>
                <a:cubicBezTo>
                  <a:pt x="43244" y="4554"/>
                  <a:pt x="39657" y="17578"/>
                  <a:pt x="33917" y="14294"/>
                </a:cubicBezTo>
                <a:cubicBezTo>
                  <a:pt x="30951" y="12597"/>
                  <a:pt x="36630" y="7275"/>
                  <a:pt x="35284" y="4134"/>
                </a:cubicBezTo>
                <a:cubicBezTo>
                  <a:pt x="34883" y="3199"/>
                  <a:pt x="33724" y="5439"/>
                  <a:pt x="32940" y="6088"/>
                </a:cubicBezTo>
                <a:cubicBezTo>
                  <a:pt x="29224" y="9164"/>
                  <a:pt x="25845" y="14294"/>
                  <a:pt x="21021" y="14294"/>
                </a:cubicBezTo>
                <a:cubicBezTo>
                  <a:pt x="19710" y="14294"/>
                  <a:pt x="22159" y="11931"/>
                  <a:pt x="22780" y="10777"/>
                </a:cubicBezTo>
                <a:cubicBezTo>
                  <a:pt x="24106" y="8314"/>
                  <a:pt x="24939" y="5535"/>
                  <a:pt x="26687" y="3352"/>
                </a:cubicBezTo>
                <a:cubicBezTo>
                  <a:pt x="27652" y="2147"/>
                  <a:pt x="25316" y="6121"/>
                  <a:pt x="24538" y="7455"/>
                </a:cubicBezTo>
                <a:cubicBezTo>
                  <a:pt x="22699" y="10607"/>
                  <a:pt x="21749" y="17595"/>
                  <a:pt x="18286" y="16443"/>
                </a:cubicBezTo>
                <a:cubicBezTo>
                  <a:pt x="18212" y="16418"/>
                  <a:pt x="20919" y="9780"/>
                  <a:pt x="20435" y="9995"/>
                </a:cubicBezTo>
                <a:cubicBezTo>
                  <a:pt x="17051" y="11498"/>
                  <a:pt x="14456" y="19647"/>
                  <a:pt x="11838" y="17029"/>
                </a:cubicBezTo>
                <a:cubicBezTo>
                  <a:pt x="9681" y="14872"/>
                  <a:pt x="13585" y="11183"/>
                  <a:pt x="14378" y="8237"/>
                </a:cubicBezTo>
                <a:cubicBezTo>
                  <a:pt x="14678" y="7122"/>
                  <a:pt x="15928" y="3913"/>
                  <a:pt x="15355" y="4915"/>
                </a:cubicBezTo>
                <a:cubicBezTo>
                  <a:pt x="13634" y="7925"/>
                  <a:pt x="13572" y="12548"/>
                  <a:pt x="10470" y="14098"/>
                </a:cubicBezTo>
                <a:cubicBezTo>
                  <a:pt x="9522" y="14572"/>
                  <a:pt x="10773" y="11994"/>
                  <a:pt x="11057" y="10972"/>
                </a:cubicBezTo>
                <a:cubicBezTo>
                  <a:pt x="11575" y="9106"/>
                  <a:pt x="11935" y="7112"/>
                  <a:pt x="13010" y="5501"/>
                </a:cubicBezTo>
                <a:cubicBezTo>
                  <a:pt x="14042" y="3954"/>
                  <a:pt x="9047" y="13733"/>
                  <a:pt x="9493" y="11949"/>
                </a:cubicBezTo>
                <a:cubicBezTo>
                  <a:pt x="10337" y="8571"/>
                  <a:pt x="11715" y="5346"/>
                  <a:pt x="12620" y="1984"/>
                </a:cubicBezTo>
                <a:cubicBezTo>
                  <a:pt x="12854" y="1115"/>
                  <a:pt x="12487" y="-507"/>
                  <a:pt x="13010" y="226"/>
                </a:cubicBezTo>
                <a:cubicBezTo>
                  <a:pt x="14616" y="2475"/>
                  <a:pt x="15291" y="8419"/>
                  <a:pt x="17700" y="7064"/>
                </a:cubicBezTo>
                <a:cubicBezTo>
                  <a:pt x="19086" y="6285"/>
                  <a:pt x="22731" y="5453"/>
                  <a:pt x="21607" y="4329"/>
                </a:cubicBezTo>
                <a:cubicBezTo>
                  <a:pt x="19212" y="1934"/>
                  <a:pt x="15342" y="6903"/>
                  <a:pt x="12229" y="8237"/>
                </a:cubicBezTo>
                <a:cubicBezTo>
                  <a:pt x="11505" y="8547"/>
                  <a:pt x="10568" y="9749"/>
                  <a:pt x="10861" y="9018"/>
                </a:cubicBezTo>
                <a:cubicBezTo>
                  <a:pt x="12705" y="4409"/>
                  <a:pt x="19965" y="4134"/>
                  <a:pt x="24929" y="4134"/>
                </a:cubicBezTo>
                <a:cubicBezTo>
                  <a:pt x="27795" y="4134"/>
                  <a:pt x="33526" y="1268"/>
                  <a:pt x="33526" y="4134"/>
                </a:cubicBezTo>
                <a:cubicBezTo>
                  <a:pt x="33526" y="10355"/>
                  <a:pt x="19509" y="5290"/>
                  <a:pt x="15941" y="10386"/>
                </a:cubicBezTo>
                <a:cubicBezTo>
                  <a:pt x="15186" y="11465"/>
                  <a:pt x="18548" y="11176"/>
                  <a:pt x="19849" y="10972"/>
                </a:cubicBezTo>
                <a:cubicBezTo>
                  <a:pt x="23736" y="10362"/>
                  <a:pt x="27559" y="9384"/>
                  <a:pt x="31377" y="8432"/>
                </a:cubicBezTo>
                <a:cubicBezTo>
                  <a:pt x="32734" y="8094"/>
                  <a:pt x="28952" y="9840"/>
                  <a:pt x="27664" y="10386"/>
                </a:cubicBezTo>
                <a:cubicBezTo>
                  <a:pt x="24261" y="11829"/>
                  <a:pt x="20552" y="12448"/>
                  <a:pt x="16918" y="13121"/>
                </a:cubicBezTo>
                <a:cubicBezTo>
                  <a:pt x="15549" y="13375"/>
                  <a:pt x="11465" y="13564"/>
                  <a:pt x="12815" y="13903"/>
                </a:cubicBezTo>
                <a:cubicBezTo>
                  <a:pt x="17196" y="15003"/>
                  <a:pt x="21793" y="12187"/>
                  <a:pt x="26297" y="12535"/>
                </a:cubicBezTo>
                <a:cubicBezTo>
                  <a:pt x="28361" y="12694"/>
                  <a:pt x="18581" y="14782"/>
                  <a:pt x="20630" y="15075"/>
                </a:cubicBezTo>
                <a:cubicBezTo>
                  <a:pt x="24210" y="15587"/>
                  <a:pt x="24244" y="15230"/>
                  <a:pt x="27860" y="15271"/>
                </a:cubicBezTo>
                <a:cubicBezTo>
                  <a:pt x="33982" y="15341"/>
                  <a:pt x="40104" y="15271"/>
                  <a:pt x="46226" y="15271"/>
                </a:cubicBezTo>
                <a:cubicBezTo>
                  <a:pt x="46910" y="15271"/>
                  <a:pt x="48237" y="15501"/>
                  <a:pt x="47593" y="15271"/>
                </a:cubicBezTo>
                <a:cubicBezTo>
                  <a:pt x="41903" y="13239"/>
                  <a:pt x="35742" y="12917"/>
                  <a:pt x="29813" y="11754"/>
                </a:cubicBezTo>
                <a:cubicBezTo>
                  <a:pt x="28377" y="11472"/>
                  <a:pt x="26065" y="11611"/>
                  <a:pt x="25710" y="10191"/>
                </a:cubicBezTo>
                <a:cubicBezTo>
                  <a:pt x="25030" y="7473"/>
                  <a:pt x="30926" y="7842"/>
                  <a:pt x="33721" y="7651"/>
                </a:cubicBezTo>
                <a:cubicBezTo>
                  <a:pt x="35357" y="7539"/>
                  <a:pt x="40239" y="7213"/>
                  <a:pt x="38606" y="7064"/>
                </a:cubicBezTo>
                <a:cubicBezTo>
                  <a:pt x="31147" y="6384"/>
                  <a:pt x="23623" y="7013"/>
                  <a:pt x="16137" y="7260"/>
                </a:cubicBezTo>
                <a:cubicBezTo>
                  <a:pt x="141" y="7788"/>
                  <a:pt x="6355" y="7517"/>
                  <a:pt x="6758" y="7651"/>
                </a:cubicBezTo>
                <a:cubicBezTo>
                  <a:pt x="12795" y="9656"/>
                  <a:pt x="19305" y="5515"/>
                  <a:pt x="25515" y="4134"/>
                </a:cubicBezTo>
                <a:cubicBezTo>
                  <a:pt x="27754" y="3636"/>
                  <a:pt x="33377" y="1299"/>
                  <a:pt x="32353" y="3352"/>
                </a:cubicBezTo>
                <a:cubicBezTo>
                  <a:pt x="31851" y="4358"/>
                  <a:pt x="30150" y="3820"/>
                  <a:pt x="29032" y="3938"/>
                </a:cubicBezTo>
                <a:cubicBezTo>
                  <a:pt x="28345" y="4010"/>
                  <a:pt x="28354" y="4091"/>
                  <a:pt x="27664" y="4134"/>
                </a:cubicBezTo>
                <a:cubicBezTo>
                  <a:pt x="26324" y="4218"/>
                  <a:pt x="30259" y="3315"/>
                  <a:pt x="31377" y="2571"/>
                </a:cubicBezTo>
                <a:cubicBezTo>
                  <a:pt x="31790" y="2296"/>
                  <a:pt x="29847" y="2455"/>
                  <a:pt x="25515" y="1984"/>
                </a:cubicBezTo>
                <a:cubicBezTo>
                  <a:pt x="24061" y="1826"/>
                  <a:pt x="18769" y="1869"/>
                  <a:pt x="19263" y="1594"/>
                </a:cubicBezTo>
                <a:cubicBezTo>
                  <a:pt x="23258" y="-626"/>
                  <a:pt x="28369" y="617"/>
                  <a:pt x="32940" y="617"/>
                </a:cubicBezTo>
                <a:cubicBezTo>
                  <a:pt x="34569" y="617"/>
                  <a:pt x="37824" y="-817"/>
                  <a:pt x="37824" y="812"/>
                </a:cubicBezTo>
                <a:cubicBezTo>
                  <a:pt x="37824" y="1030"/>
                  <a:pt x="22475" y="2997"/>
                  <a:pt x="23757" y="3157"/>
                </a:cubicBezTo>
                <a:cubicBezTo>
                  <a:pt x="33064" y="4318"/>
                  <a:pt x="42523" y="2327"/>
                  <a:pt x="51892" y="2766"/>
                </a:cubicBezTo>
                <a:cubicBezTo>
                  <a:pt x="54551" y="2891"/>
                  <a:pt x="57067" y="2835"/>
                  <a:pt x="56972" y="2961"/>
                </a:cubicBezTo>
                <a:cubicBezTo>
                  <a:pt x="53673" y="7364"/>
                  <a:pt x="46058" y="4508"/>
                  <a:pt x="40560" y="4720"/>
                </a:cubicBezTo>
                <a:cubicBezTo>
                  <a:pt x="38702" y="4791"/>
                  <a:pt x="34993" y="4783"/>
                  <a:pt x="36847" y="4915"/>
                </a:cubicBezTo>
                <a:cubicBezTo>
                  <a:pt x="45748" y="5550"/>
                  <a:pt x="55491" y="1613"/>
                  <a:pt x="63615" y="5306"/>
                </a:cubicBezTo>
                <a:cubicBezTo>
                  <a:pt x="66001" y="6391"/>
                  <a:pt x="59047" y="7933"/>
                  <a:pt x="56581" y="8823"/>
                </a:cubicBezTo>
                <a:cubicBezTo>
                  <a:pt x="52119" y="10434"/>
                  <a:pt x="47175" y="10097"/>
                  <a:pt x="42513" y="10972"/>
                </a:cubicBezTo>
                <a:cubicBezTo>
                  <a:pt x="41834" y="11100"/>
                  <a:pt x="43191" y="11140"/>
                  <a:pt x="43881" y="11168"/>
                </a:cubicBezTo>
                <a:cubicBezTo>
                  <a:pt x="47595" y="11317"/>
                  <a:pt x="58663" y="11025"/>
                  <a:pt x="55018" y="11754"/>
                </a:cubicBezTo>
                <a:cubicBezTo>
                  <a:pt x="51104" y="12536"/>
                  <a:pt x="47090" y="12797"/>
                  <a:pt x="43100" y="12926"/>
                </a:cubicBezTo>
                <a:cubicBezTo>
                  <a:pt x="40463" y="13011"/>
                  <a:pt x="40462" y="12926"/>
                  <a:pt x="37824" y="12926"/>
                </a:cubicBezTo>
                <a:cubicBezTo>
                  <a:pt x="36945" y="12926"/>
                  <a:pt x="35187" y="12926"/>
                  <a:pt x="36066" y="12926"/>
                </a:cubicBezTo>
                <a:cubicBezTo>
                  <a:pt x="44935" y="12926"/>
                  <a:pt x="53847" y="13122"/>
                  <a:pt x="62638" y="14294"/>
                </a:cubicBezTo>
                <a:cubicBezTo>
                  <a:pt x="63515" y="14411"/>
                  <a:pt x="64793" y="13698"/>
                  <a:pt x="64397" y="14489"/>
                </a:cubicBezTo>
                <a:cubicBezTo>
                  <a:pt x="63225" y="16830"/>
                  <a:pt x="59199" y="15271"/>
                  <a:pt x="56581" y="15271"/>
                </a:cubicBezTo>
                <a:cubicBezTo>
                  <a:pt x="53872" y="15271"/>
                  <a:pt x="48954" y="16585"/>
                  <a:pt x="48570" y="13903"/>
                </a:cubicBezTo>
                <a:cubicBezTo>
                  <a:pt x="48149" y="10963"/>
                  <a:pt x="54285" y="12278"/>
                  <a:pt x="57167" y="11558"/>
                </a:cubicBezTo>
                <a:cubicBezTo>
                  <a:pt x="58087" y="11328"/>
                  <a:pt x="60751" y="11202"/>
                  <a:pt x="59903" y="10777"/>
                </a:cubicBezTo>
                <a:cubicBezTo>
                  <a:pt x="53552" y="7594"/>
                  <a:pt x="43951" y="16237"/>
                  <a:pt x="38606" y="11558"/>
                </a:cubicBezTo>
                <a:cubicBezTo>
                  <a:pt x="36348" y="9582"/>
                  <a:pt x="43680" y="8069"/>
                  <a:pt x="46617" y="7455"/>
                </a:cubicBezTo>
                <a:cubicBezTo>
                  <a:pt x="52758" y="6172"/>
                  <a:pt x="59131" y="5266"/>
                  <a:pt x="65373" y="5892"/>
                </a:cubicBezTo>
                <a:cubicBezTo>
                  <a:pt x="67334" y="6089"/>
                  <a:pt x="61482" y="6621"/>
                  <a:pt x="59512" y="6674"/>
                </a:cubicBezTo>
                <a:cubicBezTo>
                  <a:pt x="55068" y="6794"/>
                  <a:pt x="50625" y="6148"/>
                  <a:pt x="46226" y="5501"/>
                </a:cubicBezTo>
                <a:cubicBezTo>
                  <a:pt x="44381" y="5230"/>
                  <a:pt x="39174" y="5318"/>
                  <a:pt x="40755" y="4329"/>
                </a:cubicBezTo>
                <a:cubicBezTo>
                  <a:pt x="44256" y="2141"/>
                  <a:pt x="48943" y="3213"/>
                  <a:pt x="53064" y="2961"/>
                </a:cubicBezTo>
                <a:cubicBezTo>
                  <a:pt x="59132" y="2590"/>
                  <a:pt x="59335" y="2348"/>
                  <a:pt x="59707" y="2571"/>
                </a:cubicBezTo>
                <a:cubicBezTo>
                  <a:pt x="63130" y="4624"/>
                  <a:pt x="44002" y="5005"/>
                  <a:pt x="47789" y="3743"/>
                </a:cubicBezTo>
                <a:cubicBezTo>
                  <a:pt x="54666" y="1452"/>
                  <a:pt x="64352" y="7305"/>
                  <a:pt x="69477" y="2180"/>
                </a:cubicBezTo>
                <a:cubicBezTo>
                  <a:pt x="69667" y="1990"/>
                  <a:pt x="64923" y="3672"/>
                  <a:pt x="64592" y="3743"/>
                </a:cubicBezTo>
                <a:cubicBezTo>
                  <a:pt x="58857" y="4983"/>
                  <a:pt x="51891" y="7776"/>
                  <a:pt x="47007" y="4524"/>
                </a:cubicBezTo>
                <a:cubicBezTo>
                  <a:pt x="45269" y="3367"/>
                  <a:pt x="49049" y="4079"/>
                  <a:pt x="51110" y="3743"/>
                </a:cubicBezTo>
                <a:cubicBezTo>
                  <a:pt x="54546" y="3182"/>
                  <a:pt x="58008" y="2787"/>
                  <a:pt x="61466" y="2375"/>
                </a:cubicBezTo>
                <a:cubicBezTo>
                  <a:pt x="64201" y="2049"/>
                  <a:pt x="70428" y="-1251"/>
                  <a:pt x="69672" y="1398"/>
                </a:cubicBezTo>
                <a:cubicBezTo>
                  <a:pt x="68245" y="6399"/>
                  <a:pt x="60105" y="5494"/>
                  <a:pt x="55213" y="7260"/>
                </a:cubicBezTo>
                <a:cubicBezTo>
                  <a:pt x="53981" y="7705"/>
                  <a:pt x="50546" y="8391"/>
                  <a:pt x="51697" y="9018"/>
                </a:cubicBezTo>
                <a:cubicBezTo>
                  <a:pt x="58252" y="12591"/>
                  <a:pt x="66792" y="4622"/>
                  <a:pt x="73970" y="6674"/>
                </a:cubicBezTo>
                <a:cubicBezTo>
                  <a:pt x="75742" y="7180"/>
                  <a:pt x="72097" y="9853"/>
                  <a:pt x="71040" y="11363"/>
                </a:cubicBezTo>
                <a:cubicBezTo>
                  <a:pt x="69897" y="12996"/>
                  <a:pt x="69036" y="17079"/>
                  <a:pt x="67327" y="16052"/>
                </a:cubicBezTo>
                <a:cubicBezTo>
                  <a:pt x="63764" y="13911"/>
                  <a:pt x="77487" y="4667"/>
                  <a:pt x="77487" y="8823"/>
                </a:cubicBezTo>
                <a:cubicBezTo>
                  <a:pt x="77487" y="13386"/>
                  <a:pt x="63017" y="13903"/>
                  <a:pt x="63810" y="9409"/>
                </a:cubicBezTo>
                <a:cubicBezTo>
                  <a:pt x="64315" y="6548"/>
                  <a:pt x="66896" y="2106"/>
                  <a:pt x="69672" y="2961"/>
                </a:cubicBezTo>
                <a:cubicBezTo>
                  <a:pt x="74006" y="4295"/>
                  <a:pt x="78378" y="9651"/>
                  <a:pt x="77487" y="14098"/>
                </a:cubicBezTo>
                <a:cubicBezTo>
                  <a:pt x="76349" y="19782"/>
                  <a:pt x="57385" y="9526"/>
                  <a:pt x="62052" y="6088"/>
                </a:cubicBezTo>
                <a:cubicBezTo>
                  <a:pt x="64257" y="4464"/>
                  <a:pt x="66744" y="2388"/>
                  <a:pt x="69477" y="2571"/>
                </a:cubicBezTo>
                <a:cubicBezTo>
                  <a:pt x="71532" y="2708"/>
                  <a:pt x="72476" y="5658"/>
                  <a:pt x="72993" y="7651"/>
                </a:cubicBezTo>
                <a:cubicBezTo>
                  <a:pt x="73815" y="10819"/>
                  <a:pt x="68279" y="16388"/>
                  <a:pt x="65764" y="14294"/>
                </a:cubicBezTo>
                <a:cubicBezTo>
                  <a:pt x="64012" y="12835"/>
                  <a:pt x="68255" y="10435"/>
                  <a:pt x="69867" y="8823"/>
                </a:cubicBezTo>
                <a:cubicBezTo>
                  <a:pt x="71203" y="7487"/>
                  <a:pt x="72281" y="4069"/>
                  <a:pt x="73970" y="4915"/>
                </a:cubicBezTo>
                <a:cubicBezTo>
                  <a:pt x="74600" y="5231"/>
                  <a:pt x="73598" y="5515"/>
                  <a:pt x="73189" y="6088"/>
                </a:cubicBezTo>
                <a:cubicBezTo>
                  <a:pt x="71071" y="9055"/>
                  <a:pt x="69534" y="15009"/>
                  <a:pt x="65960" y="14294"/>
                </a:cubicBezTo>
                <a:cubicBezTo>
                  <a:pt x="62978" y="13697"/>
                  <a:pt x="66524" y="8178"/>
                  <a:pt x="67523" y="5306"/>
                </a:cubicBezTo>
                <a:cubicBezTo>
                  <a:pt x="67839" y="4398"/>
                  <a:pt x="67504" y="3014"/>
                  <a:pt x="68304" y="3548"/>
                </a:cubicBezTo>
                <a:cubicBezTo>
                  <a:pt x="70922" y="5295"/>
                  <a:pt x="64397" y="15291"/>
                  <a:pt x="64397" y="12144"/>
                </a:cubicBezTo>
                <a:cubicBezTo>
                  <a:pt x="64397" y="9225"/>
                  <a:pt x="67501" y="7015"/>
                  <a:pt x="69867" y="5306"/>
                </a:cubicBezTo>
                <a:cubicBezTo>
                  <a:pt x="70094" y="5142"/>
                  <a:pt x="71821" y="3850"/>
                  <a:pt x="71821" y="3938"/>
                </a:cubicBezTo>
                <a:cubicBezTo>
                  <a:pt x="71821" y="6589"/>
                  <a:pt x="69372" y="8641"/>
                  <a:pt x="68109" y="10972"/>
                </a:cubicBezTo>
                <a:cubicBezTo>
                  <a:pt x="67359" y="12357"/>
                  <a:pt x="65104" y="16505"/>
                  <a:pt x="65764" y="15075"/>
                </a:cubicBezTo>
                <a:cubicBezTo>
                  <a:pt x="67331" y="11679"/>
                  <a:pt x="69710" y="8672"/>
                  <a:pt x="72212" y="5892"/>
                </a:cubicBezTo>
                <a:cubicBezTo>
                  <a:pt x="73118" y="4885"/>
                  <a:pt x="74836" y="2386"/>
                  <a:pt x="75533" y="3548"/>
                </a:cubicBezTo>
                <a:cubicBezTo>
                  <a:pt x="76571" y="5279"/>
                  <a:pt x="76103" y="7667"/>
                  <a:pt x="75533" y="9604"/>
                </a:cubicBezTo>
                <a:cubicBezTo>
                  <a:pt x="75344" y="10246"/>
                  <a:pt x="74440" y="12340"/>
                  <a:pt x="74557" y="12340"/>
                </a:cubicBezTo>
                <a:cubicBezTo>
                  <a:pt x="78259" y="12340"/>
                  <a:pt x="78079" y="2569"/>
                  <a:pt x="81590" y="3743"/>
                </a:cubicBezTo>
                <a:cubicBezTo>
                  <a:pt x="82354" y="3999"/>
                  <a:pt x="81314" y="5344"/>
                  <a:pt x="81004" y="6088"/>
                </a:cubicBezTo>
                <a:cubicBezTo>
                  <a:pt x="79621" y="9408"/>
                  <a:pt x="77555" y="12439"/>
                  <a:pt x="75338" y="15271"/>
                </a:cubicBezTo>
                <a:cubicBezTo>
                  <a:pt x="74652" y="16148"/>
                  <a:pt x="72878" y="17248"/>
                  <a:pt x="73970" y="17029"/>
                </a:cubicBezTo>
                <a:cubicBezTo>
                  <a:pt x="78940" y="16032"/>
                  <a:pt x="79257" y="5892"/>
                  <a:pt x="84326" y="5892"/>
                </a:cubicBezTo>
                <a:cubicBezTo>
                  <a:pt x="85500" y="5892"/>
                  <a:pt x="83858" y="8275"/>
                  <a:pt x="83153" y="9214"/>
                </a:cubicBezTo>
                <a:cubicBezTo>
                  <a:pt x="82347" y="10288"/>
                  <a:pt x="86280" y="5331"/>
                  <a:pt x="86280" y="6674"/>
                </a:cubicBezTo>
                <a:cubicBezTo>
                  <a:pt x="86280" y="7882"/>
                  <a:pt x="86040" y="7861"/>
                  <a:pt x="85693" y="9018"/>
                </a:cubicBezTo>
                <a:cubicBezTo>
                  <a:pt x="84981" y="11389"/>
                  <a:pt x="80761" y="17541"/>
                  <a:pt x="82372" y="15661"/>
                </a:cubicBezTo>
                <a:cubicBezTo>
                  <a:pt x="85188" y="12374"/>
                  <a:pt x="89230" y="10130"/>
                  <a:pt x="91555" y="6478"/>
                </a:cubicBezTo>
                <a:cubicBezTo>
                  <a:pt x="91817" y="6066"/>
                  <a:pt x="92141" y="5209"/>
                  <a:pt x="92141" y="5697"/>
                </a:cubicBezTo>
                <a:cubicBezTo>
                  <a:pt x="92141" y="8725"/>
                  <a:pt x="87069" y="12153"/>
                  <a:pt x="89210" y="14294"/>
                </a:cubicBezTo>
                <a:cubicBezTo>
                  <a:pt x="91303" y="16387"/>
                  <a:pt x="91916" y="7455"/>
                  <a:pt x="94877" y="7455"/>
                </a:cubicBezTo>
                <a:cubicBezTo>
                  <a:pt x="97853" y="7455"/>
                  <a:pt x="94295" y="16152"/>
                  <a:pt x="91360" y="15661"/>
                </a:cubicBezTo>
                <a:cubicBezTo>
                  <a:pt x="89179" y="15296"/>
                  <a:pt x="92102" y="11267"/>
                  <a:pt x="92923" y="9214"/>
                </a:cubicBezTo>
                <a:cubicBezTo>
                  <a:pt x="93489" y="7798"/>
                  <a:pt x="94855" y="6394"/>
                  <a:pt x="94486" y="4915"/>
                </a:cubicBezTo>
                <a:cubicBezTo>
                  <a:pt x="94219" y="3842"/>
                  <a:pt x="91360" y="5759"/>
                  <a:pt x="91360" y="5697"/>
                </a:cubicBezTo>
                <a:cubicBezTo>
                  <a:pt x="91360" y="4233"/>
                  <a:pt x="94808" y="5443"/>
                  <a:pt x="95463" y="4134"/>
                </a:cubicBezTo>
                <a:cubicBezTo>
                  <a:pt x="95995" y="3071"/>
                  <a:pt x="93110" y="4478"/>
                  <a:pt x="91946" y="4720"/>
                </a:cubicBezTo>
                <a:cubicBezTo>
                  <a:pt x="87264" y="5696"/>
                  <a:pt x="79822" y="10561"/>
                  <a:pt x="77683" y="6283"/>
                </a:cubicBezTo>
                <a:cubicBezTo>
                  <a:pt x="76334" y="3584"/>
                  <a:pt x="86424" y="4199"/>
                  <a:pt x="85303" y="1398"/>
                </a:cubicBezTo>
                <a:cubicBezTo>
                  <a:pt x="84742" y="-5"/>
                  <a:pt x="82315" y="1871"/>
                  <a:pt x="80809" y="1984"/>
                </a:cubicBezTo>
                <a:cubicBezTo>
                  <a:pt x="77561" y="2228"/>
                  <a:pt x="74297" y="2180"/>
                  <a:pt x="71040" y="2180"/>
                </a:cubicBezTo>
                <a:cubicBezTo>
                  <a:pt x="70259" y="2180"/>
                  <a:pt x="68924" y="1627"/>
                  <a:pt x="69477" y="2180"/>
                </a:cubicBezTo>
                <a:cubicBezTo>
                  <a:pt x="70820" y="3523"/>
                  <a:pt x="74290" y="1069"/>
                  <a:pt x="75143" y="2766"/>
                </a:cubicBezTo>
                <a:cubicBezTo>
                  <a:pt x="75429" y="3336"/>
                  <a:pt x="64614" y="3029"/>
                  <a:pt x="65764" y="3157"/>
                </a:cubicBezTo>
                <a:cubicBezTo>
                  <a:pt x="69345" y="3555"/>
                  <a:pt x="72943" y="3820"/>
                  <a:pt x="76510" y="4329"/>
                </a:cubicBezTo>
                <a:cubicBezTo>
                  <a:pt x="78028" y="4546"/>
                  <a:pt x="82427" y="4736"/>
                  <a:pt x="81004" y="5306"/>
                </a:cubicBezTo>
                <a:cubicBezTo>
                  <a:pt x="74516" y="7902"/>
                  <a:pt x="67062" y="3164"/>
                  <a:pt x="60098" y="3743"/>
                </a:cubicBezTo>
                <a:cubicBezTo>
                  <a:pt x="59449" y="3797"/>
                  <a:pt x="62701" y="3693"/>
                  <a:pt x="62052" y="3743"/>
                </a:cubicBezTo>
                <a:cubicBezTo>
                  <a:pt x="58342" y="4029"/>
                  <a:pt x="54636" y="4524"/>
                  <a:pt x="50915" y="4524"/>
                </a:cubicBezTo>
                <a:cubicBezTo>
                  <a:pt x="50058" y="4524"/>
                  <a:pt x="48582" y="4965"/>
                  <a:pt x="48375" y="4134"/>
                </a:cubicBezTo>
                <a:cubicBezTo>
                  <a:pt x="47831" y="1955"/>
                  <a:pt x="52602" y="2513"/>
                  <a:pt x="54823" y="2180"/>
                </a:cubicBezTo>
                <a:cubicBezTo>
                  <a:pt x="56094" y="1989"/>
                  <a:pt x="58635" y="1607"/>
                  <a:pt x="57363" y="1789"/>
                </a:cubicBezTo>
                <a:cubicBezTo>
                  <a:pt x="53743" y="2306"/>
                  <a:pt x="50078" y="2571"/>
                  <a:pt x="46421" y="2571"/>
                </a:cubicBezTo>
                <a:cubicBezTo>
                  <a:pt x="44463" y="2571"/>
                  <a:pt x="38809" y="2085"/>
                  <a:pt x="40560" y="2961"/>
                </a:cubicBezTo>
                <a:cubicBezTo>
                  <a:pt x="44580" y="4971"/>
                  <a:pt x="53161" y="-1641"/>
                  <a:pt x="54041" y="2766"/>
                </a:cubicBezTo>
                <a:cubicBezTo>
                  <a:pt x="54338" y="4253"/>
                  <a:pt x="52599" y="3260"/>
                  <a:pt x="51110" y="3548"/>
                </a:cubicBezTo>
                <a:cubicBezTo>
                  <a:pt x="47254" y="4294"/>
                  <a:pt x="43277" y="4183"/>
                  <a:pt x="39387" y="4720"/>
                </a:cubicBezTo>
                <a:cubicBezTo>
                  <a:pt x="38400" y="4856"/>
                  <a:pt x="35461" y="5306"/>
                  <a:pt x="36457" y="5306"/>
                </a:cubicBezTo>
                <a:cubicBezTo>
                  <a:pt x="40912" y="5306"/>
                  <a:pt x="47361" y="4838"/>
                  <a:pt x="49352" y="8823"/>
                </a:cubicBezTo>
                <a:cubicBezTo>
                  <a:pt x="50420" y="10960"/>
                  <a:pt x="44664" y="9744"/>
                  <a:pt x="42318" y="10191"/>
                </a:cubicBezTo>
                <a:cubicBezTo>
                  <a:pt x="37814" y="11048"/>
                  <a:pt x="33334" y="12029"/>
                  <a:pt x="28837" y="12926"/>
                </a:cubicBezTo>
                <a:cubicBezTo>
                  <a:pt x="27622" y="13169"/>
                  <a:pt x="31518" y="12433"/>
                  <a:pt x="32549" y="13121"/>
                </a:cubicBezTo>
                <a:cubicBezTo>
                  <a:pt x="34369" y="14335"/>
                  <a:pt x="19167" y="13481"/>
                  <a:pt x="21607" y="14294"/>
                </a:cubicBezTo>
                <a:cubicBezTo>
                  <a:pt x="24455" y="15243"/>
                  <a:pt x="27988" y="13390"/>
                  <a:pt x="30595" y="14880"/>
                </a:cubicBezTo>
                <a:cubicBezTo>
                  <a:pt x="32741" y="16107"/>
                  <a:pt x="25805" y="16189"/>
                  <a:pt x="23561" y="17224"/>
                </a:cubicBezTo>
                <a:cubicBezTo>
                  <a:pt x="22839" y="17557"/>
                  <a:pt x="26176" y="16298"/>
                  <a:pt x="25515" y="15857"/>
                </a:cubicBezTo>
                <a:cubicBezTo>
                  <a:pt x="23071" y="14228"/>
                  <a:pt x="19620" y="15961"/>
                  <a:pt x="16723" y="16443"/>
                </a:cubicBezTo>
              </a:path>
            </a:pathLst>
          </a:custGeom>
          <a:noFill/>
          <a:ln cap="flat" cmpd="sng" w="9525">
            <a:solidFill>
              <a:schemeClr val="dk2"/>
            </a:solidFill>
            <a:prstDash val="solid"/>
            <a:round/>
            <a:headEnd len="med" w="med" type="none"/>
            <a:tailEnd len="med" w="med" type="none"/>
          </a:ln>
        </p:spPr>
      </p:sp>
      <p:sp>
        <p:nvSpPr>
          <p:cNvPr id="511" name="Google Shape;511;p43"/>
          <p:cNvSpPr/>
          <p:nvPr/>
        </p:nvSpPr>
        <p:spPr>
          <a:xfrm>
            <a:off x="4322875" y="3282450"/>
            <a:ext cx="87900" cy="78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Calibri"/>
              <a:ea typeface="Calibri"/>
              <a:cs typeface="Calibri"/>
              <a:sym typeface="Calibri"/>
            </a:endParaRPr>
          </a:p>
        </p:txBody>
      </p:sp>
      <p:sp>
        <p:nvSpPr>
          <p:cNvPr id="512" name="Google Shape;512;p43"/>
          <p:cNvSpPr txBox="1"/>
          <p:nvPr/>
        </p:nvSpPr>
        <p:spPr>
          <a:xfrm>
            <a:off x="4259275" y="3077475"/>
            <a:ext cx="849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Poke Ball</a:t>
            </a:r>
            <a:endParaRPr sz="800">
              <a:solidFill>
                <a:srgbClr val="FF0000"/>
              </a:solidFill>
              <a:latin typeface="Calibri"/>
              <a:ea typeface="Calibri"/>
              <a:cs typeface="Calibri"/>
              <a:sym typeface="Calibri"/>
            </a:endParaRPr>
          </a:p>
        </p:txBody>
      </p:sp>
      <p:sp>
        <p:nvSpPr>
          <p:cNvPr id="513" name="Google Shape;513;p43"/>
          <p:cNvSpPr/>
          <p:nvPr/>
        </p:nvSpPr>
        <p:spPr>
          <a:xfrm>
            <a:off x="3447105" y="2605186"/>
            <a:ext cx="880675" cy="691950"/>
          </a:xfrm>
          <a:custGeom>
            <a:rect b="b" l="l" r="r" t="t"/>
            <a:pathLst>
              <a:path extrusionOk="0" h="27678" w="35227">
                <a:moveTo>
                  <a:pt x="2988" y="23575"/>
                </a:moveTo>
                <a:cubicBezTo>
                  <a:pt x="2166" y="17807"/>
                  <a:pt x="-2002" y="11033"/>
                  <a:pt x="1230" y="6185"/>
                </a:cubicBezTo>
                <a:cubicBezTo>
                  <a:pt x="4922" y="647"/>
                  <a:pt x="13881" y="-926"/>
                  <a:pt x="20378" y="519"/>
                </a:cubicBezTo>
                <a:cubicBezTo>
                  <a:pt x="30450" y="2759"/>
                  <a:pt x="27937" y="20376"/>
                  <a:pt x="35227" y="27678"/>
                </a:cubicBezTo>
              </a:path>
            </a:pathLst>
          </a:custGeom>
          <a:noFill/>
          <a:ln cap="flat" cmpd="sng" w="9525">
            <a:solidFill>
              <a:schemeClr val="dk2"/>
            </a:solidFill>
            <a:prstDash val="solid"/>
            <a:round/>
            <a:headEnd len="med" w="med" type="none"/>
            <a:tailEnd len="med" w="med" type="none"/>
          </a:ln>
        </p:spPr>
      </p:sp>
      <p:sp>
        <p:nvSpPr>
          <p:cNvPr id="514" name="Google Shape;514;p43"/>
          <p:cNvSpPr/>
          <p:nvPr/>
        </p:nvSpPr>
        <p:spPr>
          <a:xfrm>
            <a:off x="4327775" y="3228725"/>
            <a:ext cx="4875" cy="63500"/>
          </a:xfrm>
          <a:custGeom>
            <a:rect b="b" l="l" r="r" t="t"/>
            <a:pathLst>
              <a:path extrusionOk="0" h="2540" w="195">
                <a:moveTo>
                  <a:pt x="195" y="2540"/>
                </a:moveTo>
                <a:cubicBezTo>
                  <a:pt x="195" y="1691"/>
                  <a:pt x="0" y="849"/>
                  <a:pt x="0" y="0"/>
                </a:cubicBezTo>
              </a:path>
            </a:pathLst>
          </a:custGeom>
          <a:noFill/>
          <a:ln cap="flat" cmpd="sng" w="9525">
            <a:solidFill>
              <a:schemeClr val="dk2"/>
            </a:solidFill>
            <a:prstDash val="solid"/>
            <a:round/>
            <a:headEnd len="med" w="med" type="none"/>
            <a:tailEnd len="med" w="med" type="none"/>
          </a:ln>
        </p:spPr>
      </p:sp>
      <p:cxnSp>
        <p:nvCxnSpPr>
          <p:cNvPr id="515" name="Google Shape;515;p43"/>
          <p:cNvCxnSpPr/>
          <p:nvPr/>
        </p:nvCxnSpPr>
        <p:spPr>
          <a:xfrm rot="10800000">
            <a:off x="4259275" y="3297125"/>
            <a:ext cx="63600" cy="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3"/>
          <p:cNvSpPr/>
          <p:nvPr/>
        </p:nvSpPr>
        <p:spPr>
          <a:xfrm>
            <a:off x="4197127" y="2579918"/>
            <a:ext cx="1075225" cy="717200"/>
          </a:xfrm>
          <a:custGeom>
            <a:rect b="b" l="l" r="r" t="t"/>
            <a:pathLst>
              <a:path extrusionOk="0" h="28688" w="43009">
                <a:moveTo>
                  <a:pt x="5226" y="28688"/>
                </a:moveTo>
                <a:cubicBezTo>
                  <a:pt x="4624" y="25689"/>
                  <a:pt x="2090" y="23383"/>
                  <a:pt x="1123" y="20481"/>
                </a:cubicBezTo>
                <a:cubicBezTo>
                  <a:pt x="-1070" y="13902"/>
                  <a:pt x="-329" y="2042"/>
                  <a:pt x="6398" y="357"/>
                </a:cubicBezTo>
                <a:cubicBezTo>
                  <a:pt x="15024" y="-1803"/>
                  <a:pt x="23209" y="7732"/>
                  <a:pt x="29063" y="14425"/>
                </a:cubicBezTo>
                <a:cubicBezTo>
                  <a:pt x="32279" y="18102"/>
                  <a:pt x="34180" y="24563"/>
                  <a:pt x="39027" y="25171"/>
                </a:cubicBezTo>
                <a:cubicBezTo>
                  <a:pt x="40321" y="25333"/>
                  <a:pt x="42151" y="26409"/>
                  <a:pt x="42935" y="25366"/>
                </a:cubicBezTo>
                <a:cubicBezTo>
                  <a:pt x="43233" y="24969"/>
                  <a:pt x="42026" y="23621"/>
                  <a:pt x="42349" y="23998"/>
                </a:cubicBezTo>
                <a:cubicBezTo>
                  <a:pt x="43019" y="24780"/>
                  <a:pt x="41589" y="26289"/>
                  <a:pt x="40590" y="26538"/>
                </a:cubicBezTo>
              </a:path>
            </a:pathLst>
          </a:custGeom>
          <a:noFill/>
          <a:ln cap="flat" cmpd="sng" w="9525">
            <a:solidFill>
              <a:schemeClr val="dk2"/>
            </a:solidFill>
            <a:prstDash val="solid"/>
            <a:round/>
            <a:headEnd len="med" w="med" type="none"/>
            <a:tailEnd len="med" w="med" type="none"/>
          </a:ln>
        </p:spPr>
      </p:sp>
      <p:sp>
        <p:nvSpPr>
          <p:cNvPr id="517" name="Google Shape;517;p43"/>
          <p:cNvSpPr txBox="1"/>
          <p:nvPr/>
        </p:nvSpPr>
        <p:spPr>
          <a:xfrm>
            <a:off x="3465750" y="2974700"/>
            <a:ext cx="6447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a:t>
            </a:r>
            <a:endParaRPr sz="1300">
              <a:solidFill>
                <a:schemeClr val="dk2"/>
              </a:solidFill>
              <a:latin typeface="Calibri"/>
              <a:ea typeface="Calibri"/>
              <a:cs typeface="Calibri"/>
              <a:sym typeface="Calibri"/>
            </a:endParaRPr>
          </a:p>
        </p:txBody>
      </p:sp>
      <p:sp>
        <p:nvSpPr>
          <p:cNvPr id="518" name="Google Shape;518;p43"/>
          <p:cNvSpPr/>
          <p:nvPr/>
        </p:nvSpPr>
        <p:spPr>
          <a:xfrm>
            <a:off x="5947605" y="2506617"/>
            <a:ext cx="1820550" cy="723150"/>
          </a:xfrm>
          <a:custGeom>
            <a:rect b="b" l="l" r="r" t="t"/>
            <a:pathLst>
              <a:path extrusionOk="0" h="28926" w="72822">
                <a:moveTo>
                  <a:pt x="72562" y="27126"/>
                </a:moveTo>
                <a:cubicBezTo>
                  <a:pt x="69779" y="10382"/>
                  <a:pt x="38801" y="19359"/>
                  <a:pt x="21958" y="21460"/>
                </a:cubicBezTo>
                <a:cubicBezTo>
                  <a:pt x="16176" y="22181"/>
                  <a:pt x="11923" y="28242"/>
                  <a:pt x="6131" y="28884"/>
                </a:cubicBezTo>
                <a:cubicBezTo>
                  <a:pt x="3105" y="29220"/>
                  <a:pt x="411" y="25072"/>
                  <a:pt x="74" y="22046"/>
                </a:cubicBezTo>
                <a:cubicBezTo>
                  <a:pt x="-516" y="16749"/>
                  <a:pt x="4742" y="10132"/>
                  <a:pt x="10039" y="9541"/>
                </a:cubicBezTo>
                <a:cubicBezTo>
                  <a:pt x="15478" y="8935"/>
                  <a:pt x="20979" y="9150"/>
                  <a:pt x="26451" y="9150"/>
                </a:cubicBezTo>
                <a:cubicBezTo>
                  <a:pt x="28666" y="9150"/>
                  <a:pt x="31528" y="10522"/>
                  <a:pt x="33094" y="8955"/>
                </a:cubicBezTo>
                <a:cubicBezTo>
                  <a:pt x="35009" y="7039"/>
                  <a:pt x="34462" y="3653"/>
                  <a:pt x="34462" y="944"/>
                </a:cubicBezTo>
                <a:cubicBezTo>
                  <a:pt x="34462" y="-945"/>
                  <a:pt x="34004" y="4778"/>
                  <a:pt x="34462" y="6610"/>
                </a:cubicBezTo>
                <a:cubicBezTo>
                  <a:pt x="35207" y="9588"/>
                  <a:pt x="40185" y="9346"/>
                  <a:pt x="43254" y="9346"/>
                </a:cubicBezTo>
                <a:cubicBezTo>
                  <a:pt x="46921" y="9346"/>
                  <a:pt x="49965" y="6039"/>
                  <a:pt x="53610" y="5633"/>
                </a:cubicBezTo>
                <a:cubicBezTo>
                  <a:pt x="59694" y="4955"/>
                  <a:pt x="65902" y="4872"/>
                  <a:pt x="71976" y="5633"/>
                </a:cubicBezTo>
                <a:cubicBezTo>
                  <a:pt x="72572" y="5708"/>
                  <a:pt x="70184" y="4887"/>
                  <a:pt x="70608" y="4461"/>
                </a:cubicBezTo>
                <a:cubicBezTo>
                  <a:pt x="71184" y="3882"/>
                  <a:pt x="73016" y="4858"/>
                  <a:pt x="72758" y="5633"/>
                </a:cubicBezTo>
                <a:cubicBezTo>
                  <a:pt x="72363" y="6822"/>
                  <a:pt x="70557" y="6832"/>
                  <a:pt x="69436" y="7392"/>
                </a:cubicBezTo>
              </a:path>
            </a:pathLst>
          </a:custGeom>
          <a:noFill/>
          <a:ln cap="flat" cmpd="sng" w="9525">
            <a:solidFill>
              <a:schemeClr val="dk2"/>
            </a:solidFill>
            <a:prstDash val="solid"/>
            <a:round/>
            <a:headEnd len="med" w="med" type="none"/>
            <a:tailEnd len="med" w="med" type="none"/>
          </a:ln>
        </p:spPr>
      </p:sp>
      <p:sp>
        <p:nvSpPr>
          <p:cNvPr id="519" name="Google Shape;519;p43"/>
          <p:cNvSpPr txBox="1"/>
          <p:nvPr/>
        </p:nvSpPr>
        <p:spPr>
          <a:xfrm>
            <a:off x="7541875" y="3006725"/>
            <a:ext cx="908700" cy="7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3</a:t>
            </a:r>
            <a:endParaRPr sz="1300">
              <a:solidFill>
                <a:schemeClr val="dk2"/>
              </a:solidFill>
              <a:latin typeface="Calibri"/>
              <a:ea typeface="Calibri"/>
              <a:cs typeface="Calibri"/>
              <a:sym typeface="Calibri"/>
            </a:endParaRPr>
          </a:p>
        </p:txBody>
      </p:sp>
      <p:sp>
        <p:nvSpPr>
          <p:cNvPr id="520" name="Google Shape;520;p43"/>
          <p:cNvSpPr/>
          <p:nvPr/>
        </p:nvSpPr>
        <p:spPr>
          <a:xfrm>
            <a:off x="6735875" y="2427650"/>
            <a:ext cx="107400" cy="144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
        <p:nvSpPr>
          <p:cNvPr id="521" name="Google Shape;521;p43"/>
          <p:cNvSpPr txBox="1"/>
          <p:nvPr/>
        </p:nvSpPr>
        <p:spPr>
          <a:xfrm>
            <a:off x="6429850" y="2187050"/>
            <a:ext cx="13383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latin typeface="Calibri"/>
                <a:ea typeface="Calibri"/>
                <a:cs typeface="Calibri"/>
                <a:sym typeface="Calibri"/>
              </a:rPr>
              <a:t>Everstone</a:t>
            </a:r>
            <a:endParaRPr sz="1000">
              <a:solidFill>
                <a:srgbClr val="FF0000"/>
              </a:solidFill>
              <a:latin typeface="Calibri"/>
              <a:ea typeface="Calibri"/>
              <a:cs typeface="Calibri"/>
              <a:sym typeface="Calibri"/>
            </a:endParaRPr>
          </a:p>
        </p:txBody>
      </p:sp>
      <p:cxnSp>
        <p:nvCxnSpPr>
          <p:cNvPr id="522" name="Google Shape;522;p43"/>
          <p:cNvCxnSpPr/>
          <p:nvPr/>
        </p:nvCxnSpPr>
        <p:spPr>
          <a:xfrm rot="10800000">
            <a:off x="5192300" y="2647450"/>
            <a:ext cx="171000" cy="0"/>
          </a:xfrm>
          <a:prstGeom prst="straightConnector1">
            <a:avLst/>
          </a:prstGeom>
          <a:noFill/>
          <a:ln cap="flat" cmpd="sng" w="9525">
            <a:solidFill>
              <a:schemeClr val="dk2"/>
            </a:solidFill>
            <a:prstDash val="solid"/>
            <a:round/>
            <a:headEnd len="med" w="med" type="none"/>
            <a:tailEnd len="med" w="med" type="triangle"/>
          </a:ln>
        </p:spPr>
      </p:cxnSp>
      <p:sp>
        <p:nvSpPr>
          <p:cNvPr id="523" name="Google Shape;523;p43"/>
          <p:cNvSpPr txBox="1"/>
          <p:nvPr/>
        </p:nvSpPr>
        <p:spPr>
          <a:xfrm>
            <a:off x="5192288" y="2342200"/>
            <a:ext cx="8499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4</a:t>
            </a:r>
            <a:endParaRPr sz="1300">
              <a:solidFill>
                <a:schemeClr val="dk2"/>
              </a:solidFill>
              <a:latin typeface="Calibri"/>
              <a:ea typeface="Calibri"/>
              <a:cs typeface="Calibri"/>
              <a:sym typeface="Calibri"/>
            </a:endParaRPr>
          </a:p>
        </p:txBody>
      </p:sp>
      <p:cxnSp>
        <p:nvCxnSpPr>
          <p:cNvPr id="524" name="Google Shape;524;p43"/>
          <p:cNvCxnSpPr/>
          <p:nvPr/>
        </p:nvCxnSpPr>
        <p:spPr>
          <a:xfrm flipH="1">
            <a:off x="3863850" y="771775"/>
            <a:ext cx="1929300" cy="684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525" name="Google Shape;525;p43"/>
          <p:cNvCxnSpPr/>
          <p:nvPr/>
        </p:nvCxnSpPr>
        <p:spPr>
          <a:xfrm rot="5400000">
            <a:off x="3529250" y="915900"/>
            <a:ext cx="420000" cy="2685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526" name="Google Shape;526;p43"/>
          <p:cNvSpPr/>
          <p:nvPr/>
        </p:nvSpPr>
        <p:spPr>
          <a:xfrm>
            <a:off x="3609725" y="1221150"/>
            <a:ext cx="83050" cy="39075"/>
          </a:xfrm>
          <a:custGeom>
            <a:rect b="b" l="l" r="r" t="t"/>
            <a:pathLst>
              <a:path extrusionOk="0" h="1563" w="3322">
                <a:moveTo>
                  <a:pt x="0" y="1563"/>
                </a:moveTo>
                <a:cubicBezTo>
                  <a:pt x="1161" y="1176"/>
                  <a:pt x="2135" y="298"/>
                  <a:pt x="3322" y="0"/>
                </a:cubicBezTo>
              </a:path>
            </a:pathLst>
          </a:custGeom>
          <a:noFill/>
          <a:ln cap="flat" cmpd="sng" w="9525">
            <a:solidFill>
              <a:schemeClr val="dk2"/>
            </a:solidFill>
            <a:prstDash val="solid"/>
            <a:round/>
            <a:headEnd len="med" w="med" type="none"/>
            <a:tailEnd len="med" w="med" type="none"/>
          </a:ln>
        </p:spPr>
      </p:sp>
      <p:sp>
        <p:nvSpPr>
          <p:cNvPr id="527" name="Google Shape;527;p43"/>
          <p:cNvSpPr/>
          <p:nvPr/>
        </p:nvSpPr>
        <p:spPr>
          <a:xfrm>
            <a:off x="3556000" y="1211375"/>
            <a:ext cx="53725" cy="43975"/>
          </a:xfrm>
          <a:custGeom>
            <a:rect b="b" l="l" r="r" t="t"/>
            <a:pathLst>
              <a:path extrusionOk="0" h="1759" w="2149">
                <a:moveTo>
                  <a:pt x="2149" y="1759"/>
                </a:moveTo>
                <a:cubicBezTo>
                  <a:pt x="1594" y="1018"/>
                  <a:pt x="828" y="414"/>
                  <a:pt x="0" y="0"/>
                </a:cubicBezTo>
              </a:path>
            </a:pathLst>
          </a:custGeom>
          <a:noFill/>
          <a:ln cap="flat" cmpd="sng" w="9525">
            <a:solidFill>
              <a:schemeClr val="dk2"/>
            </a:solidFill>
            <a:prstDash val="solid"/>
            <a:round/>
            <a:headEnd len="med" w="med" type="none"/>
            <a:tailEnd len="med" w="med" type="none"/>
          </a:ln>
        </p:spPr>
      </p:sp>
      <p:sp>
        <p:nvSpPr>
          <p:cNvPr id="528" name="Google Shape;528;p43"/>
          <p:cNvSpPr txBox="1"/>
          <p:nvPr/>
        </p:nvSpPr>
        <p:spPr>
          <a:xfrm>
            <a:off x="5700475" y="644650"/>
            <a:ext cx="9768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a:t>
            </a:r>
            <a:endParaRPr sz="1300">
              <a:solidFill>
                <a:schemeClr val="dk2"/>
              </a:solidFill>
              <a:latin typeface="Calibri"/>
              <a:ea typeface="Calibri"/>
              <a:cs typeface="Calibri"/>
              <a:sym typeface="Calibri"/>
            </a:endParaRPr>
          </a:p>
        </p:txBody>
      </p:sp>
      <p:sp>
        <p:nvSpPr>
          <p:cNvPr id="529" name="Google Shape;529;p43"/>
          <p:cNvSpPr/>
          <p:nvPr/>
        </p:nvSpPr>
        <p:spPr>
          <a:xfrm>
            <a:off x="6735875" y="855900"/>
            <a:ext cx="390900" cy="38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0" name="Google Shape;530;p43"/>
          <p:cNvSpPr txBox="1"/>
          <p:nvPr/>
        </p:nvSpPr>
        <p:spPr>
          <a:xfrm>
            <a:off x="6667400" y="855900"/>
            <a:ext cx="1221300" cy="11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Steven</a:t>
            </a:r>
            <a:endParaRPr sz="1000">
              <a:solidFill>
                <a:schemeClr val="dk2"/>
              </a:solidFill>
              <a:latin typeface="Calibri"/>
              <a:ea typeface="Calibri"/>
              <a:cs typeface="Calibri"/>
              <a:sym typeface="Calibri"/>
            </a:endParaRPr>
          </a:p>
        </p:txBody>
      </p:sp>
      <p:sp>
        <p:nvSpPr>
          <p:cNvPr id="531" name="Google Shape;531;p43"/>
          <p:cNvSpPr/>
          <p:nvPr/>
        </p:nvSpPr>
        <p:spPr>
          <a:xfrm>
            <a:off x="4498725" y="1025775"/>
            <a:ext cx="63600" cy="68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2" name="Google Shape;532;p43"/>
          <p:cNvSpPr txBox="1"/>
          <p:nvPr/>
        </p:nvSpPr>
        <p:spPr>
          <a:xfrm>
            <a:off x="4234988" y="806050"/>
            <a:ext cx="11040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Escape Rope</a:t>
            </a:r>
            <a:endParaRPr sz="800">
              <a:solidFill>
                <a:srgbClr val="FF0000"/>
              </a:solidFill>
              <a:latin typeface="Calibri"/>
              <a:ea typeface="Calibri"/>
              <a:cs typeface="Calibri"/>
              <a:sym typeface="Calibri"/>
            </a:endParaRPr>
          </a:p>
        </p:txBody>
      </p:sp>
      <p:pic>
        <p:nvPicPr>
          <p:cNvPr id="533" name="Google Shape;533;p43"/>
          <p:cNvPicPr preferRelativeResize="0"/>
          <p:nvPr/>
        </p:nvPicPr>
        <p:blipFill>
          <a:blip r:embed="rId4">
            <a:alphaModFix/>
          </a:blip>
          <a:stretch>
            <a:fillRect/>
          </a:stretch>
        </p:blipFill>
        <p:spPr>
          <a:xfrm>
            <a:off x="783525" y="2480739"/>
            <a:ext cx="1929300" cy="1032210"/>
          </a:xfrm>
          <a:prstGeom prst="rect">
            <a:avLst/>
          </a:prstGeom>
          <a:noFill/>
          <a:ln>
            <a:noFill/>
          </a:ln>
        </p:spPr>
      </p:pic>
      <p:pic>
        <p:nvPicPr>
          <p:cNvPr id="534" name="Google Shape;534;p43"/>
          <p:cNvPicPr preferRelativeResize="0"/>
          <p:nvPr/>
        </p:nvPicPr>
        <p:blipFill>
          <a:blip r:embed="rId5">
            <a:alphaModFix/>
          </a:blip>
          <a:stretch>
            <a:fillRect/>
          </a:stretch>
        </p:blipFill>
        <p:spPr>
          <a:xfrm>
            <a:off x="804350" y="3585888"/>
            <a:ext cx="1929299" cy="1344887"/>
          </a:xfrm>
          <a:prstGeom prst="rect">
            <a:avLst/>
          </a:prstGeom>
          <a:noFill/>
          <a:ln>
            <a:noFill/>
          </a:ln>
        </p:spPr>
      </p:pic>
      <p:sp>
        <p:nvSpPr>
          <p:cNvPr id="535" name="Google Shape;535;p43"/>
          <p:cNvSpPr txBox="1"/>
          <p:nvPr/>
        </p:nvSpPr>
        <p:spPr>
          <a:xfrm>
            <a:off x="1618900" y="2280050"/>
            <a:ext cx="3015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dk2"/>
                </a:solidFill>
                <a:latin typeface="Calibri"/>
                <a:ea typeface="Calibri"/>
                <a:cs typeface="Calibri"/>
                <a:sym typeface="Calibri"/>
              </a:rPr>
              <a:t>1F</a:t>
            </a:r>
            <a:endParaRPr sz="900" u="sng">
              <a:solidFill>
                <a:schemeClr val="dk2"/>
              </a:solidFill>
              <a:latin typeface="Calibri"/>
              <a:ea typeface="Calibri"/>
              <a:cs typeface="Calibri"/>
              <a:sym typeface="Calibri"/>
            </a:endParaRPr>
          </a:p>
        </p:txBody>
      </p:sp>
      <p:sp>
        <p:nvSpPr>
          <p:cNvPr id="536" name="Google Shape;536;p43"/>
          <p:cNvSpPr txBox="1"/>
          <p:nvPr/>
        </p:nvSpPr>
        <p:spPr>
          <a:xfrm>
            <a:off x="1576550" y="3360750"/>
            <a:ext cx="11571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dk2"/>
                </a:solidFill>
                <a:latin typeface="Calibri"/>
                <a:ea typeface="Calibri"/>
                <a:cs typeface="Calibri"/>
                <a:sym typeface="Calibri"/>
              </a:rPr>
              <a:t>B1F</a:t>
            </a:r>
            <a:endParaRPr sz="900" u="sng">
              <a:solidFill>
                <a:schemeClr val="dk2"/>
              </a:solidFill>
              <a:latin typeface="Calibri"/>
              <a:ea typeface="Calibri"/>
              <a:cs typeface="Calibri"/>
              <a:sym typeface="Calibri"/>
            </a:endParaRPr>
          </a:p>
        </p:txBody>
      </p:sp>
      <p:pic>
        <p:nvPicPr>
          <p:cNvPr id="537" name="Google Shape;537;p43"/>
          <p:cNvPicPr preferRelativeResize="0"/>
          <p:nvPr/>
        </p:nvPicPr>
        <p:blipFill>
          <a:blip r:embed="rId6">
            <a:alphaModFix/>
          </a:blip>
          <a:stretch>
            <a:fillRect/>
          </a:stretch>
        </p:blipFill>
        <p:spPr>
          <a:xfrm>
            <a:off x="2828875" y="3610567"/>
            <a:ext cx="1601800" cy="1295545"/>
          </a:xfrm>
          <a:prstGeom prst="rect">
            <a:avLst/>
          </a:prstGeom>
          <a:noFill/>
          <a:ln>
            <a:noFill/>
          </a:ln>
        </p:spPr>
      </p:pic>
      <p:sp>
        <p:nvSpPr>
          <p:cNvPr id="538" name="Google Shape;538;p43"/>
          <p:cNvSpPr txBox="1"/>
          <p:nvPr/>
        </p:nvSpPr>
        <p:spPr>
          <a:xfrm>
            <a:off x="4332650" y="3585900"/>
            <a:ext cx="8499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 B2F</a:t>
            </a:r>
            <a:endParaRPr sz="1300">
              <a:solidFill>
                <a:schemeClr val="dk2"/>
              </a:solidFill>
              <a:latin typeface="Calibri"/>
              <a:ea typeface="Calibri"/>
              <a:cs typeface="Calibri"/>
              <a:sym typeface="Calibri"/>
            </a:endParaRPr>
          </a:p>
        </p:txBody>
      </p:sp>
      <p:pic>
        <p:nvPicPr>
          <p:cNvPr id="539" name="Google Shape;539;p43"/>
          <p:cNvPicPr preferRelativeResize="0"/>
          <p:nvPr/>
        </p:nvPicPr>
        <p:blipFill>
          <a:blip r:embed="rId7">
            <a:alphaModFix/>
          </a:blip>
          <a:stretch>
            <a:fillRect/>
          </a:stretch>
        </p:blipFill>
        <p:spPr>
          <a:xfrm>
            <a:off x="5023125" y="3588437"/>
            <a:ext cx="2443650" cy="1264119"/>
          </a:xfrm>
          <a:prstGeom prst="rect">
            <a:avLst/>
          </a:prstGeom>
          <a:noFill/>
          <a:ln>
            <a:noFill/>
          </a:ln>
        </p:spPr>
      </p:pic>
      <p:sp>
        <p:nvSpPr>
          <p:cNvPr id="540" name="Google Shape;540;p43"/>
          <p:cNvSpPr txBox="1"/>
          <p:nvPr/>
        </p:nvSpPr>
        <p:spPr>
          <a:xfrm>
            <a:off x="7525650" y="3675325"/>
            <a:ext cx="714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 </a:t>
            </a:r>
            <a:r>
              <a:rPr lang="en" sz="800">
                <a:solidFill>
                  <a:schemeClr val="dk2"/>
                </a:solidFill>
                <a:latin typeface="Calibri"/>
                <a:ea typeface="Calibri"/>
                <a:cs typeface="Calibri"/>
                <a:sym typeface="Calibri"/>
              </a:rPr>
              <a:t>Steven’s    Room</a:t>
            </a:r>
            <a:endParaRPr sz="800">
              <a:solidFill>
                <a:schemeClr val="dk2"/>
              </a:solidFill>
              <a:latin typeface="Calibri"/>
              <a:ea typeface="Calibri"/>
              <a:cs typeface="Calibri"/>
              <a:sym typeface="Calibri"/>
            </a:endParaRPr>
          </a:p>
        </p:txBody>
      </p:sp>
      <p:sp>
        <p:nvSpPr>
          <p:cNvPr id="541" name="Google Shape;541;p43"/>
          <p:cNvSpPr/>
          <p:nvPr/>
        </p:nvSpPr>
        <p:spPr>
          <a:xfrm>
            <a:off x="5653950" y="1059825"/>
            <a:ext cx="432600" cy="3501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2" name="Google Shape;542;p43"/>
          <p:cNvSpPr txBox="1"/>
          <p:nvPr/>
        </p:nvSpPr>
        <p:spPr>
          <a:xfrm>
            <a:off x="5412138" y="1094163"/>
            <a:ext cx="9768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HM05 Flash</a:t>
            </a:r>
            <a:endParaRPr sz="700">
              <a:solidFill>
                <a:schemeClr val="dk1"/>
              </a:solidFill>
              <a:latin typeface="Calibri"/>
              <a:ea typeface="Calibri"/>
              <a:cs typeface="Calibri"/>
              <a:sym typeface="Calibri"/>
            </a:endParaRPr>
          </a:p>
          <a:p>
            <a:pPr indent="0" lvl="0" marL="0" rtl="0" algn="l">
              <a:spcBef>
                <a:spcPts val="0"/>
              </a:spcBef>
              <a:spcAft>
                <a:spcPts val="0"/>
              </a:spcAft>
              <a:buNone/>
            </a:pPr>
            <a:r>
              <a:rPr lang="en" sz="700">
                <a:solidFill>
                  <a:schemeClr val="dk1"/>
                </a:solidFill>
                <a:latin typeface="Calibri"/>
                <a:ea typeface="Calibri"/>
                <a:cs typeface="Calibri"/>
                <a:sym typeface="Calibri"/>
              </a:rPr>
              <a:t>(Hiker)</a:t>
            </a:r>
            <a:endParaRPr sz="700">
              <a:solidFill>
                <a:schemeClr val="dk1"/>
              </a:solidFill>
              <a:latin typeface="Calibri"/>
              <a:ea typeface="Calibri"/>
              <a:cs typeface="Calibri"/>
              <a:sym typeface="Calibri"/>
            </a:endParaRPr>
          </a:p>
        </p:txBody>
      </p:sp>
      <p:sp>
        <p:nvSpPr>
          <p:cNvPr id="543" name="Google Shape;543;p43"/>
          <p:cNvSpPr txBox="1"/>
          <p:nvPr/>
        </p:nvSpPr>
        <p:spPr>
          <a:xfrm>
            <a:off x="441850" y="725250"/>
            <a:ext cx="2655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u="sng">
                <a:solidFill>
                  <a:schemeClr val="dk2"/>
                </a:solidFill>
                <a:latin typeface="Calibri"/>
                <a:ea typeface="Calibri"/>
                <a:cs typeface="Calibri"/>
                <a:sym typeface="Calibri"/>
              </a:rPr>
              <a:t>After the letter is delivered, you can go back to Rustboro and talk Mr. Stone and get the EXP. SHARE</a:t>
            </a:r>
            <a:endParaRPr b="1" sz="1100" u="sng">
              <a:solidFill>
                <a:schemeClr val="dk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4"/>
          <p:cNvSpPr txBox="1"/>
          <p:nvPr>
            <p:ph type="title"/>
          </p:nvPr>
        </p:nvSpPr>
        <p:spPr>
          <a:xfrm>
            <a:off x="208575" y="205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109</a:t>
            </a:r>
            <a:endParaRPr/>
          </a:p>
        </p:txBody>
      </p:sp>
      <p:sp>
        <p:nvSpPr>
          <p:cNvPr id="549" name="Google Shape;549;p44"/>
          <p:cNvSpPr txBox="1"/>
          <p:nvPr>
            <p:ph idx="1" type="body"/>
          </p:nvPr>
        </p:nvSpPr>
        <p:spPr>
          <a:xfrm>
            <a:off x="653063" y="688775"/>
            <a:ext cx="3269400" cy="1750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Talk to the tuber girl for a soft sand.</a:t>
            </a:r>
            <a:endParaRPr/>
          </a:p>
          <a:p>
            <a:pPr indent="0" lvl="0" marL="0" rtl="0" algn="l">
              <a:spcBef>
                <a:spcPts val="1200"/>
              </a:spcBef>
              <a:spcAft>
                <a:spcPts val="0"/>
              </a:spcAft>
              <a:buNone/>
            </a:pPr>
            <a:r>
              <a:rPr lang="en"/>
              <a:t>There are a ton of hidden items on this beach. Use the picture for reference.</a:t>
            </a:r>
            <a:endParaRPr/>
          </a:p>
          <a:p>
            <a:pPr indent="0" lvl="0" marL="0" rtl="0" algn="l">
              <a:spcBef>
                <a:spcPts val="1200"/>
              </a:spcBef>
              <a:spcAft>
                <a:spcPts val="0"/>
              </a:spcAft>
              <a:buNone/>
            </a:pPr>
            <a:r>
              <a:rPr lang="en"/>
              <a:t>This route also </a:t>
            </a:r>
            <a:r>
              <a:rPr lang="en"/>
              <a:t>technically</a:t>
            </a:r>
            <a:r>
              <a:rPr lang="en"/>
              <a:t> includes the water south of the beach but I won’t go over that until later. </a:t>
            </a:r>
            <a:endParaRPr/>
          </a:p>
          <a:p>
            <a:pPr indent="0" lvl="0" marL="0" rtl="0" algn="l">
              <a:spcBef>
                <a:spcPts val="1200"/>
              </a:spcBef>
              <a:spcAft>
                <a:spcPts val="1200"/>
              </a:spcAft>
              <a:buNone/>
            </a:pPr>
            <a:r>
              <a:rPr lang="en"/>
              <a:t>Beat all 3 trainers in the Seashore house to receive 6 free soda pops and also the ability to buy them. </a:t>
            </a:r>
            <a:r>
              <a:rPr lang="en"/>
              <a:t>Unfortunately</a:t>
            </a:r>
            <a:r>
              <a:rPr lang="en"/>
              <a:t>, only 1 can be purchased at a time. But these are well worth it. Stock up. </a:t>
            </a:r>
            <a:endParaRPr/>
          </a:p>
        </p:txBody>
      </p:sp>
      <p:pic>
        <p:nvPicPr>
          <p:cNvPr id="550" name="Google Shape;550;p44"/>
          <p:cNvPicPr preferRelativeResize="0"/>
          <p:nvPr/>
        </p:nvPicPr>
        <p:blipFill>
          <a:blip r:embed="rId3">
            <a:alphaModFix/>
          </a:blip>
          <a:stretch>
            <a:fillRect/>
          </a:stretch>
        </p:blipFill>
        <p:spPr>
          <a:xfrm>
            <a:off x="5823700" y="1103000"/>
            <a:ext cx="2927051" cy="2379726"/>
          </a:xfrm>
          <a:prstGeom prst="rect">
            <a:avLst/>
          </a:prstGeom>
          <a:noFill/>
          <a:ln>
            <a:noFill/>
          </a:ln>
        </p:spPr>
      </p:pic>
      <p:pic>
        <p:nvPicPr>
          <p:cNvPr id="551" name="Google Shape;551;p44"/>
          <p:cNvPicPr preferRelativeResize="0"/>
          <p:nvPr/>
        </p:nvPicPr>
        <p:blipFill rotWithShape="1">
          <a:blip r:embed="rId4">
            <a:alphaModFix/>
          </a:blip>
          <a:srcRect b="0" l="0" r="3175" t="0"/>
          <a:stretch/>
        </p:blipFill>
        <p:spPr>
          <a:xfrm>
            <a:off x="769875" y="2495925"/>
            <a:ext cx="2869375" cy="608300"/>
          </a:xfrm>
          <a:prstGeom prst="rect">
            <a:avLst/>
          </a:prstGeom>
          <a:noFill/>
          <a:ln>
            <a:noFill/>
          </a:ln>
        </p:spPr>
      </p:pic>
      <p:sp>
        <p:nvSpPr>
          <p:cNvPr id="552" name="Google Shape;552;p44"/>
          <p:cNvSpPr txBox="1"/>
          <p:nvPr/>
        </p:nvSpPr>
        <p:spPr>
          <a:xfrm>
            <a:off x="1528875" y="2210250"/>
            <a:ext cx="1983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Seashore House</a:t>
            </a:r>
            <a:endParaRPr sz="1300">
              <a:solidFill>
                <a:schemeClr val="dk2"/>
              </a:solidFill>
              <a:latin typeface="Calibri"/>
              <a:ea typeface="Calibri"/>
              <a:cs typeface="Calibri"/>
              <a:sym typeface="Calibri"/>
            </a:endParaRPr>
          </a:p>
        </p:txBody>
      </p:sp>
      <p:pic>
        <p:nvPicPr>
          <p:cNvPr id="553" name="Google Shape;553;p44"/>
          <p:cNvPicPr preferRelativeResize="0"/>
          <p:nvPr/>
        </p:nvPicPr>
        <p:blipFill>
          <a:blip r:embed="rId5">
            <a:alphaModFix/>
          </a:blip>
          <a:stretch>
            <a:fillRect/>
          </a:stretch>
        </p:blipFill>
        <p:spPr>
          <a:xfrm>
            <a:off x="3922450" y="688775"/>
            <a:ext cx="1774025" cy="3507100"/>
          </a:xfrm>
          <a:prstGeom prst="rect">
            <a:avLst/>
          </a:prstGeom>
          <a:noFill/>
          <a:ln>
            <a:noFill/>
          </a:ln>
        </p:spPr>
      </p:pic>
      <p:pic>
        <p:nvPicPr>
          <p:cNvPr id="554" name="Google Shape;554;p44"/>
          <p:cNvPicPr preferRelativeResize="0"/>
          <p:nvPr/>
        </p:nvPicPr>
        <p:blipFill rotWithShape="1">
          <a:blip r:embed="rId6">
            <a:alphaModFix/>
          </a:blip>
          <a:srcRect b="0" l="0" r="0" t="1429"/>
          <a:stretch/>
        </p:blipFill>
        <p:spPr>
          <a:xfrm>
            <a:off x="1421450" y="3104225"/>
            <a:ext cx="1518531" cy="1750800"/>
          </a:xfrm>
          <a:prstGeom prst="rect">
            <a:avLst/>
          </a:prstGeom>
          <a:noFill/>
          <a:ln>
            <a:noFill/>
          </a:ln>
        </p:spPr>
      </p:pic>
      <p:sp>
        <p:nvSpPr>
          <p:cNvPr id="555" name="Google Shape;555;p44"/>
          <p:cNvSpPr/>
          <p:nvPr/>
        </p:nvSpPr>
        <p:spPr>
          <a:xfrm>
            <a:off x="7517025" y="1532375"/>
            <a:ext cx="63600" cy="63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6" name="Google Shape;556;p44"/>
          <p:cNvSpPr txBox="1"/>
          <p:nvPr/>
        </p:nvSpPr>
        <p:spPr>
          <a:xfrm>
            <a:off x="7493100" y="1337575"/>
            <a:ext cx="5862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Potion</a:t>
            </a:r>
            <a:endParaRPr sz="900">
              <a:solidFill>
                <a:srgbClr val="FF0000"/>
              </a:solidFill>
              <a:latin typeface="Calibri"/>
              <a:ea typeface="Calibri"/>
              <a:cs typeface="Calibri"/>
              <a:sym typeface="Calibri"/>
            </a:endParaRPr>
          </a:p>
        </p:txBody>
      </p:sp>
      <p:pic>
        <p:nvPicPr>
          <p:cNvPr id="557" name="Google Shape;557;p44"/>
          <p:cNvPicPr preferRelativeResize="0"/>
          <p:nvPr/>
        </p:nvPicPr>
        <p:blipFill>
          <a:blip r:embed="rId7">
            <a:alphaModFix/>
          </a:blip>
          <a:stretch>
            <a:fillRect/>
          </a:stretch>
        </p:blipFill>
        <p:spPr>
          <a:xfrm>
            <a:off x="5925033" y="3935125"/>
            <a:ext cx="2549067" cy="608300"/>
          </a:xfrm>
          <a:prstGeom prst="rect">
            <a:avLst/>
          </a:prstGeom>
          <a:noFill/>
          <a:ln>
            <a:noFill/>
          </a:ln>
        </p:spPr>
      </p:pic>
      <p:sp>
        <p:nvSpPr>
          <p:cNvPr id="558" name="Google Shape;558;p44"/>
          <p:cNvSpPr txBox="1"/>
          <p:nvPr/>
        </p:nvSpPr>
        <p:spPr>
          <a:xfrm>
            <a:off x="6409725" y="338650"/>
            <a:ext cx="18945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For some reason you have to be facing right to pick up the heart scale.</a:t>
            </a:r>
            <a:endParaRPr sz="1300">
              <a:solidFill>
                <a:schemeClr val="dk2"/>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5"/>
          <p:cNvSpPr txBox="1"/>
          <p:nvPr>
            <p:ph type="title"/>
          </p:nvPr>
        </p:nvSpPr>
        <p:spPr>
          <a:xfrm>
            <a:off x="174375" y="176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Slateport City</a:t>
            </a:r>
            <a:endParaRPr/>
          </a:p>
        </p:txBody>
      </p:sp>
      <p:sp>
        <p:nvSpPr>
          <p:cNvPr id="564" name="Google Shape;564;p45"/>
          <p:cNvSpPr txBox="1"/>
          <p:nvPr>
            <p:ph idx="1" type="body"/>
          </p:nvPr>
        </p:nvSpPr>
        <p:spPr>
          <a:xfrm>
            <a:off x="291600" y="867275"/>
            <a:ext cx="2380200" cy="17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lang="en" sz="722"/>
              <a:t>To the west upon entering is the market square. Items get added to these throughout your adventure. The powder jar is about all there is to be noted. The vitamin store is </a:t>
            </a:r>
            <a:r>
              <a:rPr lang="en" sz="722"/>
              <a:t>available</a:t>
            </a:r>
            <a:r>
              <a:rPr lang="en" sz="722"/>
              <a:t> to you as well. The girl next to the vitamin seller will tell you if you maxed out your EVs on your pokemon in slot 1. She will give you a ribbon if so.</a:t>
            </a:r>
            <a:endParaRPr sz="722"/>
          </a:p>
          <a:p>
            <a:pPr indent="0" lvl="0" marL="0" rtl="0" algn="l">
              <a:spcBef>
                <a:spcPts val="1200"/>
              </a:spcBef>
              <a:spcAft>
                <a:spcPts val="0"/>
              </a:spcAft>
              <a:buSzPts val="358"/>
              <a:buNone/>
            </a:pPr>
            <a:r>
              <a:rPr lang="en" sz="722"/>
              <a:t>North of the market square is the pokemon fan club. You can get the Soothe Bell from the lady in the back if your pokemon in slot 1 is very friendly towards you.</a:t>
            </a:r>
            <a:endParaRPr sz="722"/>
          </a:p>
          <a:p>
            <a:pPr indent="0" lvl="0" marL="0" rtl="0" algn="l">
              <a:spcBef>
                <a:spcPts val="1200"/>
              </a:spcBef>
              <a:spcAft>
                <a:spcPts val="0"/>
              </a:spcAft>
              <a:buSzPts val="358"/>
              <a:buNone/>
            </a:pPr>
            <a:r>
              <a:rPr lang="en" sz="722"/>
              <a:t>The name rater is just north of Pokemon fan club. Change your pokemon’s nickname here.</a:t>
            </a:r>
            <a:endParaRPr sz="722"/>
          </a:p>
          <a:p>
            <a:pPr indent="0" lvl="0" marL="0" rtl="0" algn="l">
              <a:spcBef>
                <a:spcPts val="1200"/>
              </a:spcBef>
              <a:spcAft>
                <a:spcPts val="0"/>
              </a:spcAft>
              <a:buSzPts val="358"/>
              <a:buNone/>
            </a:pPr>
            <a:r>
              <a:rPr lang="en" sz="722"/>
              <a:t>The battle tent is a </a:t>
            </a:r>
            <a:r>
              <a:rPr lang="en" sz="722"/>
              <a:t>battling</a:t>
            </a:r>
            <a:r>
              <a:rPr lang="en" sz="722"/>
              <a:t> side game that you can earn some rewards from. I won’t go into detail about how it works because it’s not required and It’s not really worth it to be honest. The items you get from it are kind of trash. But you can get TM41 by just talking to the sailor inside.</a:t>
            </a:r>
            <a:endParaRPr sz="722"/>
          </a:p>
          <a:p>
            <a:pPr indent="0" lvl="0" marL="0" rtl="0" algn="l">
              <a:spcBef>
                <a:spcPts val="1200"/>
              </a:spcBef>
              <a:spcAft>
                <a:spcPts val="0"/>
              </a:spcAft>
              <a:buSzPts val="358"/>
              <a:buNone/>
            </a:pPr>
            <a:r>
              <a:rPr lang="en" sz="722"/>
              <a:t>Then make your way down to the big grey building and talk to the bald guy at the big table making blueprints for the new ship. Then go to the museum and go upstairs. Beat the 2 Aqua Grunts. On your way out </a:t>
            </a:r>
            <a:r>
              <a:rPr lang="en" sz="722"/>
              <a:t>talk</a:t>
            </a:r>
            <a:r>
              <a:rPr lang="en" sz="722"/>
              <a:t> to the last </a:t>
            </a:r>
            <a:r>
              <a:rPr lang="en" sz="722"/>
              <a:t>remaining</a:t>
            </a:r>
            <a:r>
              <a:rPr lang="en" sz="722"/>
              <a:t> Aqua Grunt for TM46 Thief.</a:t>
            </a:r>
            <a:endParaRPr sz="722"/>
          </a:p>
          <a:p>
            <a:pPr indent="0" lvl="0" marL="0" rtl="0" algn="l">
              <a:spcBef>
                <a:spcPts val="1200"/>
              </a:spcBef>
              <a:spcAft>
                <a:spcPts val="0"/>
              </a:spcAft>
              <a:buSzPts val="358"/>
              <a:buNone/>
            </a:pPr>
            <a:r>
              <a:rPr lang="en" sz="722">
                <a:solidFill>
                  <a:srgbClr val="FF0000"/>
                </a:solidFill>
              </a:rPr>
              <a:t>BUY A HARBOR MAIL BEFORE LEAVING TOWN</a:t>
            </a:r>
            <a:r>
              <a:rPr lang="en" sz="722"/>
              <a:t> to trade for a COIN CASE in Mauville City.</a:t>
            </a:r>
            <a:endParaRPr sz="722"/>
          </a:p>
          <a:p>
            <a:pPr indent="0" lvl="0" marL="457200" rtl="0" algn="l">
              <a:spcBef>
                <a:spcPts val="1200"/>
              </a:spcBef>
              <a:spcAft>
                <a:spcPts val="0"/>
              </a:spcAft>
              <a:buNone/>
            </a:pPr>
            <a:r>
              <a:t/>
            </a:r>
            <a:endParaRPr sz="722"/>
          </a:p>
          <a:p>
            <a:pPr indent="0" lvl="0" marL="0" rtl="0" algn="l">
              <a:spcBef>
                <a:spcPts val="1200"/>
              </a:spcBef>
              <a:spcAft>
                <a:spcPts val="1200"/>
              </a:spcAft>
              <a:buSzPts val="358"/>
              <a:buNone/>
            </a:pPr>
            <a:r>
              <a:t/>
            </a:r>
            <a:endParaRPr sz="722"/>
          </a:p>
        </p:txBody>
      </p:sp>
      <p:pic>
        <p:nvPicPr>
          <p:cNvPr id="565" name="Google Shape;565;p45"/>
          <p:cNvPicPr preferRelativeResize="0"/>
          <p:nvPr/>
        </p:nvPicPr>
        <p:blipFill>
          <a:blip r:embed="rId3">
            <a:alphaModFix/>
          </a:blip>
          <a:stretch>
            <a:fillRect/>
          </a:stretch>
        </p:blipFill>
        <p:spPr>
          <a:xfrm>
            <a:off x="5774400" y="297975"/>
            <a:ext cx="2904050" cy="4356075"/>
          </a:xfrm>
          <a:prstGeom prst="rect">
            <a:avLst/>
          </a:prstGeom>
          <a:noFill/>
          <a:ln>
            <a:noFill/>
          </a:ln>
        </p:spPr>
      </p:pic>
      <p:sp>
        <p:nvSpPr>
          <p:cNvPr id="566" name="Google Shape;566;p45"/>
          <p:cNvSpPr/>
          <p:nvPr/>
        </p:nvSpPr>
        <p:spPr>
          <a:xfrm>
            <a:off x="6389075" y="2837950"/>
            <a:ext cx="410400" cy="429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7" name="Google Shape;567;p45"/>
          <p:cNvSpPr txBox="1"/>
          <p:nvPr/>
        </p:nvSpPr>
        <p:spPr>
          <a:xfrm>
            <a:off x="6359750" y="2813525"/>
            <a:ext cx="840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Powder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Jar</a:t>
            </a:r>
            <a:endParaRPr sz="800">
              <a:solidFill>
                <a:schemeClr val="dk2"/>
              </a:solidFill>
              <a:latin typeface="Calibri"/>
              <a:ea typeface="Calibri"/>
              <a:cs typeface="Calibri"/>
              <a:sym typeface="Calibri"/>
            </a:endParaRPr>
          </a:p>
        </p:txBody>
      </p:sp>
      <p:sp>
        <p:nvSpPr>
          <p:cNvPr id="568" name="Google Shape;568;p45"/>
          <p:cNvSpPr/>
          <p:nvPr/>
        </p:nvSpPr>
        <p:spPr>
          <a:xfrm>
            <a:off x="5832225" y="1831725"/>
            <a:ext cx="498300" cy="5325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9" name="Google Shape;569;p45"/>
          <p:cNvSpPr txBox="1"/>
          <p:nvPr/>
        </p:nvSpPr>
        <p:spPr>
          <a:xfrm>
            <a:off x="5807800" y="1769525"/>
            <a:ext cx="6594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Soothe Bell</a:t>
            </a:r>
            <a:endParaRPr sz="1000">
              <a:solidFill>
                <a:schemeClr val="dk2"/>
              </a:solidFill>
              <a:latin typeface="Calibri"/>
              <a:ea typeface="Calibri"/>
              <a:cs typeface="Calibri"/>
              <a:sym typeface="Calibri"/>
            </a:endParaRPr>
          </a:p>
        </p:txBody>
      </p:sp>
      <p:sp>
        <p:nvSpPr>
          <p:cNvPr id="570" name="Google Shape;570;p45"/>
          <p:cNvSpPr/>
          <p:nvPr/>
        </p:nvSpPr>
        <p:spPr>
          <a:xfrm>
            <a:off x="5934800" y="1357925"/>
            <a:ext cx="532500" cy="4737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71" name="Google Shape;571;p45"/>
          <p:cNvSpPr txBox="1"/>
          <p:nvPr/>
        </p:nvSpPr>
        <p:spPr>
          <a:xfrm>
            <a:off x="5934800" y="1328525"/>
            <a:ext cx="8109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Name Rater</a:t>
            </a:r>
            <a:endParaRPr sz="1100">
              <a:solidFill>
                <a:schemeClr val="dk2"/>
              </a:solidFill>
              <a:latin typeface="Calibri"/>
              <a:ea typeface="Calibri"/>
              <a:cs typeface="Calibri"/>
              <a:sym typeface="Calibri"/>
            </a:endParaRPr>
          </a:p>
        </p:txBody>
      </p:sp>
      <p:sp>
        <p:nvSpPr>
          <p:cNvPr id="572" name="Google Shape;572;p45"/>
          <p:cNvSpPr/>
          <p:nvPr/>
        </p:nvSpPr>
        <p:spPr>
          <a:xfrm>
            <a:off x="7580925" y="1685175"/>
            <a:ext cx="879300" cy="9306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73" name="Google Shape;573;p45"/>
          <p:cNvSpPr txBox="1"/>
          <p:nvPr/>
        </p:nvSpPr>
        <p:spPr>
          <a:xfrm>
            <a:off x="7502925" y="1737675"/>
            <a:ext cx="15093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     Museum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(story element)</a:t>
            </a:r>
            <a:endParaRPr sz="1100">
              <a:solidFill>
                <a:schemeClr val="dk2"/>
              </a:solidFill>
              <a:latin typeface="Calibri"/>
              <a:ea typeface="Calibri"/>
              <a:cs typeface="Calibri"/>
              <a:sym typeface="Calibri"/>
            </a:endParaRPr>
          </a:p>
        </p:txBody>
      </p:sp>
      <p:sp>
        <p:nvSpPr>
          <p:cNvPr id="574" name="Google Shape;574;p45"/>
          <p:cNvSpPr/>
          <p:nvPr/>
        </p:nvSpPr>
        <p:spPr>
          <a:xfrm>
            <a:off x="7405075" y="2574200"/>
            <a:ext cx="840300" cy="6936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75" name="Google Shape;575;p45"/>
          <p:cNvSpPr txBox="1"/>
          <p:nvPr/>
        </p:nvSpPr>
        <p:spPr>
          <a:xfrm>
            <a:off x="7351200" y="2659750"/>
            <a:ext cx="1792800" cy="10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Talk to guy at table </a:t>
            </a:r>
            <a:endParaRPr sz="800">
              <a:solidFill>
                <a:srgbClr val="FF0000"/>
              </a:solidFill>
              <a:latin typeface="Calibri"/>
              <a:ea typeface="Calibri"/>
              <a:cs typeface="Calibri"/>
              <a:sym typeface="Calibri"/>
            </a:endParaRPr>
          </a:p>
          <a:p>
            <a:pPr indent="0" lvl="0" marL="0" rtl="0" algn="l">
              <a:spcBef>
                <a:spcPts val="0"/>
              </a:spcBef>
              <a:spcAft>
                <a:spcPts val="0"/>
              </a:spcAft>
              <a:buNone/>
            </a:pPr>
            <a:r>
              <a:rPr lang="en" sz="800">
                <a:solidFill>
                  <a:srgbClr val="FF0000"/>
                </a:solidFill>
                <a:latin typeface="Calibri"/>
                <a:ea typeface="Calibri"/>
                <a:cs typeface="Calibri"/>
                <a:sym typeface="Calibri"/>
              </a:rPr>
              <a:t>before entering </a:t>
            </a:r>
            <a:endParaRPr sz="800">
              <a:solidFill>
                <a:srgbClr val="FF0000"/>
              </a:solidFill>
              <a:latin typeface="Calibri"/>
              <a:ea typeface="Calibri"/>
              <a:cs typeface="Calibri"/>
              <a:sym typeface="Calibri"/>
            </a:endParaRPr>
          </a:p>
          <a:p>
            <a:pPr indent="0" lvl="0" marL="0" rtl="0" algn="l">
              <a:spcBef>
                <a:spcPts val="0"/>
              </a:spcBef>
              <a:spcAft>
                <a:spcPts val="0"/>
              </a:spcAft>
              <a:buNone/>
            </a:pPr>
            <a:r>
              <a:rPr lang="en" sz="800">
                <a:solidFill>
                  <a:srgbClr val="FF0000"/>
                </a:solidFill>
                <a:latin typeface="Calibri"/>
                <a:ea typeface="Calibri"/>
                <a:cs typeface="Calibri"/>
                <a:sym typeface="Calibri"/>
              </a:rPr>
              <a:t>museum</a:t>
            </a:r>
            <a:endParaRPr sz="800">
              <a:solidFill>
                <a:srgbClr val="FF0000"/>
              </a:solidFill>
              <a:latin typeface="Calibri"/>
              <a:ea typeface="Calibri"/>
              <a:cs typeface="Calibri"/>
              <a:sym typeface="Calibri"/>
            </a:endParaRPr>
          </a:p>
        </p:txBody>
      </p:sp>
      <p:sp>
        <p:nvSpPr>
          <p:cNvPr id="576" name="Google Shape;576;p45"/>
          <p:cNvSpPr/>
          <p:nvPr/>
        </p:nvSpPr>
        <p:spPr>
          <a:xfrm>
            <a:off x="6227875" y="737575"/>
            <a:ext cx="659400" cy="693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77" name="Google Shape;577;p45"/>
          <p:cNvSpPr txBox="1"/>
          <p:nvPr/>
        </p:nvSpPr>
        <p:spPr>
          <a:xfrm>
            <a:off x="6227875" y="757075"/>
            <a:ext cx="10209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Sailor:</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TM41</a:t>
            </a:r>
            <a:endParaRPr sz="1300">
              <a:latin typeface="Calibri"/>
              <a:ea typeface="Calibri"/>
              <a:cs typeface="Calibri"/>
              <a:sym typeface="Calibri"/>
            </a:endParaRPr>
          </a:p>
        </p:txBody>
      </p:sp>
      <p:sp>
        <p:nvSpPr>
          <p:cNvPr id="578" name="Google Shape;578;p45"/>
          <p:cNvSpPr txBox="1"/>
          <p:nvPr/>
        </p:nvSpPr>
        <p:spPr>
          <a:xfrm>
            <a:off x="2613250" y="776575"/>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Here’s a link to see all the items you can buy in the square for completing various tasks throughout the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https://bulbapedia.bulbagarden.net/wiki/Slateport_City</a:t>
            </a:r>
            <a:endParaRPr/>
          </a:p>
        </p:txBody>
      </p:sp>
      <p:pic>
        <p:nvPicPr>
          <p:cNvPr id="579" name="Google Shape;579;p45"/>
          <p:cNvPicPr preferRelativeResize="0"/>
          <p:nvPr/>
        </p:nvPicPr>
        <p:blipFill>
          <a:blip r:embed="rId5">
            <a:alphaModFix/>
          </a:blip>
          <a:stretch>
            <a:fillRect/>
          </a:stretch>
        </p:blipFill>
        <p:spPr>
          <a:xfrm>
            <a:off x="2775350" y="2524475"/>
            <a:ext cx="2797800" cy="2326668"/>
          </a:xfrm>
          <a:prstGeom prst="rect">
            <a:avLst/>
          </a:prstGeom>
          <a:noFill/>
          <a:ln>
            <a:noFill/>
          </a:ln>
        </p:spPr>
      </p:pic>
      <p:sp>
        <p:nvSpPr>
          <p:cNvPr id="580" name="Google Shape;580;p45"/>
          <p:cNvSpPr txBox="1"/>
          <p:nvPr/>
        </p:nvSpPr>
        <p:spPr>
          <a:xfrm>
            <a:off x="3690450" y="2364225"/>
            <a:ext cx="1065300" cy="1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PokeMart Items</a:t>
            </a:r>
            <a:endParaRPr sz="900">
              <a:solidFill>
                <a:schemeClr val="dk2"/>
              </a:solidFill>
              <a:latin typeface="Calibri"/>
              <a:ea typeface="Calibri"/>
              <a:cs typeface="Calibri"/>
              <a:sym typeface="Calibri"/>
            </a:endParaRPr>
          </a:p>
        </p:txBody>
      </p:sp>
      <p:sp>
        <p:nvSpPr>
          <p:cNvPr id="581" name="Google Shape;581;p45"/>
          <p:cNvSpPr/>
          <p:nvPr/>
        </p:nvSpPr>
        <p:spPr>
          <a:xfrm>
            <a:off x="6486775" y="1812200"/>
            <a:ext cx="659400" cy="6546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2" name="Google Shape;582;p45"/>
          <p:cNvSpPr txBox="1"/>
          <p:nvPr/>
        </p:nvSpPr>
        <p:spPr>
          <a:xfrm>
            <a:off x="6501613" y="1712125"/>
            <a:ext cx="9669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Buy a Harbor Mail!</a:t>
            </a:r>
            <a:endParaRPr sz="1300">
              <a:solidFill>
                <a:schemeClr val="dk2"/>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6"/>
          <p:cNvSpPr txBox="1"/>
          <p:nvPr>
            <p:ph type="title"/>
          </p:nvPr>
        </p:nvSpPr>
        <p:spPr>
          <a:xfrm>
            <a:off x="198800" y="200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110</a:t>
            </a:r>
            <a:endParaRPr/>
          </a:p>
        </p:txBody>
      </p:sp>
      <p:sp>
        <p:nvSpPr>
          <p:cNvPr id="588" name="Google Shape;588;p46"/>
          <p:cNvSpPr txBox="1"/>
          <p:nvPr>
            <p:ph idx="1" type="body"/>
          </p:nvPr>
        </p:nvSpPr>
        <p:spPr>
          <a:xfrm>
            <a:off x="330700" y="877050"/>
            <a:ext cx="22728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 sz="717"/>
              <a:t>Ignore Cycling Road for now. I’ll go over it when we get the bike.</a:t>
            </a:r>
            <a:endParaRPr sz="717"/>
          </a:p>
          <a:p>
            <a:pPr indent="0" lvl="0" marL="0" rtl="0" algn="l">
              <a:spcBef>
                <a:spcPts val="1200"/>
              </a:spcBef>
              <a:spcAft>
                <a:spcPts val="0"/>
              </a:spcAft>
              <a:buSzPts val="523"/>
              <a:buNone/>
            </a:pPr>
            <a:r>
              <a:rPr lang="en" sz="717"/>
              <a:t>Definitely visit the Trick Master House. The first puzzle for it gets you a Rare Candy. You can do a new puzzle for every new badge after the 1st badge. So at this </a:t>
            </a:r>
            <a:r>
              <a:rPr lang="en" sz="717"/>
              <a:t>point</a:t>
            </a:r>
            <a:r>
              <a:rPr lang="en" sz="717"/>
              <a:t>, 1 Puzzle is available. This needs to be completed in its entirety by the end of the game. I’ll explain more on that much later. They are super easy though and they give good items.</a:t>
            </a:r>
            <a:endParaRPr sz="717"/>
          </a:p>
          <a:p>
            <a:pPr indent="0" lvl="0" marL="0" rtl="0" algn="l">
              <a:spcBef>
                <a:spcPts val="1200"/>
              </a:spcBef>
              <a:spcAft>
                <a:spcPts val="0"/>
              </a:spcAft>
              <a:buSzPts val="523"/>
              <a:buNone/>
            </a:pPr>
            <a:r>
              <a:rPr b="1" lang="en" sz="717"/>
              <a:t>Before going east towards Mauville under cycling road, visit the east side of Route 103 to the West. (</a:t>
            </a:r>
            <a:r>
              <a:rPr b="1" lang="en" sz="617"/>
              <a:t>Next</a:t>
            </a:r>
            <a:r>
              <a:rPr b="1" lang="en" sz="717"/>
              <a:t> </a:t>
            </a:r>
            <a:r>
              <a:rPr b="1" lang="en" sz="617"/>
              <a:t>Slide)</a:t>
            </a:r>
            <a:endParaRPr b="1" sz="617"/>
          </a:p>
          <a:p>
            <a:pPr indent="0" lvl="0" marL="0" rtl="0" algn="l">
              <a:spcBef>
                <a:spcPts val="1200"/>
              </a:spcBef>
              <a:spcAft>
                <a:spcPts val="0"/>
              </a:spcAft>
              <a:buSzPts val="523"/>
              <a:buNone/>
            </a:pPr>
            <a:r>
              <a:rPr lang="en" sz="717"/>
              <a:t>There are a lot of items here. I will also come back to this route AND route 103 once we get Surf to get the items from that. </a:t>
            </a:r>
            <a:endParaRPr sz="717"/>
          </a:p>
          <a:p>
            <a:pPr indent="0" lvl="0" marL="0" rtl="0" algn="l">
              <a:spcBef>
                <a:spcPts val="1200"/>
              </a:spcBef>
              <a:spcAft>
                <a:spcPts val="0"/>
              </a:spcAft>
              <a:buSzPts val="523"/>
              <a:buNone/>
            </a:pPr>
            <a:r>
              <a:rPr lang="en" sz="717"/>
              <a:t>There is rival battle on this route. It’s actually kind of difficult sometimes. It </a:t>
            </a:r>
            <a:r>
              <a:rPr lang="en" sz="717"/>
              <a:t>varies</a:t>
            </a:r>
            <a:r>
              <a:rPr lang="en" sz="717"/>
              <a:t> depending on your starter and some other things. They will never start with their starter. They will either start with a wingull, or a slugma typically.</a:t>
            </a:r>
            <a:endParaRPr sz="717"/>
          </a:p>
          <a:p>
            <a:pPr indent="0" lvl="0" marL="0" rtl="0" algn="l">
              <a:spcBef>
                <a:spcPts val="1200"/>
              </a:spcBef>
              <a:spcAft>
                <a:spcPts val="1200"/>
              </a:spcAft>
              <a:buSzPts val="523"/>
              <a:buNone/>
            </a:pPr>
            <a:r>
              <a:rPr i="1" lang="en" sz="717"/>
              <a:t>The image for the route is actually from sapphire/ruby </a:t>
            </a:r>
            <a:r>
              <a:rPr i="1" lang="en" sz="717"/>
              <a:t>technically</a:t>
            </a:r>
            <a:r>
              <a:rPr i="1" lang="en" sz="717"/>
              <a:t>. I couldn’t find a high </a:t>
            </a:r>
            <a:r>
              <a:rPr i="1" lang="en" sz="717"/>
              <a:t>quality</a:t>
            </a:r>
            <a:r>
              <a:rPr i="1" lang="en" sz="717"/>
              <a:t> image for emerald. It’s nearly identical though.</a:t>
            </a:r>
            <a:endParaRPr i="1" sz="717"/>
          </a:p>
        </p:txBody>
      </p:sp>
      <p:pic>
        <p:nvPicPr>
          <p:cNvPr id="589" name="Google Shape;589;p46"/>
          <p:cNvPicPr preferRelativeResize="0"/>
          <p:nvPr/>
        </p:nvPicPr>
        <p:blipFill>
          <a:blip r:embed="rId3">
            <a:alphaModFix/>
          </a:blip>
          <a:stretch>
            <a:fillRect/>
          </a:stretch>
        </p:blipFill>
        <p:spPr>
          <a:xfrm>
            <a:off x="6803300" y="268650"/>
            <a:ext cx="1842475" cy="4606200"/>
          </a:xfrm>
          <a:prstGeom prst="rect">
            <a:avLst/>
          </a:prstGeom>
          <a:noFill/>
          <a:ln>
            <a:noFill/>
          </a:ln>
        </p:spPr>
      </p:pic>
      <p:pic>
        <p:nvPicPr>
          <p:cNvPr id="590" name="Google Shape;590;p46"/>
          <p:cNvPicPr preferRelativeResize="0"/>
          <p:nvPr/>
        </p:nvPicPr>
        <p:blipFill rotWithShape="1">
          <a:blip r:embed="rId4">
            <a:alphaModFix/>
          </a:blip>
          <a:srcRect b="28217" l="0" r="0" t="0"/>
          <a:stretch/>
        </p:blipFill>
        <p:spPr>
          <a:xfrm>
            <a:off x="4334325" y="288200"/>
            <a:ext cx="2353400" cy="2240125"/>
          </a:xfrm>
          <a:prstGeom prst="rect">
            <a:avLst/>
          </a:prstGeom>
          <a:noFill/>
          <a:ln>
            <a:noFill/>
          </a:ln>
        </p:spPr>
      </p:pic>
      <p:cxnSp>
        <p:nvCxnSpPr>
          <p:cNvPr id="591" name="Google Shape;591;p46"/>
          <p:cNvCxnSpPr/>
          <p:nvPr/>
        </p:nvCxnSpPr>
        <p:spPr>
          <a:xfrm>
            <a:off x="4438425" y="1186950"/>
            <a:ext cx="2168700" cy="9900"/>
          </a:xfrm>
          <a:prstGeom prst="straightConnector1">
            <a:avLst/>
          </a:prstGeom>
          <a:noFill/>
          <a:ln cap="flat" cmpd="sng" w="9525">
            <a:solidFill>
              <a:schemeClr val="dk2"/>
            </a:solidFill>
            <a:prstDash val="solid"/>
            <a:round/>
            <a:headEnd len="med" w="med" type="none"/>
            <a:tailEnd len="med" w="med" type="none"/>
          </a:ln>
        </p:spPr>
      </p:cxnSp>
      <p:pic>
        <p:nvPicPr>
          <p:cNvPr id="592" name="Google Shape;592;p46"/>
          <p:cNvPicPr preferRelativeResize="0"/>
          <p:nvPr/>
        </p:nvPicPr>
        <p:blipFill>
          <a:blip r:embed="rId5">
            <a:alphaModFix/>
          </a:blip>
          <a:stretch>
            <a:fillRect/>
          </a:stretch>
        </p:blipFill>
        <p:spPr>
          <a:xfrm>
            <a:off x="4414925" y="2571748"/>
            <a:ext cx="2272800" cy="2210402"/>
          </a:xfrm>
          <a:prstGeom prst="rect">
            <a:avLst/>
          </a:prstGeom>
          <a:noFill/>
          <a:ln>
            <a:noFill/>
          </a:ln>
        </p:spPr>
      </p:pic>
      <p:pic>
        <p:nvPicPr>
          <p:cNvPr id="593" name="Google Shape;593;p46"/>
          <p:cNvPicPr preferRelativeResize="0"/>
          <p:nvPr/>
        </p:nvPicPr>
        <p:blipFill>
          <a:blip r:embed="rId6">
            <a:alphaModFix/>
          </a:blip>
          <a:stretch>
            <a:fillRect/>
          </a:stretch>
        </p:blipFill>
        <p:spPr>
          <a:xfrm>
            <a:off x="2727992" y="268650"/>
            <a:ext cx="1481854" cy="2754976"/>
          </a:xfrm>
          <a:prstGeom prst="rect">
            <a:avLst/>
          </a:prstGeom>
          <a:noFill/>
          <a:ln>
            <a:noFill/>
          </a:ln>
        </p:spPr>
      </p:pic>
      <p:pic>
        <p:nvPicPr>
          <p:cNvPr id="594" name="Google Shape;594;p46"/>
          <p:cNvPicPr preferRelativeResize="0"/>
          <p:nvPr/>
        </p:nvPicPr>
        <p:blipFill>
          <a:blip r:embed="rId7">
            <a:alphaModFix/>
          </a:blip>
          <a:stretch>
            <a:fillRect/>
          </a:stretch>
        </p:blipFill>
        <p:spPr>
          <a:xfrm>
            <a:off x="2715050" y="3023625"/>
            <a:ext cx="1550839" cy="1704525"/>
          </a:xfrm>
          <a:prstGeom prst="rect">
            <a:avLst/>
          </a:prstGeom>
          <a:noFill/>
          <a:ln>
            <a:noFill/>
          </a:ln>
        </p:spPr>
      </p:pic>
      <p:sp>
        <p:nvSpPr>
          <p:cNvPr id="595" name="Google Shape;595;p46"/>
          <p:cNvSpPr txBox="1"/>
          <p:nvPr/>
        </p:nvSpPr>
        <p:spPr>
          <a:xfrm>
            <a:off x="7082700" y="2891675"/>
            <a:ext cx="8319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Calibri"/>
                <a:ea typeface="Calibri"/>
                <a:cs typeface="Calibri"/>
                <a:sym typeface="Calibri"/>
              </a:rPr>
              <a:t>Trick </a:t>
            </a:r>
            <a:endParaRPr sz="900">
              <a:solidFill>
                <a:schemeClr val="dk1"/>
              </a:solidFill>
              <a:latin typeface="Calibri"/>
              <a:ea typeface="Calibri"/>
              <a:cs typeface="Calibri"/>
              <a:sym typeface="Calibri"/>
            </a:endParaRPr>
          </a:p>
          <a:p>
            <a:pPr indent="0" lvl="0" marL="0" rtl="0" algn="l">
              <a:spcBef>
                <a:spcPts val="0"/>
              </a:spcBef>
              <a:spcAft>
                <a:spcPts val="0"/>
              </a:spcAft>
              <a:buNone/>
            </a:pPr>
            <a:r>
              <a:rPr lang="en" sz="900">
                <a:solidFill>
                  <a:schemeClr val="dk1"/>
                </a:solidFill>
                <a:latin typeface="Calibri"/>
                <a:ea typeface="Calibri"/>
                <a:cs typeface="Calibri"/>
                <a:sym typeface="Calibri"/>
              </a:rPr>
              <a:t>Master </a:t>
            </a:r>
            <a:endParaRPr sz="900">
              <a:solidFill>
                <a:schemeClr val="dk1"/>
              </a:solidFill>
              <a:latin typeface="Calibri"/>
              <a:ea typeface="Calibri"/>
              <a:cs typeface="Calibri"/>
              <a:sym typeface="Calibri"/>
            </a:endParaRPr>
          </a:p>
          <a:p>
            <a:pPr indent="0" lvl="0" marL="0" rtl="0" algn="l">
              <a:spcBef>
                <a:spcPts val="0"/>
              </a:spcBef>
              <a:spcAft>
                <a:spcPts val="0"/>
              </a:spcAft>
              <a:buNone/>
            </a:pPr>
            <a:r>
              <a:rPr lang="en" sz="900">
                <a:solidFill>
                  <a:schemeClr val="dk1"/>
                </a:solidFill>
                <a:latin typeface="Calibri"/>
                <a:ea typeface="Calibri"/>
                <a:cs typeface="Calibri"/>
                <a:sym typeface="Calibri"/>
              </a:rPr>
              <a:t>House</a:t>
            </a:r>
            <a:endParaRPr sz="900">
              <a:solidFill>
                <a:schemeClr val="dk1"/>
              </a:solidFill>
              <a:latin typeface="Calibri"/>
              <a:ea typeface="Calibri"/>
              <a:cs typeface="Calibri"/>
              <a:sym typeface="Calibri"/>
            </a:endParaRPr>
          </a:p>
        </p:txBody>
      </p:sp>
      <p:sp>
        <p:nvSpPr>
          <p:cNvPr id="596" name="Google Shape;596;p46"/>
          <p:cNvSpPr/>
          <p:nvPr/>
        </p:nvSpPr>
        <p:spPr>
          <a:xfrm>
            <a:off x="7082700" y="2955200"/>
            <a:ext cx="498300" cy="53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7" name="Google Shape;597;p46"/>
          <p:cNvSpPr/>
          <p:nvPr/>
        </p:nvSpPr>
        <p:spPr>
          <a:xfrm>
            <a:off x="8255000" y="2769575"/>
            <a:ext cx="268800" cy="25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8" name="Google Shape;598;p46"/>
          <p:cNvSpPr txBox="1"/>
          <p:nvPr/>
        </p:nvSpPr>
        <p:spPr>
          <a:xfrm>
            <a:off x="8200675" y="2674400"/>
            <a:ext cx="2418000" cy="10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Rival</a:t>
            </a:r>
            <a:endParaRPr sz="700">
              <a:solidFill>
                <a:srgbClr val="FF0000"/>
              </a:solidFill>
              <a:latin typeface="Calibri"/>
              <a:ea typeface="Calibri"/>
              <a:cs typeface="Calibri"/>
              <a:sym typeface="Calibri"/>
            </a:endParaRPr>
          </a:p>
          <a:p>
            <a:pPr indent="0" lvl="0" marL="0" rtl="0" algn="l">
              <a:spcBef>
                <a:spcPts val="0"/>
              </a:spcBef>
              <a:spcAft>
                <a:spcPts val="0"/>
              </a:spcAft>
              <a:buNone/>
            </a:pPr>
            <a:r>
              <a:rPr lang="en" sz="700">
                <a:solidFill>
                  <a:srgbClr val="FF0000"/>
                </a:solidFill>
                <a:latin typeface="Calibri"/>
                <a:ea typeface="Calibri"/>
                <a:cs typeface="Calibri"/>
                <a:sym typeface="Calibri"/>
              </a:rPr>
              <a:t>Battle</a:t>
            </a:r>
            <a:endParaRPr sz="700">
              <a:solidFill>
                <a:srgbClr val="FF0000"/>
              </a:solidFill>
              <a:latin typeface="Calibri"/>
              <a:ea typeface="Calibri"/>
              <a:cs typeface="Calibri"/>
              <a:sym typeface="Calibri"/>
            </a:endParaRPr>
          </a:p>
        </p:txBody>
      </p:sp>
      <p:sp>
        <p:nvSpPr>
          <p:cNvPr id="599" name="Google Shape;599;p46"/>
          <p:cNvSpPr/>
          <p:nvPr/>
        </p:nvSpPr>
        <p:spPr>
          <a:xfrm>
            <a:off x="8176850" y="3438775"/>
            <a:ext cx="58500" cy="4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0" name="Google Shape;600;p46"/>
          <p:cNvSpPr txBox="1"/>
          <p:nvPr/>
        </p:nvSpPr>
        <p:spPr>
          <a:xfrm>
            <a:off x="7844875" y="3297125"/>
            <a:ext cx="13821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Dire Hit</a:t>
            </a:r>
            <a:endParaRPr sz="600">
              <a:solidFill>
                <a:srgbClr val="FF0000"/>
              </a:solidFill>
              <a:latin typeface="Calibri"/>
              <a:ea typeface="Calibri"/>
              <a:cs typeface="Calibri"/>
              <a:sym typeface="Calibri"/>
            </a:endParaRPr>
          </a:p>
        </p:txBody>
      </p:sp>
      <p:sp>
        <p:nvSpPr>
          <p:cNvPr id="601" name="Google Shape;601;p46"/>
          <p:cNvSpPr/>
          <p:nvPr/>
        </p:nvSpPr>
        <p:spPr>
          <a:xfrm>
            <a:off x="8504125" y="3341075"/>
            <a:ext cx="58500" cy="4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2" name="Google Shape;602;p46"/>
          <p:cNvSpPr txBox="1"/>
          <p:nvPr/>
        </p:nvSpPr>
        <p:spPr>
          <a:xfrm>
            <a:off x="8235350" y="3145775"/>
            <a:ext cx="7230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Full Heal</a:t>
            </a:r>
            <a:endParaRPr sz="600">
              <a:solidFill>
                <a:srgbClr val="FF0000"/>
              </a:solidFill>
              <a:latin typeface="Calibri"/>
              <a:ea typeface="Calibri"/>
              <a:cs typeface="Calibri"/>
              <a:sym typeface="Calibri"/>
            </a:endParaRPr>
          </a:p>
        </p:txBody>
      </p:sp>
      <p:sp>
        <p:nvSpPr>
          <p:cNvPr id="603" name="Google Shape;603;p46"/>
          <p:cNvSpPr/>
          <p:nvPr/>
        </p:nvSpPr>
        <p:spPr>
          <a:xfrm>
            <a:off x="8328275" y="2334850"/>
            <a:ext cx="58500" cy="4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4" name="Google Shape;604;p46"/>
          <p:cNvSpPr txBox="1"/>
          <p:nvPr/>
        </p:nvSpPr>
        <p:spPr>
          <a:xfrm>
            <a:off x="7966250" y="2158900"/>
            <a:ext cx="14262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Great Ball</a:t>
            </a:r>
            <a:endParaRPr sz="600">
              <a:solidFill>
                <a:srgbClr val="FF0000"/>
              </a:solidFill>
              <a:latin typeface="Calibri"/>
              <a:ea typeface="Calibri"/>
              <a:cs typeface="Calibri"/>
              <a:sym typeface="Calibri"/>
            </a:endParaRPr>
          </a:p>
        </p:txBody>
      </p:sp>
      <p:sp>
        <p:nvSpPr>
          <p:cNvPr id="605" name="Google Shape;605;p46"/>
          <p:cNvSpPr/>
          <p:nvPr/>
        </p:nvSpPr>
        <p:spPr>
          <a:xfrm>
            <a:off x="8360150" y="2056425"/>
            <a:ext cx="58500" cy="4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6" name="Google Shape;606;p46"/>
          <p:cNvSpPr txBox="1"/>
          <p:nvPr/>
        </p:nvSpPr>
        <p:spPr>
          <a:xfrm>
            <a:off x="8200675" y="1841475"/>
            <a:ext cx="2418000" cy="11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Revive</a:t>
            </a:r>
            <a:endParaRPr sz="700">
              <a:solidFill>
                <a:srgbClr val="FF0000"/>
              </a:solidFill>
              <a:latin typeface="Calibri"/>
              <a:ea typeface="Calibri"/>
              <a:cs typeface="Calibri"/>
              <a:sym typeface="Calibri"/>
            </a:endParaRPr>
          </a:p>
        </p:txBody>
      </p:sp>
      <p:cxnSp>
        <p:nvCxnSpPr>
          <p:cNvPr id="607" name="Google Shape;607;p46"/>
          <p:cNvCxnSpPr/>
          <p:nvPr/>
        </p:nvCxnSpPr>
        <p:spPr>
          <a:xfrm flipH="1" rot="10800000">
            <a:off x="4435225" y="1592250"/>
            <a:ext cx="2183400" cy="9900"/>
          </a:xfrm>
          <a:prstGeom prst="straightConnector1">
            <a:avLst/>
          </a:prstGeom>
          <a:noFill/>
          <a:ln cap="flat" cmpd="sng" w="9525">
            <a:solidFill>
              <a:schemeClr val="dk2"/>
            </a:solidFill>
            <a:prstDash val="solid"/>
            <a:round/>
            <a:headEnd len="med" w="med" type="none"/>
            <a:tailEnd len="med" w="med" type="none"/>
          </a:ln>
        </p:spPr>
      </p:cxnSp>
      <p:sp>
        <p:nvSpPr>
          <p:cNvPr id="608" name="Google Shape;608;p46"/>
          <p:cNvSpPr/>
          <p:nvPr/>
        </p:nvSpPr>
        <p:spPr>
          <a:xfrm>
            <a:off x="7072925" y="2012450"/>
            <a:ext cx="58500" cy="4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9" name="Google Shape;609;p46"/>
          <p:cNvSpPr txBox="1"/>
          <p:nvPr/>
        </p:nvSpPr>
        <p:spPr>
          <a:xfrm>
            <a:off x="7004413" y="1813550"/>
            <a:ext cx="1772400" cy="10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Elixir</a:t>
            </a:r>
            <a:endParaRPr sz="700">
              <a:solidFill>
                <a:srgbClr val="FF0000"/>
              </a:solidFill>
              <a:latin typeface="Calibri"/>
              <a:ea typeface="Calibri"/>
              <a:cs typeface="Calibri"/>
              <a:sym typeface="Calibri"/>
            </a:endParaRPr>
          </a:p>
        </p:txBody>
      </p:sp>
      <p:sp>
        <p:nvSpPr>
          <p:cNvPr id="610" name="Google Shape;610;p46"/>
          <p:cNvSpPr/>
          <p:nvPr/>
        </p:nvSpPr>
        <p:spPr>
          <a:xfrm>
            <a:off x="6989875" y="1875700"/>
            <a:ext cx="58500" cy="48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1" name="Google Shape;611;p46"/>
          <p:cNvSpPr txBox="1"/>
          <p:nvPr/>
        </p:nvSpPr>
        <p:spPr>
          <a:xfrm>
            <a:off x="6768225" y="1665825"/>
            <a:ext cx="9867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Poke Ball</a:t>
            </a:r>
            <a:endParaRPr sz="700">
              <a:solidFill>
                <a:srgbClr val="FF0000"/>
              </a:solidFill>
              <a:latin typeface="Calibri"/>
              <a:ea typeface="Calibri"/>
              <a:cs typeface="Calibri"/>
              <a:sym typeface="Calibri"/>
            </a:endParaRPr>
          </a:p>
        </p:txBody>
      </p:sp>
      <p:sp>
        <p:nvSpPr>
          <p:cNvPr id="612" name="Google Shape;612;p46"/>
          <p:cNvSpPr txBox="1"/>
          <p:nvPr/>
        </p:nvSpPr>
        <p:spPr>
          <a:xfrm>
            <a:off x="6875988" y="3275975"/>
            <a:ext cx="1806000" cy="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Route 103 </a:t>
            </a:r>
            <a:endParaRPr sz="700">
              <a:solidFill>
                <a:schemeClr val="dk2"/>
              </a:solidFill>
              <a:latin typeface="Calibri"/>
              <a:ea typeface="Calibri"/>
              <a:cs typeface="Calibri"/>
              <a:sym typeface="Calibri"/>
            </a:endParaRPr>
          </a:p>
          <a:p>
            <a:pPr indent="0" lvl="0" marL="0" rtl="0" algn="l">
              <a:spcBef>
                <a:spcPts val="0"/>
              </a:spcBef>
              <a:spcAft>
                <a:spcPts val="0"/>
              </a:spcAft>
              <a:buNone/>
            </a:pPr>
            <a:r>
              <a:rPr lang="en" sz="700">
                <a:solidFill>
                  <a:schemeClr val="dk2"/>
                </a:solidFill>
                <a:latin typeface="Calibri"/>
                <a:ea typeface="Calibri"/>
                <a:cs typeface="Calibri"/>
                <a:sym typeface="Calibri"/>
              </a:rPr>
              <a:t>(East)</a:t>
            </a:r>
            <a:endParaRPr sz="700">
              <a:solidFill>
                <a:schemeClr val="dk2"/>
              </a:solidFill>
              <a:latin typeface="Calibri"/>
              <a:ea typeface="Calibri"/>
              <a:cs typeface="Calibri"/>
              <a:sym typeface="Calibri"/>
            </a:endParaRPr>
          </a:p>
        </p:txBody>
      </p:sp>
      <p:cxnSp>
        <p:nvCxnSpPr>
          <p:cNvPr id="613" name="Google Shape;613;p46"/>
          <p:cNvCxnSpPr/>
          <p:nvPr/>
        </p:nvCxnSpPr>
        <p:spPr>
          <a:xfrm rot="10800000">
            <a:off x="6856450" y="3470000"/>
            <a:ext cx="112800" cy="4800"/>
          </a:xfrm>
          <a:prstGeom prst="straightConnector1">
            <a:avLst/>
          </a:prstGeom>
          <a:noFill/>
          <a:ln cap="flat" cmpd="sng" w="9525">
            <a:solidFill>
              <a:schemeClr val="dk2"/>
            </a:solidFill>
            <a:prstDash val="solid"/>
            <a:round/>
            <a:headEnd len="med" w="med" type="none"/>
            <a:tailEnd len="med" w="med" type="triangle"/>
          </a:ln>
        </p:spPr>
      </p:cxnSp>
      <p:sp>
        <p:nvSpPr>
          <p:cNvPr id="614" name="Google Shape;614;p46"/>
          <p:cNvSpPr txBox="1"/>
          <p:nvPr/>
        </p:nvSpPr>
        <p:spPr>
          <a:xfrm>
            <a:off x="7072925" y="505525"/>
            <a:ext cx="10992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Calibri"/>
                <a:ea typeface="Calibri"/>
                <a:cs typeface="Calibri"/>
                <a:sym typeface="Calibri"/>
              </a:rPr>
              <a:t>Mauville City</a:t>
            </a:r>
            <a:endParaRPr sz="700">
              <a:latin typeface="Calibri"/>
              <a:ea typeface="Calibri"/>
              <a:cs typeface="Calibri"/>
              <a:sym typeface="Calibri"/>
            </a:endParaRPr>
          </a:p>
        </p:txBody>
      </p:sp>
      <p:cxnSp>
        <p:nvCxnSpPr>
          <p:cNvPr id="615" name="Google Shape;615;p46"/>
          <p:cNvCxnSpPr/>
          <p:nvPr/>
        </p:nvCxnSpPr>
        <p:spPr>
          <a:xfrm rot="10800000">
            <a:off x="7464950" y="412175"/>
            <a:ext cx="0" cy="186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7"/>
          <p:cNvSpPr txBox="1"/>
          <p:nvPr>
            <p:ph type="title"/>
          </p:nvPr>
        </p:nvSpPr>
        <p:spPr>
          <a:xfrm>
            <a:off x="203700" y="200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103 (East)</a:t>
            </a:r>
            <a:endParaRPr/>
          </a:p>
        </p:txBody>
      </p:sp>
      <p:sp>
        <p:nvSpPr>
          <p:cNvPr id="621" name="Google Shape;621;p47"/>
          <p:cNvSpPr txBox="1"/>
          <p:nvPr>
            <p:ph idx="1" type="body"/>
          </p:nvPr>
        </p:nvSpPr>
        <p:spPr>
          <a:xfrm>
            <a:off x="379550" y="901450"/>
            <a:ext cx="23265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Ignore the cave entrance. This will not be there yet. That is Altering Cave. It becomes </a:t>
            </a:r>
            <a:r>
              <a:rPr lang="en"/>
              <a:t>available</a:t>
            </a:r>
            <a:r>
              <a:rPr lang="en"/>
              <a:t> in the post game. Unfortunately, it’s broken anyways so it’s </a:t>
            </a:r>
            <a:r>
              <a:rPr lang="en"/>
              <a:t>useless</a:t>
            </a:r>
            <a:r>
              <a:rPr lang="en"/>
              <a:t>. </a:t>
            </a:r>
            <a:br>
              <a:rPr lang="en"/>
            </a:br>
            <a:r>
              <a:rPr lang="en"/>
              <a:t>Look it up it’s </a:t>
            </a:r>
            <a:r>
              <a:rPr lang="en"/>
              <a:t>interesting</a:t>
            </a:r>
            <a:r>
              <a:rPr lang="en"/>
              <a:t>.</a:t>
            </a:r>
            <a:endParaRPr/>
          </a:p>
        </p:txBody>
      </p:sp>
      <p:pic>
        <p:nvPicPr>
          <p:cNvPr id="622" name="Google Shape;622;p47"/>
          <p:cNvPicPr preferRelativeResize="0"/>
          <p:nvPr/>
        </p:nvPicPr>
        <p:blipFill rotWithShape="1">
          <a:blip r:embed="rId3">
            <a:alphaModFix/>
          </a:blip>
          <a:srcRect b="0" l="54755" r="0" t="0"/>
          <a:stretch/>
        </p:blipFill>
        <p:spPr>
          <a:xfrm>
            <a:off x="4572000" y="319950"/>
            <a:ext cx="4137274" cy="2286000"/>
          </a:xfrm>
          <a:prstGeom prst="rect">
            <a:avLst/>
          </a:prstGeom>
          <a:noFill/>
          <a:ln>
            <a:noFill/>
          </a:ln>
        </p:spPr>
      </p:pic>
      <p:pic>
        <p:nvPicPr>
          <p:cNvPr id="623" name="Google Shape;623;p47"/>
          <p:cNvPicPr preferRelativeResize="0"/>
          <p:nvPr/>
        </p:nvPicPr>
        <p:blipFill>
          <a:blip r:embed="rId4">
            <a:alphaModFix/>
          </a:blip>
          <a:stretch>
            <a:fillRect/>
          </a:stretch>
        </p:blipFill>
        <p:spPr>
          <a:xfrm>
            <a:off x="4669700" y="2650300"/>
            <a:ext cx="3980950" cy="871275"/>
          </a:xfrm>
          <a:prstGeom prst="rect">
            <a:avLst/>
          </a:prstGeom>
          <a:noFill/>
          <a:ln>
            <a:noFill/>
          </a:ln>
        </p:spPr>
      </p:pic>
      <p:pic>
        <p:nvPicPr>
          <p:cNvPr id="624" name="Google Shape;624;p47"/>
          <p:cNvPicPr preferRelativeResize="0"/>
          <p:nvPr/>
        </p:nvPicPr>
        <p:blipFill rotWithShape="1">
          <a:blip r:embed="rId5">
            <a:alphaModFix/>
          </a:blip>
          <a:srcRect b="38003" l="0" r="0" t="0"/>
          <a:stretch/>
        </p:blipFill>
        <p:spPr>
          <a:xfrm>
            <a:off x="4718550" y="3565925"/>
            <a:ext cx="3932100" cy="1229975"/>
          </a:xfrm>
          <a:prstGeom prst="rect">
            <a:avLst/>
          </a:prstGeom>
          <a:noFill/>
          <a:ln>
            <a:noFill/>
          </a:ln>
        </p:spPr>
      </p:pic>
      <p:cxnSp>
        <p:nvCxnSpPr>
          <p:cNvPr id="625" name="Google Shape;625;p47"/>
          <p:cNvCxnSpPr/>
          <p:nvPr/>
        </p:nvCxnSpPr>
        <p:spPr>
          <a:xfrm>
            <a:off x="4830875" y="4191000"/>
            <a:ext cx="3668400" cy="0"/>
          </a:xfrm>
          <a:prstGeom prst="straightConnector1">
            <a:avLst/>
          </a:prstGeom>
          <a:noFill/>
          <a:ln cap="flat" cmpd="sng" w="9525">
            <a:solidFill>
              <a:schemeClr val="dk2"/>
            </a:solidFill>
            <a:prstDash val="solid"/>
            <a:round/>
            <a:headEnd len="med" w="med" type="none"/>
            <a:tailEnd len="med" w="med" type="none"/>
          </a:ln>
        </p:spPr>
      </p:cxnSp>
      <p:sp>
        <p:nvSpPr>
          <p:cNvPr id="626" name="Google Shape;626;p47"/>
          <p:cNvSpPr/>
          <p:nvPr/>
        </p:nvSpPr>
        <p:spPr>
          <a:xfrm>
            <a:off x="6882425" y="1108800"/>
            <a:ext cx="112500" cy="97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7" name="Google Shape;627;p47"/>
          <p:cNvSpPr txBox="1"/>
          <p:nvPr/>
        </p:nvSpPr>
        <p:spPr>
          <a:xfrm>
            <a:off x="6711575" y="901450"/>
            <a:ext cx="5226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PP Up</a:t>
            </a:r>
            <a:endParaRPr sz="900">
              <a:solidFill>
                <a:srgbClr val="FF0000"/>
              </a:solidFill>
              <a:latin typeface="Calibri"/>
              <a:ea typeface="Calibri"/>
              <a:cs typeface="Calibri"/>
              <a:sym typeface="Calibri"/>
            </a:endParaRPr>
          </a:p>
        </p:txBody>
      </p:sp>
      <p:sp>
        <p:nvSpPr>
          <p:cNvPr id="628" name="Google Shape;628;p47"/>
          <p:cNvSpPr/>
          <p:nvPr/>
        </p:nvSpPr>
        <p:spPr>
          <a:xfrm>
            <a:off x="5285150" y="908550"/>
            <a:ext cx="112500" cy="97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9" name="Google Shape;629;p47"/>
          <p:cNvSpPr txBox="1"/>
          <p:nvPr/>
        </p:nvSpPr>
        <p:spPr>
          <a:xfrm>
            <a:off x="5026250" y="659425"/>
            <a:ext cx="766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Guard Spec</a:t>
            </a:r>
            <a:r>
              <a:rPr lang="en" sz="800">
                <a:solidFill>
                  <a:srgbClr val="FF0000"/>
                </a:solidFill>
                <a:latin typeface="Calibri"/>
                <a:ea typeface="Calibri"/>
                <a:cs typeface="Calibri"/>
                <a:sym typeface="Calibri"/>
              </a:rPr>
              <a:t>.</a:t>
            </a:r>
            <a:endParaRPr sz="800">
              <a:solidFill>
                <a:srgbClr val="FF0000"/>
              </a:solidFill>
              <a:latin typeface="Calibri"/>
              <a:ea typeface="Calibri"/>
              <a:cs typeface="Calibri"/>
              <a:sym typeface="Calibri"/>
            </a:endParaRPr>
          </a:p>
        </p:txBody>
      </p:sp>
      <p:pic>
        <p:nvPicPr>
          <p:cNvPr id="630" name="Google Shape;630;p47"/>
          <p:cNvPicPr preferRelativeResize="0"/>
          <p:nvPr/>
        </p:nvPicPr>
        <p:blipFill>
          <a:blip r:embed="rId6">
            <a:alphaModFix/>
          </a:blip>
          <a:stretch>
            <a:fillRect/>
          </a:stretch>
        </p:blipFill>
        <p:spPr>
          <a:xfrm>
            <a:off x="2794338" y="812800"/>
            <a:ext cx="1689373" cy="2377350"/>
          </a:xfrm>
          <a:prstGeom prst="rect">
            <a:avLst/>
          </a:prstGeom>
          <a:noFill/>
          <a:ln>
            <a:noFill/>
          </a:ln>
        </p:spPr>
      </p:pic>
      <p:pic>
        <p:nvPicPr>
          <p:cNvPr id="631" name="Google Shape;631;p47"/>
          <p:cNvPicPr preferRelativeResize="0"/>
          <p:nvPr/>
        </p:nvPicPr>
        <p:blipFill>
          <a:blip r:embed="rId7">
            <a:alphaModFix/>
          </a:blip>
          <a:stretch>
            <a:fillRect/>
          </a:stretch>
        </p:blipFill>
        <p:spPr>
          <a:xfrm>
            <a:off x="379549" y="2888748"/>
            <a:ext cx="2326500" cy="19071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8"/>
          <p:cNvSpPr txBox="1"/>
          <p:nvPr>
            <p:ph type="title"/>
          </p:nvPr>
        </p:nvSpPr>
        <p:spPr>
          <a:xfrm>
            <a:off x="159700" y="156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Mauville City/Gym</a:t>
            </a:r>
            <a:endParaRPr/>
          </a:p>
        </p:txBody>
      </p:sp>
      <p:sp>
        <p:nvSpPr>
          <p:cNvPr id="637" name="Google Shape;637;p48"/>
          <p:cNvSpPr txBox="1"/>
          <p:nvPr>
            <p:ph idx="1" type="body"/>
          </p:nvPr>
        </p:nvSpPr>
        <p:spPr>
          <a:xfrm>
            <a:off x="301375" y="857500"/>
            <a:ext cx="2223900" cy="24480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None/>
            </a:pPr>
            <a:r>
              <a:rPr lang="en" sz="1200"/>
              <a:t>Stop at the first house to exchange Harbor Mail for Coin Case. Then get the X Speed and go to southeast house for HM06 Rock Smash. Then go to bike shop and get the </a:t>
            </a:r>
            <a:r>
              <a:rPr b="1" lang="en" sz="1200"/>
              <a:t>Mach Bike.</a:t>
            </a:r>
            <a:r>
              <a:rPr lang="en" sz="1200"/>
              <a:t> (Acro will be used much later).</a:t>
            </a:r>
            <a:endParaRPr sz="1200"/>
          </a:p>
          <a:p>
            <a:pPr indent="0" lvl="0" marL="0" rtl="0" algn="l">
              <a:lnSpc>
                <a:spcPct val="95000"/>
              </a:lnSpc>
              <a:spcBef>
                <a:spcPts val="1200"/>
              </a:spcBef>
              <a:spcAft>
                <a:spcPts val="0"/>
              </a:spcAft>
              <a:buNone/>
            </a:pPr>
            <a:r>
              <a:rPr lang="en" sz="1200"/>
              <a:t>Game Corner has amazing TMs so if you ever the money or coins to get them, do it. </a:t>
            </a:r>
            <a:endParaRPr sz="1200"/>
          </a:p>
          <a:p>
            <a:pPr indent="0" lvl="0" marL="0" rtl="0" algn="l">
              <a:lnSpc>
                <a:spcPct val="95000"/>
              </a:lnSpc>
              <a:spcBef>
                <a:spcPts val="1200"/>
              </a:spcBef>
              <a:spcAft>
                <a:spcPts val="1200"/>
              </a:spcAft>
              <a:buNone/>
            </a:pPr>
            <a:r>
              <a:rPr lang="en" sz="1200"/>
              <a:t>The fat guy standing outside the gym is a Rollout move tutor.</a:t>
            </a:r>
            <a:endParaRPr sz="1200"/>
          </a:p>
        </p:txBody>
      </p:sp>
      <p:pic>
        <p:nvPicPr>
          <p:cNvPr id="638" name="Google Shape;638;p48"/>
          <p:cNvPicPr preferRelativeResize="0"/>
          <p:nvPr/>
        </p:nvPicPr>
        <p:blipFill>
          <a:blip r:embed="rId3">
            <a:alphaModFix/>
          </a:blip>
          <a:stretch>
            <a:fillRect/>
          </a:stretch>
        </p:blipFill>
        <p:spPr>
          <a:xfrm>
            <a:off x="4355925" y="273550"/>
            <a:ext cx="4432750" cy="2216375"/>
          </a:xfrm>
          <a:prstGeom prst="rect">
            <a:avLst/>
          </a:prstGeom>
          <a:noFill/>
          <a:ln>
            <a:noFill/>
          </a:ln>
        </p:spPr>
      </p:pic>
      <p:sp>
        <p:nvSpPr>
          <p:cNvPr id="639" name="Google Shape;639;p48"/>
          <p:cNvSpPr/>
          <p:nvPr/>
        </p:nvSpPr>
        <p:spPr>
          <a:xfrm>
            <a:off x="7473475" y="2388525"/>
            <a:ext cx="97800" cy="101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0" name="Google Shape;640;p48"/>
          <p:cNvSpPr txBox="1"/>
          <p:nvPr/>
        </p:nvSpPr>
        <p:spPr>
          <a:xfrm>
            <a:off x="7259425" y="2116825"/>
            <a:ext cx="15924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X Speed</a:t>
            </a:r>
            <a:endParaRPr sz="900">
              <a:solidFill>
                <a:srgbClr val="FF0000"/>
              </a:solidFill>
              <a:latin typeface="Calibri"/>
              <a:ea typeface="Calibri"/>
              <a:cs typeface="Calibri"/>
              <a:sym typeface="Calibri"/>
            </a:endParaRPr>
          </a:p>
        </p:txBody>
      </p:sp>
      <p:sp>
        <p:nvSpPr>
          <p:cNvPr id="641" name="Google Shape;641;p48"/>
          <p:cNvSpPr/>
          <p:nvPr/>
        </p:nvSpPr>
        <p:spPr>
          <a:xfrm>
            <a:off x="4742950" y="1206500"/>
            <a:ext cx="1211400" cy="88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2" name="Google Shape;642;p48"/>
          <p:cNvSpPr txBox="1"/>
          <p:nvPr/>
        </p:nvSpPr>
        <p:spPr>
          <a:xfrm>
            <a:off x="4791800" y="1296800"/>
            <a:ext cx="13449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Game Corner</a:t>
            </a:r>
            <a:endParaRPr sz="1300">
              <a:latin typeface="Calibri"/>
              <a:ea typeface="Calibri"/>
              <a:cs typeface="Calibri"/>
              <a:sym typeface="Calibri"/>
            </a:endParaRPr>
          </a:p>
        </p:txBody>
      </p:sp>
      <p:sp>
        <p:nvSpPr>
          <p:cNvPr id="643" name="Google Shape;643;p48"/>
          <p:cNvSpPr/>
          <p:nvPr/>
        </p:nvSpPr>
        <p:spPr>
          <a:xfrm>
            <a:off x="6237650" y="1431200"/>
            <a:ext cx="669300" cy="664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4" name="Google Shape;644;p48"/>
          <p:cNvSpPr txBox="1"/>
          <p:nvPr/>
        </p:nvSpPr>
        <p:spPr>
          <a:xfrm>
            <a:off x="6180675" y="1454500"/>
            <a:ext cx="16509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Coin Case</a:t>
            </a:r>
            <a:endParaRPr sz="1200">
              <a:latin typeface="Calibri"/>
              <a:ea typeface="Calibri"/>
              <a:cs typeface="Calibri"/>
              <a:sym typeface="Calibri"/>
            </a:endParaRPr>
          </a:p>
        </p:txBody>
      </p:sp>
      <p:sp>
        <p:nvSpPr>
          <p:cNvPr id="645" name="Google Shape;645;p48"/>
          <p:cNvSpPr/>
          <p:nvPr/>
        </p:nvSpPr>
        <p:spPr>
          <a:xfrm>
            <a:off x="7712800" y="1431200"/>
            <a:ext cx="742500" cy="6351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6" name="Google Shape;646;p48"/>
          <p:cNvSpPr txBox="1"/>
          <p:nvPr/>
        </p:nvSpPr>
        <p:spPr>
          <a:xfrm>
            <a:off x="7712800" y="1362675"/>
            <a:ext cx="2178600" cy="9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HM06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Rock Smash</a:t>
            </a:r>
            <a:endParaRPr sz="1000">
              <a:latin typeface="Calibri"/>
              <a:ea typeface="Calibri"/>
              <a:cs typeface="Calibri"/>
              <a:sym typeface="Calibri"/>
            </a:endParaRPr>
          </a:p>
        </p:txBody>
      </p:sp>
      <p:sp>
        <p:nvSpPr>
          <p:cNvPr id="647" name="Google Shape;647;p48"/>
          <p:cNvSpPr/>
          <p:nvPr/>
        </p:nvSpPr>
        <p:spPr>
          <a:xfrm>
            <a:off x="8025425" y="429850"/>
            <a:ext cx="772800" cy="6156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8" name="Google Shape;648;p48"/>
          <p:cNvSpPr txBox="1"/>
          <p:nvPr/>
        </p:nvSpPr>
        <p:spPr>
          <a:xfrm>
            <a:off x="7991225" y="429850"/>
            <a:ext cx="12114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Bike Shop</a:t>
            </a:r>
            <a:endParaRPr sz="1300">
              <a:latin typeface="Calibri"/>
              <a:ea typeface="Calibri"/>
              <a:cs typeface="Calibri"/>
              <a:sym typeface="Calibri"/>
            </a:endParaRPr>
          </a:p>
        </p:txBody>
      </p:sp>
      <p:pic>
        <p:nvPicPr>
          <p:cNvPr id="649" name="Google Shape;649;p48"/>
          <p:cNvPicPr preferRelativeResize="0"/>
          <p:nvPr/>
        </p:nvPicPr>
        <p:blipFill>
          <a:blip r:embed="rId4">
            <a:alphaModFix/>
          </a:blip>
          <a:stretch>
            <a:fillRect/>
          </a:stretch>
        </p:blipFill>
        <p:spPr>
          <a:xfrm>
            <a:off x="4315275" y="2600775"/>
            <a:ext cx="1011725" cy="2124600"/>
          </a:xfrm>
          <a:prstGeom prst="rect">
            <a:avLst/>
          </a:prstGeom>
          <a:noFill/>
          <a:ln>
            <a:noFill/>
          </a:ln>
        </p:spPr>
      </p:pic>
      <p:pic>
        <p:nvPicPr>
          <p:cNvPr id="650" name="Google Shape;650;p48"/>
          <p:cNvPicPr preferRelativeResize="0"/>
          <p:nvPr/>
        </p:nvPicPr>
        <p:blipFill>
          <a:blip r:embed="rId5">
            <a:alphaModFix/>
          </a:blip>
          <a:stretch>
            <a:fillRect/>
          </a:stretch>
        </p:blipFill>
        <p:spPr>
          <a:xfrm>
            <a:off x="2504325" y="1565925"/>
            <a:ext cx="1735525" cy="3159450"/>
          </a:xfrm>
          <a:prstGeom prst="rect">
            <a:avLst/>
          </a:prstGeom>
          <a:noFill/>
          <a:ln>
            <a:noFill/>
          </a:ln>
        </p:spPr>
      </p:pic>
      <p:pic>
        <p:nvPicPr>
          <p:cNvPr id="651" name="Google Shape;651;p48"/>
          <p:cNvPicPr preferRelativeResize="0"/>
          <p:nvPr/>
        </p:nvPicPr>
        <p:blipFill rotWithShape="1">
          <a:blip r:embed="rId6">
            <a:alphaModFix/>
          </a:blip>
          <a:srcRect b="0" l="0" r="0" t="1283"/>
          <a:stretch/>
        </p:blipFill>
        <p:spPr>
          <a:xfrm>
            <a:off x="5493125" y="2600775"/>
            <a:ext cx="1958875" cy="2238600"/>
          </a:xfrm>
          <a:prstGeom prst="rect">
            <a:avLst/>
          </a:prstGeom>
          <a:noFill/>
          <a:ln>
            <a:noFill/>
          </a:ln>
        </p:spPr>
      </p:pic>
      <p:sp>
        <p:nvSpPr>
          <p:cNvPr id="652" name="Google Shape;652;p48"/>
          <p:cNvSpPr txBox="1"/>
          <p:nvPr/>
        </p:nvSpPr>
        <p:spPr>
          <a:xfrm>
            <a:off x="2852625" y="1269975"/>
            <a:ext cx="11040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2"/>
                </a:solidFill>
                <a:latin typeface="Calibri"/>
                <a:ea typeface="Calibri"/>
                <a:cs typeface="Calibri"/>
                <a:sym typeface="Calibri"/>
              </a:rPr>
              <a:t>Inside Gym</a:t>
            </a:r>
            <a:endParaRPr sz="1300" u="sng">
              <a:solidFill>
                <a:schemeClr val="dk2"/>
              </a:solidFill>
              <a:latin typeface="Calibri"/>
              <a:ea typeface="Calibri"/>
              <a:cs typeface="Calibri"/>
              <a:sym typeface="Calibri"/>
            </a:endParaRPr>
          </a:p>
        </p:txBody>
      </p:sp>
      <p:sp>
        <p:nvSpPr>
          <p:cNvPr id="653" name="Google Shape;653;p48"/>
          <p:cNvSpPr/>
          <p:nvPr/>
        </p:nvSpPr>
        <p:spPr>
          <a:xfrm>
            <a:off x="5732600" y="818350"/>
            <a:ext cx="376200" cy="410400"/>
          </a:xfrm>
          <a:prstGeom prst="triangle">
            <a:avLst>
              <a:gd fmla="val 50000"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4" name="Google Shape;654;p48"/>
          <p:cNvSpPr txBox="1"/>
          <p:nvPr/>
        </p:nvSpPr>
        <p:spPr>
          <a:xfrm>
            <a:off x="5573250" y="857500"/>
            <a:ext cx="9072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Rollout</a:t>
            </a:r>
            <a:endParaRPr sz="1300">
              <a:solidFill>
                <a:schemeClr val="dk2"/>
              </a:solidFill>
              <a:latin typeface="Calibri"/>
              <a:ea typeface="Calibri"/>
              <a:cs typeface="Calibri"/>
              <a:sym typeface="Calibri"/>
            </a:endParaRPr>
          </a:p>
        </p:txBody>
      </p:sp>
      <p:pic>
        <p:nvPicPr>
          <p:cNvPr id="655" name="Google Shape;655;p48"/>
          <p:cNvPicPr preferRelativeResize="0"/>
          <p:nvPr/>
        </p:nvPicPr>
        <p:blipFill>
          <a:blip r:embed="rId7">
            <a:alphaModFix/>
          </a:blip>
          <a:stretch>
            <a:fillRect/>
          </a:stretch>
        </p:blipFill>
        <p:spPr>
          <a:xfrm>
            <a:off x="551300" y="3305500"/>
            <a:ext cx="1617100" cy="1587625"/>
          </a:xfrm>
          <a:prstGeom prst="rect">
            <a:avLst/>
          </a:prstGeom>
          <a:noFill/>
          <a:ln>
            <a:noFill/>
          </a:ln>
        </p:spPr>
      </p:pic>
      <p:sp>
        <p:nvSpPr>
          <p:cNvPr id="656" name="Google Shape;656;p48"/>
          <p:cNvSpPr txBox="1"/>
          <p:nvPr/>
        </p:nvSpPr>
        <p:spPr>
          <a:xfrm>
            <a:off x="940050" y="3066700"/>
            <a:ext cx="11577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dk2"/>
                </a:solidFill>
                <a:latin typeface="Calibri"/>
                <a:ea typeface="Calibri"/>
                <a:cs typeface="Calibri"/>
                <a:sym typeface="Calibri"/>
              </a:rPr>
              <a:t>PokeMart Items</a:t>
            </a:r>
            <a:endParaRPr sz="800" u="sng">
              <a:solidFill>
                <a:schemeClr val="dk2"/>
              </a:solidFill>
              <a:latin typeface="Calibri"/>
              <a:ea typeface="Calibri"/>
              <a:cs typeface="Calibri"/>
              <a:sym typeface="Calibri"/>
            </a:endParaRPr>
          </a:p>
        </p:txBody>
      </p:sp>
      <p:sp>
        <p:nvSpPr>
          <p:cNvPr id="657" name="Google Shape;657;p48"/>
          <p:cNvSpPr txBox="1"/>
          <p:nvPr/>
        </p:nvSpPr>
        <p:spPr>
          <a:xfrm>
            <a:off x="7344800" y="2771325"/>
            <a:ext cx="16170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If you need more training before the gym, there’s tons of trainers on all sides on the city.</a:t>
            </a:r>
            <a:endParaRPr sz="1300">
              <a:solidFill>
                <a:schemeClr val="dk2"/>
              </a:solidFill>
              <a:latin typeface="Calibri"/>
              <a:ea typeface="Calibri"/>
              <a:cs typeface="Calibri"/>
              <a:sym typeface="Calibri"/>
            </a:endParaRPr>
          </a:p>
        </p:txBody>
      </p:sp>
      <p:sp>
        <p:nvSpPr>
          <p:cNvPr id="658" name="Google Shape;658;p48"/>
          <p:cNvSpPr txBox="1"/>
          <p:nvPr/>
        </p:nvSpPr>
        <p:spPr>
          <a:xfrm>
            <a:off x="4517300" y="1076475"/>
            <a:ext cx="1491600" cy="7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117</a:t>
            </a:r>
            <a:endParaRPr sz="800">
              <a:solidFill>
                <a:schemeClr val="dk2"/>
              </a:solidFill>
              <a:latin typeface="Calibri"/>
              <a:ea typeface="Calibri"/>
              <a:cs typeface="Calibri"/>
              <a:sym typeface="Calibri"/>
            </a:endParaRPr>
          </a:p>
        </p:txBody>
      </p:sp>
      <p:cxnSp>
        <p:nvCxnSpPr>
          <p:cNvPr id="659" name="Google Shape;659;p48"/>
          <p:cNvCxnSpPr/>
          <p:nvPr/>
        </p:nvCxnSpPr>
        <p:spPr>
          <a:xfrm flipH="1">
            <a:off x="4424100" y="1229975"/>
            <a:ext cx="150600" cy="480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48"/>
          <p:cNvSpPr txBox="1"/>
          <p:nvPr/>
        </p:nvSpPr>
        <p:spPr>
          <a:xfrm>
            <a:off x="5872725" y="455400"/>
            <a:ext cx="7728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111</a:t>
            </a:r>
            <a:endParaRPr sz="800">
              <a:solidFill>
                <a:schemeClr val="dk2"/>
              </a:solidFill>
              <a:latin typeface="Calibri"/>
              <a:ea typeface="Calibri"/>
              <a:cs typeface="Calibri"/>
              <a:sym typeface="Calibri"/>
            </a:endParaRPr>
          </a:p>
        </p:txBody>
      </p:sp>
      <p:cxnSp>
        <p:nvCxnSpPr>
          <p:cNvPr id="661" name="Google Shape;661;p48"/>
          <p:cNvCxnSpPr/>
          <p:nvPr/>
        </p:nvCxnSpPr>
        <p:spPr>
          <a:xfrm rot="10800000">
            <a:off x="6193650" y="359825"/>
            <a:ext cx="4800" cy="194400"/>
          </a:xfrm>
          <a:prstGeom prst="straightConnector1">
            <a:avLst/>
          </a:prstGeom>
          <a:noFill/>
          <a:ln cap="flat" cmpd="sng" w="9525">
            <a:solidFill>
              <a:schemeClr val="dk2"/>
            </a:solidFill>
            <a:prstDash val="solid"/>
            <a:round/>
            <a:headEnd len="med" w="med" type="none"/>
            <a:tailEnd len="med" w="med" type="triangle"/>
          </a:ln>
        </p:spPr>
      </p:cxnSp>
      <p:sp>
        <p:nvSpPr>
          <p:cNvPr id="662" name="Google Shape;662;p48"/>
          <p:cNvSpPr txBox="1"/>
          <p:nvPr/>
        </p:nvSpPr>
        <p:spPr>
          <a:xfrm>
            <a:off x="7937925" y="1103713"/>
            <a:ext cx="6078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118</a:t>
            </a:r>
            <a:endParaRPr sz="800">
              <a:solidFill>
                <a:schemeClr val="dk2"/>
              </a:solidFill>
              <a:latin typeface="Calibri"/>
              <a:ea typeface="Calibri"/>
              <a:cs typeface="Calibri"/>
              <a:sym typeface="Calibri"/>
            </a:endParaRPr>
          </a:p>
        </p:txBody>
      </p:sp>
      <p:cxnSp>
        <p:nvCxnSpPr>
          <p:cNvPr id="663" name="Google Shape;663;p48"/>
          <p:cNvCxnSpPr/>
          <p:nvPr/>
        </p:nvCxnSpPr>
        <p:spPr>
          <a:xfrm>
            <a:off x="8496875" y="1269963"/>
            <a:ext cx="200100" cy="1500"/>
          </a:xfrm>
          <a:prstGeom prst="straightConnector1">
            <a:avLst/>
          </a:prstGeom>
          <a:noFill/>
          <a:ln cap="flat" cmpd="sng" w="9525">
            <a:solidFill>
              <a:schemeClr val="dk2"/>
            </a:solidFill>
            <a:prstDash val="solid"/>
            <a:round/>
            <a:headEnd len="med" w="med" type="none"/>
            <a:tailEnd len="med" w="med" type="triangle"/>
          </a:ln>
        </p:spPr>
      </p:cxnSp>
      <p:sp>
        <p:nvSpPr>
          <p:cNvPr id="664" name="Google Shape;664;p48"/>
          <p:cNvSpPr txBox="1"/>
          <p:nvPr/>
        </p:nvSpPr>
        <p:spPr>
          <a:xfrm>
            <a:off x="5873175" y="2039125"/>
            <a:ext cx="6693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110</a:t>
            </a:r>
            <a:endParaRPr sz="800">
              <a:solidFill>
                <a:schemeClr val="dk2"/>
              </a:solidFill>
              <a:latin typeface="Calibri"/>
              <a:ea typeface="Calibri"/>
              <a:cs typeface="Calibri"/>
              <a:sym typeface="Calibri"/>
            </a:endParaRPr>
          </a:p>
        </p:txBody>
      </p:sp>
      <p:cxnSp>
        <p:nvCxnSpPr>
          <p:cNvPr id="665" name="Google Shape;665;p48"/>
          <p:cNvCxnSpPr/>
          <p:nvPr/>
        </p:nvCxnSpPr>
        <p:spPr>
          <a:xfrm>
            <a:off x="6193500" y="2271100"/>
            <a:ext cx="0" cy="20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9"/>
          <p:cNvSpPr txBox="1"/>
          <p:nvPr>
            <p:ph type="title"/>
          </p:nvPr>
        </p:nvSpPr>
        <p:spPr>
          <a:xfrm>
            <a:off x="196875" y="199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117</a:t>
            </a:r>
            <a:endParaRPr/>
          </a:p>
        </p:txBody>
      </p:sp>
      <p:sp>
        <p:nvSpPr>
          <p:cNvPr id="671" name="Google Shape;671;p4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2" name="Google Shape;672;p49"/>
          <p:cNvPicPr preferRelativeResize="0"/>
          <p:nvPr/>
        </p:nvPicPr>
        <p:blipFill>
          <a:blip r:embed="rId3">
            <a:alphaModFix/>
          </a:blip>
          <a:stretch>
            <a:fillRect/>
          </a:stretch>
        </p:blipFill>
        <p:spPr>
          <a:xfrm>
            <a:off x="3612125" y="260025"/>
            <a:ext cx="5261100" cy="1755875"/>
          </a:xfrm>
          <a:prstGeom prst="rect">
            <a:avLst/>
          </a:prstGeom>
          <a:noFill/>
          <a:ln>
            <a:noFill/>
          </a:ln>
        </p:spPr>
      </p:pic>
      <p:pic>
        <p:nvPicPr>
          <p:cNvPr id="673" name="Google Shape;673;p49"/>
          <p:cNvPicPr preferRelativeResize="0"/>
          <p:nvPr/>
        </p:nvPicPr>
        <p:blipFill rotWithShape="1">
          <a:blip r:embed="rId4">
            <a:alphaModFix/>
          </a:blip>
          <a:srcRect b="32750" l="0" r="0" t="0"/>
          <a:stretch/>
        </p:blipFill>
        <p:spPr>
          <a:xfrm>
            <a:off x="559125" y="829325"/>
            <a:ext cx="2819676" cy="1047225"/>
          </a:xfrm>
          <a:prstGeom prst="rect">
            <a:avLst/>
          </a:prstGeom>
          <a:noFill/>
          <a:ln>
            <a:noFill/>
          </a:ln>
        </p:spPr>
      </p:pic>
      <p:cxnSp>
        <p:nvCxnSpPr>
          <p:cNvPr id="674" name="Google Shape;674;p49"/>
          <p:cNvCxnSpPr/>
          <p:nvPr/>
        </p:nvCxnSpPr>
        <p:spPr>
          <a:xfrm flipH="1" rot="10800000">
            <a:off x="651450" y="1313925"/>
            <a:ext cx="2683500" cy="8400"/>
          </a:xfrm>
          <a:prstGeom prst="straightConnector1">
            <a:avLst/>
          </a:prstGeom>
          <a:noFill/>
          <a:ln cap="flat" cmpd="sng" w="9525">
            <a:solidFill>
              <a:schemeClr val="dk2"/>
            </a:solidFill>
            <a:prstDash val="solid"/>
            <a:round/>
            <a:headEnd len="med" w="med" type="none"/>
            <a:tailEnd len="med" w="med" type="none"/>
          </a:ln>
        </p:spPr>
      </p:cxnSp>
      <p:pic>
        <p:nvPicPr>
          <p:cNvPr id="675" name="Google Shape;675;p49"/>
          <p:cNvPicPr preferRelativeResize="0"/>
          <p:nvPr/>
        </p:nvPicPr>
        <p:blipFill>
          <a:blip r:embed="rId5">
            <a:alphaModFix/>
          </a:blip>
          <a:stretch>
            <a:fillRect/>
          </a:stretch>
        </p:blipFill>
        <p:spPr>
          <a:xfrm>
            <a:off x="377645" y="1990725"/>
            <a:ext cx="2478300" cy="2867050"/>
          </a:xfrm>
          <a:prstGeom prst="rect">
            <a:avLst/>
          </a:prstGeom>
          <a:noFill/>
          <a:ln>
            <a:noFill/>
          </a:ln>
        </p:spPr>
      </p:pic>
      <p:pic>
        <p:nvPicPr>
          <p:cNvPr id="676" name="Google Shape;676;p49"/>
          <p:cNvPicPr preferRelativeResize="0"/>
          <p:nvPr/>
        </p:nvPicPr>
        <p:blipFill>
          <a:blip r:embed="rId6">
            <a:alphaModFix/>
          </a:blip>
          <a:stretch>
            <a:fillRect/>
          </a:stretch>
        </p:blipFill>
        <p:spPr>
          <a:xfrm>
            <a:off x="2995800" y="2051600"/>
            <a:ext cx="1622651" cy="2867049"/>
          </a:xfrm>
          <a:prstGeom prst="rect">
            <a:avLst/>
          </a:prstGeom>
          <a:noFill/>
          <a:ln>
            <a:noFill/>
          </a:ln>
        </p:spPr>
      </p:pic>
      <p:pic>
        <p:nvPicPr>
          <p:cNvPr id="677" name="Google Shape;677;p49"/>
          <p:cNvPicPr preferRelativeResize="0"/>
          <p:nvPr/>
        </p:nvPicPr>
        <p:blipFill>
          <a:blip r:embed="rId7">
            <a:alphaModFix/>
          </a:blip>
          <a:stretch>
            <a:fillRect/>
          </a:stretch>
        </p:blipFill>
        <p:spPr>
          <a:xfrm>
            <a:off x="4618451" y="2223551"/>
            <a:ext cx="2512449" cy="2523151"/>
          </a:xfrm>
          <a:prstGeom prst="rect">
            <a:avLst/>
          </a:prstGeom>
          <a:noFill/>
          <a:ln>
            <a:noFill/>
          </a:ln>
        </p:spPr>
      </p:pic>
      <p:sp>
        <p:nvSpPr>
          <p:cNvPr id="678" name="Google Shape;678;p49"/>
          <p:cNvSpPr/>
          <p:nvPr/>
        </p:nvSpPr>
        <p:spPr>
          <a:xfrm>
            <a:off x="7827025" y="318350"/>
            <a:ext cx="666000" cy="60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9" name="Google Shape;679;p49"/>
          <p:cNvSpPr txBox="1"/>
          <p:nvPr/>
        </p:nvSpPr>
        <p:spPr>
          <a:xfrm>
            <a:off x="7780375" y="356150"/>
            <a:ext cx="1759800" cy="5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Day Care</a:t>
            </a:r>
            <a:endParaRPr sz="1300">
              <a:solidFill>
                <a:schemeClr val="dk2"/>
              </a:solidFill>
              <a:latin typeface="Calibri"/>
              <a:ea typeface="Calibri"/>
              <a:cs typeface="Calibri"/>
              <a:sym typeface="Calibri"/>
            </a:endParaRPr>
          </a:p>
        </p:txBody>
      </p:sp>
      <p:sp>
        <p:nvSpPr>
          <p:cNvPr id="680" name="Google Shape;680;p49"/>
          <p:cNvSpPr/>
          <p:nvPr/>
        </p:nvSpPr>
        <p:spPr>
          <a:xfrm>
            <a:off x="4394850" y="356150"/>
            <a:ext cx="92400" cy="87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1" name="Google Shape;681;p49"/>
          <p:cNvSpPr txBox="1"/>
          <p:nvPr/>
        </p:nvSpPr>
        <p:spPr>
          <a:xfrm>
            <a:off x="4132050" y="156250"/>
            <a:ext cx="8799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Revive</a:t>
            </a:r>
            <a:endParaRPr sz="800">
              <a:solidFill>
                <a:srgbClr val="FF0000"/>
              </a:solidFill>
              <a:latin typeface="Calibri"/>
              <a:ea typeface="Calibri"/>
              <a:cs typeface="Calibri"/>
              <a:sym typeface="Calibri"/>
            </a:endParaRPr>
          </a:p>
        </p:txBody>
      </p:sp>
      <p:sp>
        <p:nvSpPr>
          <p:cNvPr id="682" name="Google Shape;682;p49"/>
          <p:cNvSpPr/>
          <p:nvPr/>
        </p:nvSpPr>
        <p:spPr>
          <a:xfrm>
            <a:off x="3864925" y="1823075"/>
            <a:ext cx="92400" cy="87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3" name="Google Shape;683;p49"/>
          <p:cNvSpPr txBox="1"/>
          <p:nvPr/>
        </p:nvSpPr>
        <p:spPr>
          <a:xfrm>
            <a:off x="3692100" y="1599175"/>
            <a:ext cx="879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Repel</a:t>
            </a:r>
            <a:endParaRPr sz="900">
              <a:solidFill>
                <a:srgbClr val="FF0000"/>
              </a:solidFill>
              <a:latin typeface="Calibri"/>
              <a:ea typeface="Calibri"/>
              <a:cs typeface="Calibri"/>
              <a:sym typeface="Calibri"/>
            </a:endParaRPr>
          </a:p>
        </p:txBody>
      </p:sp>
      <p:sp>
        <p:nvSpPr>
          <p:cNvPr id="684" name="Google Shape;684;p49"/>
          <p:cNvSpPr/>
          <p:nvPr/>
        </p:nvSpPr>
        <p:spPr>
          <a:xfrm>
            <a:off x="5012250" y="1852250"/>
            <a:ext cx="92400" cy="87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5" name="Google Shape;685;p49"/>
          <p:cNvSpPr txBox="1"/>
          <p:nvPr/>
        </p:nvSpPr>
        <p:spPr>
          <a:xfrm>
            <a:off x="4808075" y="1619000"/>
            <a:ext cx="11814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Great Ball</a:t>
            </a:r>
            <a:endParaRPr sz="900">
              <a:solidFill>
                <a:srgbClr val="FF0000"/>
              </a:solidFill>
              <a:latin typeface="Calibri"/>
              <a:ea typeface="Calibri"/>
              <a:cs typeface="Calibri"/>
              <a:sym typeface="Calibri"/>
            </a:endParaRPr>
          </a:p>
        </p:txBody>
      </p:sp>
      <p:sp>
        <p:nvSpPr>
          <p:cNvPr id="686" name="Google Shape;686;p49"/>
          <p:cNvSpPr txBox="1"/>
          <p:nvPr/>
        </p:nvSpPr>
        <p:spPr>
          <a:xfrm>
            <a:off x="4015650" y="1017275"/>
            <a:ext cx="12495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Verdanturf Town</a:t>
            </a:r>
            <a:endParaRPr sz="600">
              <a:solidFill>
                <a:schemeClr val="dk2"/>
              </a:solidFill>
              <a:latin typeface="Calibri"/>
              <a:ea typeface="Calibri"/>
              <a:cs typeface="Calibri"/>
              <a:sym typeface="Calibri"/>
            </a:endParaRPr>
          </a:p>
        </p:txBody>
      </p:sp>
      <p:cxnSp>
        <p:nvCxnSpPr>
          <p:cNvPr id="687" name="Google Shape;687;p49"/>
          <p:cNvCxnSpPr/>
          <p:nvPr/>
        </p:nvCxnSpPr>
        <p:spPr>
          <a:xfrm flipH="1">
            <a:off x="3751975" y="1181175"/>
            <a:ext cx="318300" cy="300"/>
          </a:xfrm>
          <a:prstGeom prst="straightConnector1">
            <a:avLst/>
          </a:prstGeom>
          <a:noFill/>
          <a:ln cap="flat" cmpd="sng" w="9525">
            <a:solidFill>
              <a:schemeClr val="dk2"/>
            </a:solidFill>
            <a:prstDash val="solid"/>
            <a:round/>
            <a:headEnd len="med" w="med" type="none"/>
            <a:tailEnd len="med" w="med" type="triangle"/>
          </a:ln>
        </p:spPr>
      </p:cxnSp>
      <p:sp>
        <p:nvSpPr>
          <p:cNvPr id="688" name="Google Shape;688;p49"/>
          <p:cNvSpPr txBox="1"/>
          <p:nvPr/>
        </p:nvSpPr>
        <p:spPr>
          <a:xfrm>
            <a:off x="7827025" y="923750"/>
            <a:ext cx="7974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Mauville City</a:t>
            </a:r>
            <a:endParaRPr sz="800">
              <a:solidFill>
                <a:schemeClr val="dk2"/>
              </a:solidFill>
              <a:latin typeface="Calibri"/>
              <a:ea typeface="Calibri"/>
              <a:cs typeface="Calibri"/>
              <a:sym typeface="Calibri"/>
            </a:endParaRPr>
          </a:p>
        </p:txBody>
      </p:sp>
      <p:cxnSp>
        <p:nvCxnSpPr>
          <p:cNvPr id="689" name="Google Shape;689;p49"/>
          <p:cNvCxnSpPr/>
          <p:nvPr/>
        </p:nvCxnSpPr>
        <p:spPr>
          <a:xfrm flipH="1" rot="10800000">
            <a:off x="8478500" y="1074450"/>
            <a:ext cx="252900" cy="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0"/>
          <p:cNvSpPr txBox="1"/>
          <p:nvPr>
            <p:ph type="title"/>
          </p:nvPr>
        </p:nvSpPr>
        <p:spPr>
          <a:xfrm>
            <a:off x="201750" y="169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Verdanturf Town</a:t>
            </a:r>
            <a:endParaRPr/>
          </a:p>
        </p:txBody>
      </p:sp>
      <p:sp>
        <p:nvSpPr>
          <p:cNvPr id="695" name="Google Shape;695;p50"/>
          <p:cNvSpPr txBox="1"/>
          <p:nvPr>
            <p:ph idx="1" type="body"/>
          </p:nvPr>
        </p:nvSpPr>
        <p:spPr>
          <a:xfrm>
            <a:off x="4825500" y="3683700"/>
            <a:ext cx="3740400" cy="2448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t>With Rock Smash you can now travel quickly between Rustboro/Petalburg and Mauville.</a:t>
            </a:r>
            <a:endParaRPr b="1"/>
          </a:p>
        </p:txBody>
      </p:sp>
      <p:pic>
        <p:nvPicPr>
          <p:cNvPr id="696" name="Google Shape;696;p50"/>
          <p:cNvPicPr preferRelativeResize="0"/>
          <p:nvPr/>
        </p:nvPicPr>
        <p:blipFill>
          <a:blip r:embed="rId3">
            <a:alphaModFix/>
          </a:blip>
          <a:stretch>
            <a:fillRect/>
          </a:stretch>
        </p:blipFill>
        <p:spPr>
          <a:xfrm>
            <a:off x="475975" y="1016075"/>
            <a:ext cx="2057025" cy="2102225"/>
          </a:xfrm>
          <a:prstGeom prst="rect">
            <a:avLst/>
          </a:prstGeom>
          <a:noFill/>
          <a:ln>
            <a:noFill/>
          </a:ln>
        </p:spPr>
      </p:pic>
      <p:pic>
        <p:nvPicPr>
          <p:cNvPr id="697" name="Google Shape;697;p50"/>
          <p:cNvPicPr preferRelativeResize="0"/>
          <p:nvPr/>
        </p:nvPicPr>
        <p:blipFill>
          <a:blip r:embed="rId4">
            <a:alphaModFix/>
          </a:blip>
          <a:stretch>
            <a:fillRect/>
          </a:stretch>
        </p:blipFill>
        <p:spPr>
          <a:xfrm>
            <a:off x="201750" y="3191200"/>
            <a:ext cx="3740499" cy="954600"/>
          </a:xfrm>
          <a:prstGeom prst="rect">
            <a:avLst/>
          </a:prstGeom>
          <a:noFill/>
          <a:ln>
            <a:noFill/>
          </a:ln>
        </p:spPr>
      </p:pic>
      <p:sp>
        <p:nvSpPr>
          <p:cNvPr id="698" name="Google Shape;698;p50"/>
          <p:cNvSpPr txBox="1"/>
          <p:nvPr/>
        </p:nvSpPr>
        <p:spPr>
          <a:xfrm>
            <a:off x="1142475" y="816750"/>
            <a:ext cx="807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dk2"/>
                </a:solidFill>
                <a:latin typeface="Calibri"/>
                <a:ea typeface="Calibri"/>
                <a:cs typeface="Calibri"/>
                <a:sym typeface="Calibri"/>
              </a:rPr>
              <a:t>PokeMart Items</a:t>
            </a:r>
            <a:endParaRPr sz="700" u="sng">
              <a:solidFill>
                <a:schemeClr val="dk2"/>
              </a:solidFill>
              <a:latin typeface="Calibri"/>
              <a:ea typeface="Calibri"/>
              <a:cs typeface="Calibri"/>
              <a:sym typeface="Calibri"/>
            </a:endParaRPr>
          </a:p>
        </p:txBody>
      </p:sp>
      <p:cxnSp>
        <p:nvCxnSpPr>
          <p:cNvPr id="699" name="Google Shape;699;p50"/>
          <p:cNvCxnSpPr/>
          <p:nvPr/>
        </p:nvCxnSpPr>
        <p:spPr>
          <a:xfrm>
            <a:off x="296550" y="3612125"/>
            <a:ext cx="3534300" cy="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50"/>
          <p:cNvCxnSpPr/>
          <p:nvPr/>
        </p:nvCxnSpPr>
        <p:spPr>
          <a:xfrm flipH="1" rot="10800000">
            <a:off x="291700" y="3821275"/>
            <a:ext cx="3549000" cy="9600"/>
          </a:xfrm>
          <a:prstGeom prst="straightConnector1">
            <a:avLst/>
          </a:prstGeom>
          <a:noFill/>
          <a:ln cap="flat" cmpd="sng" w="9525">
            <a:solidFill>
              <a:schemeClr val="dk2"/>
            </a:solidFill>
            <a:prstDash val="solid"/>
            <a:round/>
            <a:headEnd len="med" w="med" type="none"/>
            <a:tailEnd len="med" w="med" type="none"/>
          </a:ln>
        </p:spPr>
      </p:cxnSp>
      <p:pic>
        <p:nvPicPr>
          <p:cNvPr id="701" name="Google Shape;701;p50"/>
          <p:cNvPicPr preferRelativeResize="0"/>
          <p:nvPr/>
        </p:nvPicPr>
        <p:blipFill>
          <a:blip r:embed="rId5">
            <a:alphaModFix/>
          </a:blip>
          <a:stretch>
            <a:fillRect/>
          </a:stretch>
        </p:blipFill>
        <p:spPr>
          <a:xfrm>
            <a:off x="5143500" y="393800"/>
            <a:ext cx="3042550" cy="3042550"/>
          </a:xfrm>
          <a:prstGeom prst="rect">
            <a:avLst/>
          </a:prstGeom>
          <a:noFill/>
          <a:ln>
            <a:noFill/>
          </a:ln>
        </p:spPr>
      </p:pic>
      <p:sp>
        <p:nvSpPr>
          <p:cNvPr id="702" name="Google Shape;702;p50"/>
          <p:cNvSpPr/>
          <p:nvPr/>
        </p:nvSpPr>
        <p:spPr>
          <a:xfrm>
            <a:off x="7321475" y="292250"/>
            <a:ext cx="831300" cy="709800"/>
          </a:xfrm>
          <a:prstGeom prst="triangle">
            <a:avLst>
              <a:gd fmla="val 50000" name="adj"/>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3" name="Google Shape;703;p50"/>
          <p:cNvSpPr txBox="1"/>
          <p:nvPr/>
        </p:nvSpPr>
        <p:spPr>
          <a:xfrm>
            <a:off x="7277725" y="515325"/>
            <a:ext cx="1147200" cy="5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00"/>
                </a:solidFill>
                <a:latin typeface="Calibri"/>
                <a:ea typeface="Calibri"/>
                <a:cs typeface="Calibri"/>
                <a:sym typeface="Calibri"/>
              </a:rPr>
              <a:t>Fury Cutter</a:t>
            </a:r>
            <a:endParaRPr sz="1300">
              <a:solidFill>
                <a:srgbClr val="FFFF00"/>
              </a:solidFill>
              <a:latin typeface="Calibri"/>
              <a:ea typeface="Calibri"/>
              <a:cs typeface="Calibri"/>
              <a:sym typeface="Calibri"/>
            </a:endParaRPr>
          </a:p>
        </p:txBody>
      </p:sp>
      <p:sp>
        <p:nvSpPr>
          <p:cNvPr id="704" name="Google Shape;704;p50"/>
          <p:cNvSpPr/>
          <p:nvPr/>
        </p:nvSpPr>
        <p:spPr>
          <a:xfrm>
            <a:off x="5017100" y="2017525"/>
            <a:ext cx="894600" cy="773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5" name="Google Shape;705;p50"/>
          <p:cNvSpPr txBox="1"/>
          <p:nvPr/>
        </p:nvSpPr>
        <p:spPr>
          <a:xfrm>
            <a:off x="5065725" y="2085625"/>
            <a:ext cx="10647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Friendship Rater</a:t>
            </a:r>
            <a:endParaRPr sz="1300">
              <a:solidFill>
                <a:srgbClr val="FF0000"/>
              </a:solidFill>
              <a:latin typeface="Calibri"/>
              <a:ea typeface="Calibri"/>
              <a:cs typeface="Calibri"/>
              <a:sym typeface="Calibri"/>
            </a:endParaRPr>
          </a:p>
        </p:txBody>
      </p:sp>
      <p:sp>
        <p:nvSpPr>
          <p:cNvPr id="706" name="Google Shape;706;p50"/>
          <p:cNvSpPr/>
          <p:nvPr/>
        </p:nvSpPr>
        <p:spPr>
          <a:xfrm>
            <a:off x="5226150" y="782700"/>
            <a:ext cx="904200" cy="95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7" name="Google Shape;707;p50"/>
          <p:cNvSpPr txBox="1"/>
          <p:nvPr/>
        </p:nvSpPr>
        <p:spPr>
          <a:xfrm>
            <a:off x="5376825" y="700063"/>
            <a:ext cx="1794000" cy="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00"/>
                </a:solidFill>
                <a:latin typeface="Calibri"/>
                <a:ea typeface="Calibri"/>
                <a:cs typeface="Calibri"/>
                <a:sym typeface="Calibri"/>
              </a:rPr>
              <a:t>TM45</a:t>
            </a:r>
            <a:endParaRPr sz="1300">
              <a:solidFill>
                <a:srgbClr val="FFFF00"/>
              </a:solidFill>
              <a:latin typeface="Calibri"/>
              <a:ea typeface="Calibri"/>
              <a:cs typeface="Calibri"/>
              <a:sym typeface="Calibri"/>
            </a:endParaRPr>
          </a:p>
          <a:p>
            <a:pPr indent="0" lvl="0" marL="0" rtl="0" algn="l">
              <a:spcBef>
                <a:spcPts val="0"/>
              </a:spcBef>
              <a:spcAft>
                <a:spcPts val="0"/>
              </a:spcAft>
              <a:buNone/>
            </a:pPr>
            <a:r>
              <a:rPr lang="en" sz="1300">
                <a:solidFill>
                  <a:srgbClr val="FFFF00"/>
                </a:solidFill>
                <a:latin typeface="Calibri"/>
                <a:ea typeface="Calibri"/>
                <a:cs typeface="Calibri"/>
                <a:sym typeface="Calibri"/>
              </a:rPr>
              <a:t>Attract</a:t>
            </a:r>
            <a:endParaRPr sz="1300">
              <a:solidFill>
                <a:srgbClr val="FFFF00"/>
              </a:solidFill>
              <a:latin typeface="Calibri"/>
              <a:ea typeface="Calibri"/>
              <a:cs typeface="Calibri"/>
              <a:sym typeface="Calibri"/>
            </a:endParaRPr>
          </a:p>
        </p:txBody>
      </p:sp>
      <p:sp>
        <p:nvSpPr>
          <p:cNvPr id="708" name="Google Shape;708;p50"/>
          <p:cNvSpPr txBox="1"/>
          <p:nvPr/>
        </p:nvSpPr>
        <p:spPr>
          <a:xfrm>
            <a:off x="2727325" y="821600"/>
            <a:ext cx="2241300" cy="20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Little boy in Pokemon Center will teach Fury Cutter.</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Friendship rater will rate happiness of Slot 1 Pokemon.</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Lady in northwest corner of Battle Tent will give TM45 Attract.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709" name="Google Shape;709;p50"/>
          <p:cNvSpPr txBox="1"/>
          <p:nvPr/>
        </p:nvSpPr>
        <p:spPr>
          <a:xfrm>
            <a:off x="7131850" y="1540975"/>
            <a:ext cx="1093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Route 117</a:t>
            </a:r>
            <a:endParaRPr sz="1000">
              <a:solidFill>
                <a:schemeClr val="dk2"/>
              </a:solidFill>
              <a:latin typeface="Calibri"/>
              <a:ea typeface="Calibri"/>
              <a:cs typeface="Calibri"/>
              <a:sym typeface="Calibri"/>
            </a:endParaRPr>
          </a:p>
        </p:txBody>
      </p:sp>
      <p:cxnSp>
        <p:nvCxnSpPr>
          <p:cNvPr id="710" name="Google Shape;710;p50"/>
          <p:cNvCxnSpPr/>
          <p:nvPr/>
        </p:nvCxnSpPr>
        <p:spPr>
          <a:xfrm>
            <a:off x="7793025" y="1701525"/>
            <a:ext cx="286800" cy="0"/>
          </a:xfrm>
          <a:prstGeom prst="straightConnector1">
            <a:avLst/>
          </a:prstGeom>
          <a:noFill/>
          <a:ln cap="flat" cmpd="sng" w="9525">
            <a:solidFill>
              <a:schemeClr val="dk2"/>
            </a:solidFill>
            <a:prstDash val="solid"/>
            <a:round/>
            <a:headEnd len="med" w="med" type="none"/>
            <a:tailEnd len="med" w="med" type="triangle"/>
          </a:ln>
        </p:spPr>
      </p:cxnSp>
      <p:sp>
        <p:nvSpPr>
          <p:cNvPr id="711" name="Google Shape;711;p50"/>
          <p:cNvSpPr txBox="1"/>
          <p:nvPr/>
        </p:nvSpPr>
        <p:spPr>
          <a:xfrm>
            <a:off x="6025350" y="905100"/>
            <a:ext cx="16821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  </a:t>
            </a:r>
            <a:r>
              <a:rPr lang="en" sz="800">
                <a:latin typeface="Calibri"/>
                <a:ea typeface="Calibri"/>
                <a:cs typeface="Calibri"/>
                <a:sym typeface="Calibri"/>
              </a:rPr>
              <a:t>Rusturf Tunnel </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  (East Entrance)</a:t>
            </a:r>
            <a:endParaRPr sz="800">
              <a:latin typeface="Calibri"/>
              <a:ea typeface="Calibri"/>
              <a:cs typeface="Calibri"/>
              <a:sym typeface="Calibri"/>
            </a:endParaRPr>
          </a:p>
        </p:txBody>
      </p:sp>
      <p:cxnSp>
        <p:nvCxnSpPr>
          <p:cNvPr id="712" name="Google Shape;712;p50"/>
          <p:cNvCxnSpPr/>
          <p:nvPr/>
        </p:nvCxnSpPr>
        <p:spPr>
          <a:xfrm rot="10800000">
            <a:off x="6446400" y="753550"/>
            <a:ext cx="0" cy="21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1"/>
          <p:cNvSpPr txBox="1"/>
          <p:nvPr>
            <p:ph type="title"/>
          </p:nvPr>
        </p:nvSpPr>
        <p:spPr>
          <a:xfrm>
            <a:off x="196875" y="208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Rusturf Tunnel (East)</a:t>
            </a:r>
            <a:endParaRPr/>
          </a:p>
        </p:txBody>
      </p:sp>
      <p:sp>
        <p:nvSpPr>
          <p:cNvPr id="718" name="Google Shape;718;p51"/>
          <p:cNvSpPr txBox="1"/>
          <p:nvPr>
            <p:ph idx="1" type="body"/>
          </p:nvPr>
        </p:nvSpPr>
        <p:spPr>
          <a:xfrm>
            <a:off x="284375" y="7850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Inside the tunnel</a:t>
            </a:r>
            <a:endParaRPr sz="1200"/>
          </a:p>
          <a:p>
            <a:pPr indent="-304800" lvl="0" marL="457200" rtl="0" algn="l">
              <a:spcBef>
                <a:spcPts val="1200"/>
              </a:spcBef>
              <a:spcAft>
                <a:spcPts val="0"/>
              </a:spcAft>
              <a:buSzPts val="1200"/>
              <a:buChar char="-"/>
            </a:pPr>
            <a:r>
              <a:rPr lang="en" sz="1200"/>
              <a:t>Hiker with 2 Geodude and a Machop.</a:t>
            </a:r>
            <a:endParaRPr sz="1200"/>
          </a:p>
          <a:p>
            <a:pPr indent="-304800" lvl="0" marL="457200" rtl="0" algn="l">
              <a:spcBef>
                <a:spcPts val="0"/>
              </a:spcBef>
              <a:spcAft>
                <a:spcPts val="0"/>
              </a:spcAft>
              <a:buSzPts val="1200"/>
              <a:buChar char="-"/>
            </a:pPr>
            <a:r>
              <a:rPr lang="en" sz="1200"/>
              <a:t>T</a:t>
            </a:r>
            <a:r>
              <a:rPr lang="en" sz="1200"/>
              <a:t>ake the small path southwest and exit to the hidden area.</a:t>
            </a:r>
            <a:endParaRPr sz="1200"/>
          </a:p>
          <a:p>
            <a:pPr indent="-292100" lvl="1" marL="914400" rtl="0" algn="l">
              <a:spcBef>
                <a:spcPts val="0"/>
              </a:spcBef>
              <a:spcAft>
                <a:spcPts val="0"/>
              </a:spcAft>
              <a:buSzPts val="1000"/>
              <a:buChar char="-"/>
            </a:pPr>
            <a:r>
              <a:rPr lang="en" sz="1000"/>
              <a:t>Pick up the Black Glasses then Talk to the guy.</a:t>
            </a:r>
            <a:endParaRPr sz="1000"/>
          </a:p>
          <a:p>
            <a:pPr indent="-292100" lvl="1" marL="914400" rtl="0" algn="l">
              <a:spcBef>
                <a:spcPts val="0"/>
              </a:spcBef>
              <a:spcAft>
                <a:spcPts val="0"/>
              </a:spcAft>
              <a:buSzPts val="1000"/>
              <a:buChar char="-"/>
            </a:pPr>
            <a:r>
              <a:rPr lang="en" sz="1000"/>
              <a:t>Go up the stairs on the mountain, grab the HP Up.</a:t>
            </a:r>
            <a:endParaRPr sz="1000"/>
          </a:p>
          <a:p>
            <a:pPr indent="-304800" lvl="0" marL="457200" rtl="0" algn="l">
              <a:spcBef>
                <a:spcPts val="0"/>
              </a:spcBef>
              <a:spcAft>
                <a:spcPts val="0"/>
              </a:spcAft>
              <a:buSzPts val="1200"/>
              <a:buChar char="-"/>
            </a:pPr>
            <a:r>
              <a:rPr lang="en" sz="1200"/>
              <a:t>Go back inside tunnel and go Northwest (get the Max Ether) and use Rock Smash on the rock and </a:t>
            </a:r>
            <a:r>
              <a:rPr lang="en" sz="1200"/>
              <a:t>receive</a:t>
            </a:r>
            <a:r>
              <a:rPr b="1" lang="en" sz="1200"/>
              <a:t> HM04 Strength </a:t>
            </a:r>
            <a:r>
              <a:rPr lang="en" sz="1200"/>
              <a:t>from the guy.</a:t>
            </a:r>
            <a:endParaRPr sz="1200"/>
          </a:p>
          <a:p>
            <a:pPr indent="-304800" lvl="0" marL="457200" rtl="0" algn="l">
              <a:spcBef>
                <a:spcPts val="0"/>
              </a:spcBef>
              <a:spcAft>
                <a:spcPts val="0"/>
              </a:spcAft>
              <a:buSzPts val="1200"/>
              <a:buChar char="-"/>
            </a:pPr>
            <a:r>
              <a:rPr lang="en" sz="1200"/>
              <a:t>Exit the Tunnel from the West side towards Rustboro and talk to the Devon Corp. Employee for a repeat ball. Head back to Verdanturf then back to Mauville.</a:t>
            </a:r>
            <a:endParaRPr sz="1200"/>
          </a:p>
        </p:txBody>
      </p:sp>
      <p:pic>
        <p:nvPicPr>
          <p:cNvPr id="719" name="Google Shape;719;p51"/>
          <p:cNvPicPr preferRelativeResize="0"/>
          <p:nvPr/>
        </p:nvPicPr>
        <p:blipFill rotWithShape="1">
          <a:blip r:embed="rId3">
            <a:alphaModFix/>
          </a:blip>
          <a:srcRect b="0" l="35275" r="0" t="0"/>
          <a:stretch/>
        </p:blipFill>
        <p:spPr>
          <a:xfrm>
            <a:off x="3437075" y="2994700"/>
            <a:ext cx="4740850" cy="1464925"/>
          </a:xfrm>
          <a:prstGeom prst="rect">
            <a:avLst/>
          </a:prstGeom>
          <a:noFill/>
          <a:ln>
            <a:noFill/>
          </a:ln>
        </p:spPr>
      </p:pic>
      <p:sp>
        <p:nvSpPr>
          <p:cNvPr id="720" name="Google Shape;720;p51"/>
          <p:cNvSpPr/>
          <p:nvPr/>
        </p:nvSpPr>
        <p:spPr>
          <a:xfrm>
            <a:off x="5965100" y="3952425"/>
            <a:ext cx="82800" cy="7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1" name="Google Shape;721;p51"/>
          <p:cNvSpPr txBox="1"/>
          <p:nvPr/>
        </p:nvSpPr>
        <p:spPr>
          <a:xfrm>
            <a:off x="5498375" y="3748250"/>
            <a:ext cx="13953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Black Glasses</a:t>
            </a:r>
            <a:endParaRPr sz="900">
              <a:solidFill>
                <a:srgbClr val="FF0000"/>
              </a:solidFill>
              <a:latin typeface="Calibri"/>
              <a:ea typeface="Calibri"/>
              <a:cs typeface="Calibri"/>
              <a:sym typeface="Calibri"/>
            </a:endParaRPr>
          </a:p>
        </p:txBody>
      </p:sp>
      <p:sp>
        <p:nvSpPr>
          <p:cNvPr id="722" name="Google Shape;722;p51"/>
          <p:cNvSpPr/>
          <p:nvPr/>
        </p:nvSpPr>
        <p:spPr>
          <a:xfrm>
            <a:off x="6704050" y="3621850"/>
            <a:ext cx="82800" cy="7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3" name="Google Shape;723;p51"/>
          <p:cNvSpPr txBox="1"/>
          <p:nvPr/>
        </p:nvSpPr>
        <p:spPr>
          <a:xfrm>
            <a:off x="6399675" y="3377050"/>
            <a:ext cx="13029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HP UP</a:t>
            </a:r>
            <a:endParaRPr sz="900">
              <a:solidFill>
                <a:srgbClr val="FF0000"/>
              </a:solidFill>
              <a:latin typeface="Calibri"/>
              <a:ea typeface="Calibri"/>
              <a:cs typeface="Calibri"/>
              <a:sym typeface="Calibri"/>
            </a:endParaRPr>
          </a:p>
        </p:txBody>
      </p:sp>
      <p:sp>
        <p:nvSpPr>
          <p:cNvPr id="724" name="Google Shape;724;p51"/>
          <p:cNvSpPr/>
          <p:nvPr/>
        </p:nvSpPr>
        <p:spPr>
          <a:xfrm>
            <a:off x="3908675" y="3655750"/>
            <a:ext cx="544500" cy="42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5" name="Google Shape;725;p51"/>
          <p:cNvSpPr txBox="1"/>
          <p:nvPr/>
        </p:nvSpPr>
        <p:spPr>
          <a:xfrm>
            <a:off x="3818425" y="3680175"/>
            <a:ext cx="14391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Repeat Ball</a:t>
            </a:r>
            <a:endParaRPr sz="9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Getting Started</a:t>
            </a:r>
            <a:endParaRPr sz="2400"/>
          </a:p>
        </p:txBody>
      </p:sp>
      <p:sp>
        <p:nvSpPr>
          <p:cNvPr id="147" name="Google Shape;147;p16"/>
          <p:cNvSpPr txBox="1"/>
          <p:nvPr>
            <p:ph idx="1" type="body"/>
          </p:nvPr>
        </p:nvSpPr>
        <p:spPr>
          <a:xfrm>
            <a:off x="819150" y="1698700"/>
            <a:ext cx="7505700" cy="2448000"/>
          </a:xfrm>
          <a:prstGeom prst="rect">
            <a:avLst/>
          </a:prstGeom>
        </p:spPr>
        <p:txBody>
          <a:bodyPr anchorCtr="0" anchor="t" bIns="91425" lIns="91425" spcFirstLastPara="1" rIns="91425" wrap="square" tIns="91425">
            <a:normAutofit fontScale="25000" lnSpcReduction="20000"/>
          </a:bodyPr>
          <a:lstStyle/>
          <a:p>
            <a:pPr indent="-287786" lvl="0" marL="457200" rtl="0" algn="l">
              <a:spcBef>
                <a:spcPts val="0"/>
              </a:spcBef>
              <a:spcAft>
                <a:spcPts val="0"/>
              </a:spcAft>
              <a:buSzPct val="100000"/>
              <a:buAutoNum type="arabicPeriod"/>
            </a:pPr>
            <a:r>
              <a:rPr lang="en" sz="3728" u="sng"/>
              <a:t>Start a new save on Pokemon S</a:t>
            </a:r>
            <a:r>
              <a:rPr lang="en" sz="3728" u="sng"/>
              <a:t>apphire</a:t>
            </a:r>
            <a:r>
              <a:rPr lang="en" sz="3728" u="sng"/>
              <a:t> or Ruby.</a:t>
            </a:r>
            <a:endParaRPr sz="3728" u="sng"/>
          </a:p>
          <a:p>
            <a:pPr indent="-284611" lvl="1" marL="914400" rtl="0" algn="l">
              <a:spcBef>
                <a:spcPts val="0"/>
              </a:spcBef>
              <a:spcAft>
                <a:spcPts val="0"/>
              </a:spcAft>
              <a:buSzPct val="100000"/>
              <a:buAutoNum type="alphaLcPeriod"/>
            </a:pPr>
            <a:r>
              <a:rPr lang="en" sz="3528"/>
              <a:t>Choose a starter that you will NOT choose in Emerald. Play through the games normally at least until you get the Masterball from the team hideout in </a:t>
            </a:r>
            <a:r>
              <a:rPr lang="en" sz="3528"/>
              <a:t>Lilycove</a:t>
            </a:r>
            <a:r>
              <a:rPr lang="en" sz="3528"/>
              <a:t> City. </a:t>
            </a:r>
            <a:r>
              <a:rPr b="1" lang="en" sz="3528"/>
              <a:t>Do not use the masterballs.</a:t>
            </a:r>
            <a:endParaRPr b="1" sz="3528"/>
          </a:p>
          <a:p>
            <a:pPr indent="-284611" lvl="1" marL="914400" rtl="0" algn="l">
              <a:spcBef>
                <a:spcPts val="0"/>
              </a:spcBef>
              <a:spcAft>
                <a:spcPts val="0"/>
              </a:spcAft>
              <a:buSzPct val="100000"/>
              <a:buAutoNum type="alphaLcPeriod"/>
            </a:pPr>
            <a:r>
              <a:rPr lang="en" sz="3528"/>
              <a:t>I highly </a:t>
            </a:r>
            <a:r>
              <a:rPr lang="en" sz="3528"/>
              <a:t>recommend</a:t>
            </a:r>
            <a:r>
              <a:rPr lang="en" sz="3528"/>
              <a:t> c</a:t>
            </a:r>
            <a:r>
              <a:rPr lang="en" sz="3528"/>
              <a:t>ollecting all available evolution stones including the ones traded for colored shards. Get the deep sea/tooth scale from Captain Stern.</a:t>
            </a:r>
            <a:endParaRPr sz="3528"/>
          </a:p>
          <a:p>
            <a:pPr indent="-284611" lvl="1" marL="914400" rtl="0" algn="l">
              <a:spcBef>
                <a:spcPts val="0"/>
              </a:spcBef>
              <a:spcAft>
                <a:spcPts val="0"/>
              </a:spcAft>
              <a:buSzPct val="100000"/>
              <a:buAutoNum type="alphaLcPeriod"/>
            </a:pPr>
            <a:r>
              <a:rPr lang="en" sz="3528"/>
              <a:t>Catch all version exclusive pokemon on the way, including immediately available legendaries.</a:t>
            </a:r>
            <a:endParaRPr sz="3528"/>
          </a:p>
          <a:p>
            <a:pPr indent="-284611" lvl="2" marL="1371600" rtl="0" algn="l">
              <a:spcBef>
                <a:spcPts val="0"/>
              </a:spcBef>
              <a:spcAft>
                <a:spcPts val="0"/>
              </a:spcAft>
              <a:buSzPct val="100000"/>
              <a:buAutoNum type="romanLcPeriod"/>
            </a:pPr>
            <a:r>
              <a:rPr lang="en" sz="3528"/>
              <a:t>Optional - catch the rare counterparts in each version for Emerald (ex: plusle is </a:t>
            </a:r>
            <a:r>
              <a:rPr lang="en" sz="3528"/>
              <a:t>common</a:t>
            </a:r>
            <a:r>
              <a:rPr lang="en" sz="3528"/>
              <a:t> in sapphire while plusle is very rare in emerald and ruby.)</a:t>
            </a:r>
            <a:endParaRPr sz="3528"/>
          </a:p>
          <a:p>
            <a:pPr indent="-287786" lvl="0" marL="457200" rtl="0" algn="l">
              <a:spcBef>
                <a:spcPts val="0"/>
              </a:spcBef>
              <a:spcAft>
                <a:spcPts val="0"/>
              </a:spcAft>
              <a:buSzPct val="100000"/>
              <a:buAutoNum type="arabicPeriod"/>
            </a:pPr>
            <a:r>
              <a:rPr lang="en" sz="3728" u="sng"/>
              <a:t>Do this same thing on the other version you did not choose.</a:t>
            </a:r>
            <a:endParaRPr sz="3728" u="sng"/>
          </a:p>
          <a:p>
            <a:pPr indent="-284611" lvl="2" marL="1371600" rtl="0" algn="l">
              <a:spcBef>
                <a:spcPts val="0"/>
              </a:spcBef>
              <a:spcAft>
                <a:spcPts val="0"/>
              </a:spcAft>
              <a:buSzPct val="100000"/>
              <a:buAutoNum type="romanLcPeriod"/>
            </a:pPr>
            <a:r>
              <a:rPr lang="en" sz="3528"/>
              <a:t>Make sure to choose the starter you did NOT choose for both your starting version and plan to for Emerald.</a:t>
            </a:r>
            <a:endParaRPr sz="3528"/>
          </a:p>
          <a:p>
            <a:pPr indent="-284611" lvl="2" marL="1371600" rtl="0" algn="l">
              <a:spcBef>
                <a:spcPts val="0"/>
              </a:spcBef>
              <a:spcAft>
                <a:spcPts val="0"/>
              </a:spcAft>
              <a:buSzPct val="100000"/>
              <a:buAutoNum type="romanLcPeriod"/>
            </a:pPr>
            <a:r>
              <a:rPr lang="en" sz="3528"/>
              <a:t>Collect all the opposite “choice items” just to be on the safe side. (ex: deep sea scale/tooth, fossil, etc)</a:t>
            </a:r>
            <a:endParaRPr sz="3528"/>
          </a:p>
          <a:p>
            <a:pPr indent="-287786" lvl="0" marL="457200" rtl="0" algn="l">
              <a:spcBef>
                <a:spcPts val="0"/>
              </a:spcBef>
              <a:spcAft>
                <a:spcPts val="0"/>
              </a:spcAft>
              <a:buSzPct val="100000"/>
              <a:buAutoNum type="arabicPeriod"/>
            </a:pPr>
            <a:r>
              <a:rPr lang="en" sz="3728" u="sng"/>
              <a:t>Hold on to these save files for later. Ruby and Sapphire are done for now.</a:t>
            </a:r>
            <a:endParaRPr sz="3728" u="sng"/>
          </a:p>
          <a:p>
            <a:pPr indent="0" lvl="0" marL="0" rtl="0" algn="l">
              <a:spcBef>
                <a:spcPts val="1200"/>
              </a:spcBef>
              <a:spcAft>
                <a:spcPts val="0"/>
              </a:spcAft>
              <a:buNone/>
            </a:pPr>
            <a:r>
              <a:rPr b="1" lang="en" sz="3728" u="sng"/>
              <a:t>All items will get traded to Emerald for some extra help. Do not use any stones, </a:t>
            </a:r>
            <a:r>
              <a:rPr b="1" lang="en" sz="3728" u="sng"/>
              <a:t>Master Balls</a:t>
            </a:r>
            <a:r>
              <a:rPr b="1" lang="en" sz="3728" u="sng"/>
              <a:t>, TMs, Berries or Items that you want more of.</a:t>
            </a:r>
            <a:endParaRPr b="1" sz="3728" u="sng"/>
          </a:p>
          <a:p>
            <a:pPr indent="0" lvl="0" marL="0" rtl="0" algn="l">
              <a:spcBef>
                <a:spcPts val="1200"/>
              </a:spcBef>
              <a:spcAft>
                <a:spcPts val="0"/>
              </a:spcAft>
              <a:buNone/>
            </a:pPr>
            <a:r>
              <a:rPr b="1" lang="en" sz="3728" u="sng"/>
              <a:t>*Also I suppose you may as well also just do this for FireRed and LeafGreen.*</a:t>
            </a:r>
            <a:endParaRPr b="1" sz="3728" u="sng"/>
          </a:p>
          <a:p>
            <a:pPr indent="0" lvl="0" marL="0" rtl="0" algn="l">
              <a:spcBef>
                <a:spcPts val="1200"/>
              </a:spcBef>
              <a:spcAft>
                <a:spcPts val="0"/>
              </a:spcAft>
              <a:buNone/>
            </a:pPr>
            <a:r>
              <a:t/>
            </a:r>
            <a:endParaRPr/>
          </a:p>
          <a:p>
            <a:pPr indent="0" lvl="0" marL="0" rtl="0" algn="l">
              <a:spcBef>
                <a:spcPts val="1200"/>
              </a:spcBef>
              <a:spcAft>
                <a:spcPts val="1200"/>
              </a:spcAft>
              <a:buNone/>
            </a:pPr>
            <a:r>
              <a:rPr lang="en" sz="3700"/>
              <a:t>*See next slide for version </a:t>
            </a:r>
            <a:r>
              <a:rPr lang="en" sz="3700"/>
              <a:t>exclusive</a:t>
            </a:r>
            <a:r>
              <a:rPr lang="en" sz="3700"/>
              <a:t> pokemon*</a:t>
            </a:r>
            <a:endParaRPr sz="3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2"/>
          <p:cNvSpPr txBox="1"/>
          <p:nvPr>
            <p:ph type="title"/>
          </p:nvPr>
        </p:nvSpPr>
        <p:spPr>
          <a:xfrm>
            <a:off x="196875" y="208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Cycling</a:t>
            </a:r>
            <a:r>
              <a:rPr lang="en"/>
              <a:t> Road (Route 110)</a:t>
            </a:r>
            <a:endParaRPr/>
          </a:p>
        </p:txBody>
      </p:sp>
      <p:sp>
        <p:nvSpPr>
          <p:cNvPr id="731" name="Google Shape;731;p52"/>
          <p:cNvSpPr txBox="1"/>
          <p:nvPr>
            <p:ph idx="1" type="body"/>
          </p:nvPr>
        </p:nvSpPr>
        <p:spPr>
          <a:xfrm>
            <a:off x="790500" y="1008675"/>
            <a:ext cx="4664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t>Well, it turns out there’s no </a:t>
            </a:r>
            <a:r>
              <a:rPr lang="en" sz="1000"/>
              <a:t>information</a:t>
            </a:r>
            <a:r>
              <a:rPr lang="en" sz="1000"/>
              <a:t> on the trainers here. There are also no items to mention or special NPCs. </a:t>
            </a:r>
            <a:endParaRPr sz="1000"/>
          </a:p>
          <a:p>
            <a:pPr indent="0" lvl="0" marL="0" rtl="0" algn="l">
              <a:spcBef>
                <a:spcPts val="1200"/>
              </a:spcBef>
              <a:spcAft>
                <a:spcPts val="0"/>
              </a:spcAft>
              <a:buNone/>
            </a:pPr>
            <a:r>
              <a:rPr lang="en" sz="1000"/>
              <a:t>Most of the trainers just have Magnemite/Voltorb. </a:t>
            </a:r>
            <a:endParaRPr sz="1000"/>
          </a:p>
          <a:p>
            <a:pPr indent="0" lvl="0" marL="0" rtl="0" algn="l">
              <a:spcBef>
                <a:spcPts val="1200"/>
              </a:spcBef>
              <a:spcAft>
                <a:spcPts val="0"/>
              </a:spcAft>
              <a:buNone/>
            </a:pPr>
            <a:r>
              <a:rPr lang="en" sz="1000"/>
              <a:t>There is actually a hidden trainer that a lot of people don’t know about. Instead of going up the ramp to </a:t>
            </a:r>
            <a:r>
              <a:rPr lang="en" sz="1000"/>
              <a:t>cycling</a:t>
            </a:r>
            <a:r>
              <a:rPr lang="en" sz="1000"/>
              <a:t> road (north end), continue east through the narrow path. She just has an Abra.</a:t>
            </a:r>
            <a:endParaRPr sz="1000"/>
          </a:p>
          <a:p>
            <a:pPr indent="0" lvl="0" marL="0" rtl="0" algn="l">
              <a:spcBef>
                <a:spcPts val="1200"/>
              </a:spcBef>
              <a:spcAft>
                <a:spcPts val="0"/>
              </a:spcAft>
              <a:buNone/>
            </a:pPr>
            <a:r>
              <a:rPr lang="en" sz="1000"/>
              <a:t>Go back to Mauville.</a:t>
            </a:r>
            <a:endParaRPr sz="1000"/>
          </a:p>
          <a:p>
            <a:pPr indent="0" lvl="0" marL="0" rtl="0" algn="l">
              <a:spcBef>
                <a:spcPts val="1200"/>
              </a:spcBef>
              <a:spcAft>
                <a:spcPts val="1200"/>
              </a:spcAft>
              <a:buNone/>
            </a:pPr>
            <a:r>
              <a:t/>
            </a:r>
            <a:endParaRPr sz="1000"/>
          </a:p>
        </p:txBody>
      </p:sp>
      <p:pic>
        <p:nvPicPr>
          <p:cNvPr id="732" name="Google Shape;732;p52"/>
          <p:cNvPicPr preferRelativeResize="0"/>
          <p:nvPr/>
        </p:nvPicPr>
        <p:blipFill>
          <a:blip r:embed="rId3">
            <a:alphaModFix/>
          </a:blip>
          <a:stretch>
            <a:fillRect/>
          </a:stretch>
        </p:blipFill>
        <p:spPr>
          <a:xfrm>
            <a:off x="6293000" y="410800"/>
            <a:ext cx="1728750" cy="4321901"/>
          </a:xfrm>
          <a:prstGeom prst="rect">
            <a:avLst/>
          </a:prstGeom>
          <a:noFill/>
          <a:ln>
            <a:noFill/>
          </a:ln>
        </p:spPr>
      </p:pic>
      <p:sp>
        <p:nvSpPr>
          <p:cNvPr id="733" name="Google Shape;733;p52"/>
          <p:cNvSpPr txBox="1"/>
          <p:nvPr/>
        </p:nvSpPr>
        <p:spPr>
          <a:xfrm>
            <a:off x="6480400" y="568800"/>
            <a:ext cx="19494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Mauville City</a:t>
            </a:r>
            <a:endParaRPr sz="900">
              <a:solidFill>
                <a:schemeClr val="dk2"/>
              </a:solidFill>
              <a:latin typeface="Calibri"/>
              <a:ea typeface="Calibri"/>
              <a:cs typeface="Calibri"/>
              <a:sym typeface="Calibri"/>
            </a:endParaRPr>
          </a:p>
        </p:txBody>
      </p:sp>
      <p:cxnSp>
        <p:nvCxnSpPr>
          <p:cNvPr id="734" name="Google Shape;734;p52"/>
          <p:cNvCxnSpPr/>
          <p:nvPr/>
        </p:nvCxnSpPr>
        <p:spPr>
          <a:xfrm rot="10800000">
            <a:off x="6947125" y="476500"/>
            <a:ext cx="0" cy="194400"/>
          </a:xfrm>
          <a:prstGeom prst="straightConnector1">
            <a:avLst/>
          </a:prstGeom>
          <a:noFill/>
          <a:ln cap="flat" cmpd="sng" w="9525">
            <a:solidFill>
              <a:schemeClr val="dk2"/>
            </a:solidFill>
            <a:prstDash val="solid"/>
            <a:round/>
            <a:headEnd len="med" w="med" type="none"/>
            <a:tailEnd len="med" w="med" type="triangle"/>
          </a:ln>
        </p:spPr>
      </p:cxnSp>
      <p:sp>
        <p:nvSpPr>
          <p:cNvPr id="735" name="Google Shape;735;p52"/>
          <p:cNvSpPr txBox="1"/>
          <p:nvPr/>
        </p:nvSpPr>
        <p:spPr>
          <a:xfrm>
            <a:off x="6664500" y="4326700"/>
            <a:ext cx="2455200" cy="12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Slateport City</a:t>
            </a:r>
            <a:endParaRPr sz="800">
              <a:solidFill>
                <a:schemeClr val="dk2"/>
              </a:solidFill>
              <a:latin typeface="Calibri"/>
              <a:ea typeface="Calibri"/>
              <a:cs typeface="Calibri"/>
              <a:sym typeface="Calibri"/>
            </a:endParaRPr>
          </a:p>
        </p:txBody>
      </p:sp>
      <p:cxnSp>
        <p:nvCxnSpPr>
          <p:cNvPr id="736" name="Google Shape;736;p52"/>
          <p:cNvCxnSpPr/>
          <p:nvPr/>
        </p:nvCxnSpPr>
        <p:spPr>
          <a:xfrm>
            <a:off x="7058950" y="4535800"/>
            <a:ext cx="0" cy="141000"/>
          </a:xfrm>
          <a:prstGeom prst="straightConnector1">
            <a:avLst/>
          </a:prstGeom>
          <a:noFill/>
          <a:ln cap="flat" cmpd="sng" w="9525">
            <a:solidFill>
              <a:schemeClr val="dk2"/>
            </a:solidFill>
            <a:prstDash val="solid"/>
            <a:round/>
            <a:headEnd len="med" w="med" type="none"/>
            <a:tailEnd len="med" w="med" type="triangle"/>
          </a:ln>
        </p:spPr>
      </p:cxnSp>
      <p:sp>
        <p:nvSpPr>
          <p:cNvPr id="737" name="Google Shape;737;p52"/>
          <p:cNvSpPr/>
          <p:nvPr/>
        </p:nvSpPr>
        <p:spPr>
          <a:xfrm>
            <a:off x="7515925" y="938300"/>
            <a:ext cx="335400" cy="296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38" name="Google Shape;738;p52"/>
          <p:cNvSpPr txBox="1"/>
          <p:nvPr/>
        </p:nvSpPr>
        <p:spPr>
          <a:xfrm>
            <a:off x="7469100" y="884900"/>
            <a:ext cx="8460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Calibri"/>
                <a:ea typeface="Calibri"/>
                <a:cs typeface="Calibri"/>
                <a:sym typeface="Calibri"/>
              </a:rPr>
              <a:t>Hidden </a:t>
            </a:r>
            <a:endParaRPr sz="700">
              <a:solidFill>
                <a:srgbClr val="FFFFFF"/>
              </a:solidFill>
              <a:latin typeface="Calibri"/>
              <a:ea typeface="Calibri"/>
              <a:cs typeface="Calibri"/>
              <a:sym typeface="Calibri"/>
            </a:endParaRPr>
          </a:p>
          <a:p>
            <a:pPr indent="0" lvl="0" marL="0" rtl="0" algn="l">
              <a:spcBef>
                <a:spcPts val="0"/>
              </a:spcBef>
              <a:spcAft>
                <a:spcPts val="0"/>
              </a:spcAft>
              <a:buNone/>
            </a:pPr>
            <a:r>
              <a:rPr lang="en" sz="700">
                <a:solidFill>
                  <a:srgbClr val="FFFFFF"/>
                </a:solidFill>
                <a:latin typeface="Calibri"/>
                <a:ea typeface="Calibri"/>
                <a:cs typeface="Calibri"/>
                <a:sym typeface="Calibri"/>
              </a:rPr>
              <a:t>Trainer</a:t>
            </a:r>
            <a:endParaRPr sz="700">
              <a:solidFill>
                <a:srgbClr val="FFFFFF"/>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3"/>
          <p:cNvSpPr txBox="1"/>
          <p:nvPr>
            <p:ph type="title"/>
          </p:nvPr>
        </p:nvSpPr>
        <p:spPr>
          <a:xfrm>
            <a:off x="206600" y="199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118 (West side)</a:t>
            </a:r>
            <a:endParaRPr/>
          </a:p>
        </p:txBody>
      </p:sp>
      <p:sp>
        <p:nvSpPr>
          <p:cNvPr id="744" name="Google Shape;744;p53"/>
          <p:cNvSpPr txBox="1"/>
          <p:nvPr>
            <p:ph idx="1" type="body"/>
          </p:nvPr>
        </p:nvSpPr>
        <p:spPr>
          <a:xfrm>
            <a:off x="415650" y="1174000"/>
            <a:ext cx="9165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t>Hidden Heart Scale under the rock.</a:t>
            </a:r>
            <a:endParaRPr sz="1000"/>
          </a:p>
          <a:p>
            <a:pPr indent="0" lvl="0" marL="0" rtl="0" algn="l">
              <a:spcBef>
                <a:spcPts val="1200"/>
              </a:spcBef>
              <a:spcAft>
                <a:spcPts val="1200"/>
              </a:spcAft>
              <a:buNone/>
            </a:pPr>
            <a:r>
              <a:rPr lang="en" sz="1000"/>
              <a:t>Go back to Mauville then go north to Route 111.</a:t>
            </a:r>
            <a:endParaRPr sz="1000"/>
          </a:p>
        </p:txBody>
      </p:sp>
      <p:pic>
        <p:nvPicPr>
          <p:cNvPr id="745" name="Google Shape;745;p53"/>
          <p:cNvPicPr preferRelativeResize="0"/>
          <p:nvPr/>
        </p:nvPicPr>
        <p:blipFill rotWithShape="1">
          <a:blip r:embed="rId3">
            <a:alphaModFix/>
          </a:blip>
          <a:srcRect b="0" l="0" r="73060" t="0"/>
          <a:stretch/>
        </p:blipFill>
        <p:spPr>
          <a:xfrm>
            <a:off x="4884575" y="648725"/>
            <a:ext cx="3292500" cy="3055400"/>
          </a:xfrm>
          <a:prstGeom prst="rect">
            <a:avLst/>
          </a:prstGeom>
          <a:noFill/>
          <a:ln>
            <a:noFill/>
          </a:ln>
        </p:spPr>
      </p:pic>
      <p:pic>
        <p:nvPicPr>
          <p:cNvPr id="746" name="Google Shape;746;p53"/>
          <p:cNvPicPr preferRelativeResize="0"/>
          <p:nvPr/>
        </p:nvPicPr>
        <p:blipFill>
          <a:blip r:embed="rId4">
            <a:alphaModFix/>
          </a:blip>
          <a:stretch>
            <a:fillRect/>
          </a:stretch>
        </p:blipFill>
        <p:spPr>
          <a:xfrm>
            <a:off x="4572000" y="3813425"/>
            <a:ext cx="4022925" cy="919300"/>
          </a:xfrm>
          <a:prstGeom prst="rect">
            <a:avLst/>
          </a:prstGeom>
          <a:noFill/>
          <a:ln>
            <a:noFill/>
          </a:ln>
        </p:spPr>
      </p:pic>
      <p:sp>
        <p:nvSpPr>
          <p:cNvPr id="747" name="Google Shape;747;p53"/>
          <p:cNvSpPr/>
          <p:nvPr/>
        </p:nvSpPr>
        <p:spPr>
          <a:xfrm>
            <a:off x="6621400" y="2688425"/>
            <a:ext cx="364500" cy="364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8" name="Google Shape;748;p53"/>
          <p:cNvSpPr txBox="1"/>
          <p:nvPr/>
        </p:nvSpPr>
        <p:spPr>
          <a:xfrm>
            <a:off x="6446375" y="2605775"/>
            <a:ext cx="14586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Heart Scale</a:t>
            </a:r>
            <a:endParaRPr sz="900">
              <a:solidFill>
                <a:schemeClr val="dk2"/>
              </a:solidFill>
              <a:latin typeface="Calibri"/>
              <a:ea typeface="Calibri"/>
              <a:cs typeface="Calibri"/>
              <a:sym typeface="Calibri"/>
            </a:endParaRPr>
          </a:p>
        </p:txBody>
      </p:sp>
      <p:pic>
        <p:nvPicPr>
          <p:cNvPr id="749" name="Google Shape;749;p53"/>
          <p:cNvPicPr preferRelativeResize="0"/>
          <p:nvPr/>
        </p:nvPicPr>
        <p:blipFill>
          <a:blip r:embed="rId5">
            <a:alphaModFix/>
          </a:blip>
          <a:stretch>
            <a:fillRect/>
          </a:stretch>
        </p:blipFill>
        <p:spPr>
          <a:xfrm>
            <a:off x="1573175" y="905675"/>
            <a:ext cx="2956499" cy="3188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4"/>
          <p:cNvSpPr txBox="1"/>
          <p:nvPr>
            <p:ph type="title"/>
          </p:nvPr>
        </p:nvSpPr>
        <p:spPr>
          <a:xfrm>
            <a:off x="172575" y="174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111 (South)</a:t>
            </a:r>
            <a:endParaRPr/>
          </a:p>
        </p:txBody>
      </p:sp>
      <p:sp>
        <p:nvSpPr>
          <p:cNvPr id="755" name="Google Shape;755;p54"/>
          <p:cNvSpPr txBox="1"/>
          <p:nvPr>
            <p:ph idx="1" type="body"/>
          </p:nvPr>
        </p:nvSpPr>
        <p:spPr>
          <a:xfrm>
            <a:off x="357300" y="746175"/>
            <a:ext cx="2165700" cy="24480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Beat the Winstrate Family and talk to the Mom inside the house to get the Macho Brace</a:t>
            </a:r>
            <a:endParaRPr/>
          </a:p>
          <a:p>
            <a:pPr indent="0" lvl="0" marL="0" rtl="0" algn="l">
              <a:spcBef>
                <a:spcPts val="1200"/>
              </a:spcBef>
              <a:spcAft>
                <a:spcPts val="0"/>
              </a:spcAft>
              <a:buNone/>
            </a:pPr>
            <a:r>
              <a:rPr lang="en"/>
              <a:t>Trainers Gabby and Ty can be used as a good </a:t>
            </a:r>
            <a:r>
              <a:rPr lang="en"/>
              <a:t>source</a:t>
            </a:r>
            <a:r>
              <a:rPr lang="en"/>
              <a:t> of unlimited money later in the game. Fight them here.</a:t>
            </a:r>
            <a:endParaRPr/>
          </a:p>
          <a:p>
            <a:pPr indent="0" lvl="0" marL="0" rtl="0" algn="l">
              <a:spcBef>
                <a:spcPts val="1200"/>
              </a:spcBef>
              <a:spcAft>
                <a:spcPts val="0"/>
              </a:spcAft>
              <a:buNone/>
            </a:pPr>
            <a:r>
              <a:rPr lang="en"/>
              <a:t>You cannot go into the desert yet. We will also come back to this route with Surf for HP Up later.</a:t>
            </a:r>
            <a:endParaRPr/>
          </a:p>
          <a:p>
            <a:pPr indent="0" lvl="0" marL="0" rtl="0" algn="l">
              <a:spcBef>
                <a:spcPts val="1200"/>
              </a:spcBef>
              <a:spcAft>
                <a:spcPts val="1200"/>
              </a:spcAft>
              <a:buNone/>
            </a:pPr>
            <a:r>
              <a:rPr lang="en"/>
              <a:t>The green building is trainer hill. We don’t have access to that place until the champion is defeated. It’s kind of pointless anyway especially since the Battle </a:t>
            </a:r>
            <a:r>
              <a:rPr lang="en"/>
              <a:t>Frontier</a:t>
            </a:r>
            <a:r>
              <a:rPr lang="en"/>
              <a:t> exists. It’s basically Battle Tower except there’s some puzzles and you can use items. It yields very </a:t>
            </a:r>
            <a:r>
              <a:rPr lang="en"/>
              <a:t>mediocre</a:t>
            </a:r>
            <a:r>
              <a:rPr lang="en"/>
              <a:t> </a:t>
            </a:r>
            <a:r>
              <a:rPr lang="en"/>
              <a:t>rewards</a:t>
            </a:r>
            <a:r>
              <a:rPr lang="en"/>
              <a:t> but hey it’s a cool place.</a:t>
            </a:r>
            <a:endParaRPr/>
          </a:p>
        </p:txBody>
      </p:sp>
      <p:pic>
        <p:nvPicPr>
          <p:cNvPr id="756" name="Google Shape;756;p54"/>
          <p:cNvPicPr preferRelativeResize="0"/>
          <p:nvPr/>
        </p:nvPicPr>
        <p:blipFill rotWithShape="1">
          <a:blip r:embed="rId3">
            <a:alphaModFix/>
          </a:blip>
          <a:srcRect b="0" l="0" r="0" t="36049"/>
          <a:stretch/>
        </p:blipFill>
        <p:spPr>
          <a:xfrm>
            <a:off x="6694325" y="1949479"/>
            <a:ext cx="1677250" cy="2852675"/>
          </a:xfrm>
          <a:prstGeom prst="rect">
            <a:avLst/>
          </a:prstGeom>
          <a:noFill/>
          <a:ln>
            <a:noFill/>
          </a:ln>
        </p:spPr>
      </p:pic>
      <p:pic>
        <p:nvPicPr>
          <p:cNvPr id="757" name="Google Shape;757;p54"/>
          <p:cNvPicPr preferRelativeResize="0"/>
          <p:nvPr/>
        </p:nvPicPr>
        <p:blipFill>
          <a:blip r:embed="rId4">
            <a:alphaModFix/>
          </a:blip>
          <a:stretch>
            <a:fillRect/>
          </a:stretch>
        </p:blipFill>
        <p:spPr>
          <a:xfrm>
            <a:off x="4390528" y="262525"/>
            <a:ext cx="1917000" cy="2540899"/>
          </a:xfrm>
          <a:prstGeom prst="rect">
            <a:avLst/>
          </a:prstGeom>
          <a:noFill/>
          <a:ln>
            <a:noFill/>
          </a:ln>
        </p:spPr>
      </p:pic>
      <p:pic>
        <p:nvPicPr>
          <p:cNvPr id="758" name="Google Shape;758;p54"/>
          <p:cNvPicPr preferRelativeResize="0"/>
          <p:nvPr/>
        </p:nvPicPr>
        <p:blipFill>
          <a:blip r:embed="rId5">
            <a:alphaModFix/>
          </a:blip>
          <a:stretch>
            <a:fillRect/>
          </a:stretch>
        </p:blipFill>
        <p:spPr>
          <a:xfrm>
            <a:off x="4390525" y="2803425"/>
            <a:ext cx="1917000" cy="1570625"/>
          </a:xfrm>
          <a:prstGeom prst="rect">
            <a:avLst/>
          </a:prstGeom>
          <a:noFill/>
          <a:ln>
            <a:noFill/>
          </a:ln>
        </p:spPr>
      </p:pic>
      <p:pic>
        <p:nvPicPr>
          <p:cNvPr id="759" name="Google Shape;759;p54"/>
          <p:cNvPicPr preferRelativeResize="0"/>
          <p:nvPr/>
        </p:nvPicPr>
        <p:blipFill>
          <a:blip r:embed="rId6">
            <a:alphaModFix/>
          </a:blip>
          <a:stretch>
            <a:fillRect/>
          </a:stretch>
        </p:blipFill>
        <p:spPr>
          <a:xfrm>
            <a:off x="578547" y="3373997"/>
            <a:ext cx="3377275" cy="1088325"/>
          </a:xfrm>
          <a:prstGeom prst="rect">
            <a:avLst/>
          </a:prstGeom>
          <a:noFill/>
          <a:ln>
            <a:noFill/>
          </a:ln>
        </p:spPr>
      </p:pic>
      <p:sp>
        <p:nvSpPr>
          <p:cNvPr id="760" name="Google Shape;760;p54"/>
          <p:cNvSpPr txBox="1"/>
          <p:nvPr/>
        </p:nvSpPr>
        <p:spPr>
          <a:xfrm>
            <a:off x="6845050" y="2416175"/>
            <a:ext cx="12057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Calibri"/>
                <a:ea typeface="Calibri"/>
                <a:cs typeface="Calibri"/>
                <a:sym typeface="Calibri"/>
              </a:rPr>
              <a:t>Route 112</a:t>
            </a:r>
            <a:endParaRPr sz="600">
              <a:solidFill>
                <a:schemeClr val="dk2"/>
              </a:solidFill>
              <a:latin typeface="Calibri"/>
              <a:ea typeface="Calibri"/>
              <a:cs typeface="Calibri"/>
              <a:sym typeface="Calibri"/>
            </a:endParaRPr>
          </a:p>
        </p:txBody>
      </p:sp>
      <p:cxnSp>
        <p:nvCxnSpPr>
          <p:cNvPr id="761" name="Google Shape;761;p54"/>
          <p:cNvCxnSpPr/>
          <p:nvPr/>
        </p:nvCxnSpPr>
        <p:spPr>
          <a:xfrm rot="10800000">
            <a:off x="6786550" y="2557175"/>
            <a:ext cx="131400" cy="0"/>
          </a:xfrm>
          <a:prstGeom prst="straightConnector1">
            <a:avLst/>
          </a:prstGeom>
          <a:noFill/>
          <a:ln cap="flat" cmpd="sng" w="9525">
            <a:solidFill>
              <a:schemeClr val="dk2"/>
            </a:solidFill>
            <a:prstDash val="solid"/>
            <a:round/>
            <a:headEnd len="med" w="med" type="none"/>
            <a:tailEnd len="med" w="med" type="triangle"/>
          </a:ln>
        </p:spPr>
      </p:cxnSp>
      <p:sp>
        <p:nvSpPr>
          <p:cNvPr id="762" name="Google Shape;762;p54"/>
          <p:cNvSpPr txBox="1"/>
          <p:nvPr/>
        </p:nvSpPr>
        <p:spPr>
          <a:xfrm>
            <a:off x="7193400" y="4423425"/>
            <a:ext cx="10875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Mauville City</a:t>
            </a:r>
            <a:endParaRPr sz="700">
              <a:solidFill>
                <a:schemeClr val="dk2"/>
              </a:solidFill>
              <a:latin typeface="Calibri"/>
              <a:ea typeface="Calibri"/>
              <a:cs typeface="Calibri"/>
              <a:sym typeface="Calibri"/>
            </a:endParaRPr>
          </a:p>
        </p:txBody>
      </p:sp>
      <p:cxnSp>
        <p:nvCxnSpPr>
          <p:cNvPr id="763" name="Google Shape;763;p54"/>
          <p:cNvCxnSpPr/>
          <p:nvPr/>
        </p:nvCxnSpPr>
        <p:spPr>
          <a:xfrm flipH="1">
            <a:off x="7384725" y="4608725"/>
            <a:ext cx="4800" cy="126300"/>
          </a:xfrm>
          <a:prstGeom prst="straightConnector1">
            <a:avLst/>
          </a:prstGeom>
          <a:noFill/>
          <a:ln cap="flat" cmpd="sng" w="9525">
            <a:solidFill>
              <a:schemeClr val="dk2"/>
            </a:solidFill>
            <a:prstDash val="solid"/>
            <a:round/>
            <a:headEnd len="med" w="med" type="none"/>
            <a:tailEnd len="med" w="med" type="triangle"/>
          </a:ln>
        </p:spPr>
      </p:cxnSp>
      <p:sp>
        <p:nvSpPr>
          <p:cNvPr id="764" name="Google Shape;764;p54"/>
          <p:cNvSpPr/>
          <p:nvPr/>
        </p:nvSpPr>
        <p:spPr>
          <a:xfrm>
            <a:off x="7477025" y="4088550"/>
            <a:ext cx="53400" cy="58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65" name="Google Shape;765;p54"/>
          <p:cNvSpPr txBox="1"/>
          <p:nvPr/>
        </p:nvSpPr>
        <p:spPr>
          <a:xfrm>
            <a:off x="7292300" y="3886650"/>
            <a:ext cx="14196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Elixir</a:t>
            </a:r>
            <a:endParaRPr sz="700">
              <a:solidFill>
                <a:srgbClr val="FF0000"/>
              </a:solidFill>
              <a:latin typeface="Calibri"/>
              <a:ea typeface="Calibri"/>
              <a:cs typeface="Calibri"/>
              <a:sym typeface="Calibri"/>
            </a:endParaRPr>
          </a:p>
        </p:txBody>
      </p:sp>
      <p:sp>
        <p:nvSpPr>
          <p:cNvPr id="766" name="Google Shape;766;p54"/>
          <p:cNvSpPr/>
          <p:nvPr/>
        </p:nvSpPr>
        <p:spPr>
          <a:xfrm>
            <a:off x="7107550" y="3723925"/>
            <a:ext cx="321000" cy="3645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67" name="Google Shape;767;p54"/>
          <p:cNvSpPr txBox="1"/>
          <p:nvPr/>
        </p:nvSpPr>
        <p:spPr>
          <a:xfrm>
            <a:off x="7000575" y="3698138"/>
            <a:ext cx="16773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Calibri"/>
                <a:ea typeface="Calibri"/>
                <a:cs typeface="Calibri"/>
                <a:sym typeface="Calibri"/>
              </a:rPr>
              <a:t>Winstrate </a:t>
            </a:r>
            <a:endParaRPr sz="700">
              <a:latin typeface="Calibri"/>
              <a:ea typeface="Calibri"/>
              <a:cs typeface="Calibri"/>
              <a:sym typeface="Calibri"/>
            </a:endParaRPr>
          </a:p>
          <a:p>
            <a:pPr indent="0" lvl="0" marL="0" rtl="0" algn="l">
              <a:spcBef>
                <a:spcPts val="0"/>
              </a:spcBef>
              <a:spcAft>
                <a:spcPts val="0"/>
              </a:spcAft>
              <a:buNone/>
            </a:pPr>
            <a:r>
              <a:rPr lang="en" sz="700">
                <a:latin typeface="Calibri"/>
                <a:ea typeface="Calibri"/>
                <a:cs typeface="Calibri"/>
                <a:sym typeface="Calibri"/>
              </a:rPr>
              <a:t>House</a:t>
            </a:r>
            <a:endParaRPr sz="7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5"/>
          <p:cNvSpPr txBox="1"/>
          <p:nvPr>
            <p:ph type="title"/>
          </p:nvPr>
        </p:nvSpPr>
        <p:spPr>
          <a:xfrm>
            <a:off x="177425" y="174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112 (south)</a:t>
            </a:r>
            <a:endParaRPr/>
          </a:p>
        </p:txBody>
      </p:sp>
      <p:sp>
        <p:nvSpPr>
          <p:cNvPr id="773" name="Google Shape;773;p55"/>
          <p:cNvSpPr txBox="1"/>
          <p:nvPr>
            <p:ph idx="1" type="body"/>
          </p:nvPr>
        </p:nvSpPr>
        <p:spPr>
          <a:xfrm>
            <a:off x="819150" y="1990725"/>
            <a:ext cx="17865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4" name="Google Shape;774;p55"/>
          <p:cNvPicPr preferRelativeResize="0"/>
          <p:nvPr/>
        </p:nvPicPr>
        <p:blipFill>
          <a:blip r:embed="rId3">
            <a:alphaModFix/>
          </a:blip>
          <a:stretch>
            <a:fillRect/>
          </a:stretch>
        </p:blipFill>
        <p:spPr>
          <a:xfrm>
            <a:off x="6463125" y="607675"/>
            <a:ext cx="2089925" cy="3134875"/>
          </a:xfrm>
          <a:prstGeom prst="rect">
            <a:avLst/>
          </a:prstGeom>
          <a:noFill/>
          <a:ln>
            <a:noFill/>
          </a:ln>
        </p:spPr>
      </p:pic>
      <p:pic>
        <p:nvPicPr>
          <p:cNvPr id="775" name="Google Shape;775;p55"/>
          <p:cNvPicPr preferRelativeResize="0"/>
          <p:nvPr/>
        </p:nvPicPr>
        <p:blipFill>
          <a:blip r:embed="rId4">
            <a:alphaModFix/>
          </a:blip>
          <a:stretch>
            <a:fillRect/>
          </a:stretch>
        </p:blipFill>
        <p:spPr>
          <a:xfrm>
            <a:off x="3360869" y="567075"/>
            <a:ext cx="2891732" cy="954600"/>
          </a:xfrm>
          <a:prstGeom prst="rect">
            <a:avLst/>
          </a:prstGeom>
          <a:noFill/>
          <a:ln>
            <a:noFill/>
          </a:ln>
        </p:spPr>
      </p:pic>
      <p:sp>
        <p:nvSpPr>
          <p:cNvPr id="776" name="Google Shape;776;p55"/>
          <p:cNvSpPr txBox="1"/>
          <p:nvPr/>
        </p:nvSpPr>
        <p:spPr>
          <a:xfrm>
            <a:off x="7010275" y="2484250"/>
            <a:ext cx="2620500" cy="10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Fiery Path</a:t>
            </a:r>
            <a:endParaRPr sz="800">
              <a:solidFill>
                <a:schemeClr val="dk2"/>
              </a:solidFill>
              <a:latin typeface="Calibri"/>
              <a:ea typeface="Calibri"/>
              <a:cs typeface="Calibri"/>
              <a:sym typeface="Calibri"/>
            </a:endParaRPr>
          </a:p>
        </p:txBody>
      </p:sp>
      <p:cxnSp>
        <p:nvCxnSpPr>
          <p:cNvPr id="777" name="Google Shape;777;p55"/>
          <p:cNvCxnSpPr/>
          <p:nvPr/>
        </p:nvCxnSpPr>
        <p:spPr>
          <a:xfrm rot="10800000">
            <a:off x="7063800" y="2562125"/>
            <a:ext cx="0" cy="126300"/>
          </a:xfrm>
          <a:prstGeom prst="straightConnector1">
            <a:avLst/>
          </a:prstGeom>
          <a:noFill/>
          <a:ln cap="flat" cmpd="sng" w="9525">
            <a:solidFill>
              <a:schemeClr val="dk2"/>
            </a:solidFill>
            <a:prstDash val="solid"/>
            <a:round/>
            <a:headEnd len="med" w="med" type="none"/>
            <a:tailEnd len="med" w="med" type="triangle"/>
          </a:ln>
        </p:spPr>
      </p:cxnSp>
      <p:sp>
        <p:nvSpPr>
          <p:cNvPr id="778" name="Google Shape;778;p55"/>
          <p:cNvSpPr/>
          <p:nvPr/>
        </p:nvSpPr>
        <p:spPr>
          <a:xfrm>
            <a:off x="7199925" y="2873175"/>
            <a:ext cx="58200" cy="68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79" name="Google Shape;779;p55"/>
          <p:cNvSpPr txBox="1"/>
          <p:nvPr/>
        </p:nvSpPr>
        <p:spPr>
          <a:xfrm>
            <a:off x="7063800" y="2639825"/>
            <a:ext cx="14925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Nugget</a:t>
            </a:r>
            <a:endParaRPr sz="800">
              <a:solidFill>
                <a:srgbClr val="FF0000"/>
              </a:solidFill>
              <a:latin typeface="Calibri"/>
              <a:ea typeface="Calibri"/>
              <a:cs typeface="Calibri"/>
              <a:sym typeface="Calibri"/>
            </a:endParaRPr>
          </a:p>
        </p:txBody>
      </p:sp>
      <p:sp>
        <p:nvSpPr>
          <p:cNvPr id="780" name="Google Shape;780;p55"/>
          <p:cNvSpPr txBox="1"/>
          <p:nvPr/>
        </p:nvSpPr>
        <p:spPr>
          <a:xfrm>
            <a:off x="7793000" y="3096825"/>
            <a:ext cx="1298100" cy="5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Route 111</a:t>
            </a:r>
            <a:endParaRPr sz="700">
              <a:solidFill>
                <a:schemeClr val="dk2"/>
              </a:solidFill>
              <a:latin typeface="Calibri"/>
              <a:ea typeface="Calibri"/>
              <a:cs typeface="Calibri"/>
              <a:sym typeface="Calibri"/>
            </a:endParaRPr>
          </a:p>
        </p:txBody>
      </p:sp>
      <p:cxnSp>
        <p:nvCxnSpPr>
          <p:cNvPr id="781" name="Google Shape;781;p55"/>
          <p:cNvCxnSpPr/>
          <p:nvPr/>
        </p:nvCxnSpPr>
        <p:spPr>
          <a:xfrm flipH="1" rot="10800000">
            <a:off x="8293775" y="3223250"/>
            <a:ext cx="194400" cy="4800"/>
          </a:xfrm>
          <a:prstGeom prst="straightConnector1">
            <a:avLst/>
          </a:prstGeom>
          <a:noFill/>
          <a:ln cap="flat" cmpd="sng" w="9525">
            <a:solidFill>
              <a:schemeClr val="dk2"/>
            </a:solidFill>
            <a:prstDash val="solid"/>
            <a:round/>
            <a:headEnd len="med" w="med" type="none"/>
            <a:tailEnd len="med" w="med" type="triangle"/>
          </a:ln>
        </p:spPr>
      </p:cxnSp>
      <p:pic>
        <p:nvPicPr>
          <p:cNvPr id="782" name="Google Shape;782;p55"/>
          <p:cNvPicPr preferRelativeResize="0"/>
          <p:nvPr/>
        </p:nvPicPr>
        <p:blipFill>
          <a:blip r:embed="rId5">
            <a:alphaModFix/>
          </a:blip>
          <a:stretch>
            <a:fillRect/>
          </a:stretch>
        </p:blipFill>
        <p:spPr>
          <a:xfrm>
            <a:off x="3203604" y="1656925"/>
            <a:ext cx="3025746" cy="1284350"/>
          </a:xfrm>
          <a:prstGeom prst="rect">
            <a:avLst/>
          </a:prstGeom>
          <a:noFill/>
          <a:ln>
            <a:noFill/>
          </a:ln>
        </p:spPr>
      </p:pic>
      <p:pic>
        <p:nvPicPr>
          <p:cNvPr id="783" name="Google Shape;783;p55"/>
          <p:cNvPicPr preferRelativeResize="0"/>
          <p:nvPr/>
        </p:nvPicPr>
        <p:blipFill>
          <a:blip r:embed="rId6">
            <a:alphaModFix/>
          </a:blip>
          <a:stretch>
            <a:fillRect/>
          </a:stretch>
        </p:blipFill>
        <p:spPr>
          <a:xfrm>
            <a:off x="657672" y="769150"/>
            <a:ext cx="2182553" cy="3134875"/>
          </a:xfrm>
          <a:prstGeom prst="rect">
            <a:avLst/>
          </a:prstGeom>
          <a:noFill/>
          <a:ln>
            <a:noFill/>
          </a:ln>
        </p:spPr>
      </p:pic>
      <p:sp>
        <p:nvSpPr>
          <p:cNvPr id="784" name="Google Shape;784;p55"/>
          <p:cNvSpPr txBox="1"/>
          <p:nvPr/>
        </p:nvSpPr>
        <p:spPr>
          <a:xfrm>
            <a:off x="3174575" y="3135700"/>
            <a:ext cx="3124200" cy="14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Cannot get nugget yet until we leave Lavaridge Town later.</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Continue through Fiery Path, there’s nothing in there for us yet. Strength cannot be used until next gym badge is </a:t>
            </a:r>
            <a:r>
              <a:rPr lang="en" sz="1300">
                <a:solidFill>
                  <a:schemeClr val="dk2"/>
                </a:solidFill>
                <a:latin typeface="Calibri"/>
                <a:ea typeface="Calibri"/>
                <a:cs typeface="Calibri"/>
                <a:sym typeface="Calibri"/>
              </a:rPr>
              <a:t>acquired</a:t>
            </a:r>
            <a:r>
              <a:rPr lang="en" sz="1300">
                <a:solidFill>
                  <a:schemeClr val="dk2"/>
                </a:solidFill>
                <a:latin typeface="Calibri"/>
                <a:ea typeface="Calibri"/>
                <a:cs typeface="Calibri"/>
                <a:sym typeface="Calibri"/>
              </a:rPr>
              <a:t>.</a:t>
            </a:r>
            <a:endParaRPr sz="1300">
              <a:solidFill>
                <a:schemeClr val="dk2"/>
              </a:solidFill>
              <a:latin typeface="Calibri"/>
              <a:ea typeface="Calibri"/>
              <a:cs typeface="Calibri"/>
              <a:sym typeface="Calibri"/>
            </a:endParaRPr>
          </a:p>
        </p:txBody>
      </p:sp>
      <p:cxnSp>
        <p:nvCxnSpPr>
          <p:cNvPr id="785" name="Google Shape;785;p55"/>
          <p:cNvCxnSpPr/>
          <p:nvPr/>
        </p:nvCxnSpPr>
        <p:spPr>
          <a:xfrm>
            <a:off x="3446825" y="797300"/>
            <a:ext cx="2654400" cy="0"/>
          </a:xfrm>
          <a:prstGeom prst="straightConnector1">
            <a:avLst/>
          </a:prstGeom>
          <a:noFill/>
          <a:ln cap="flat" cmpd="sng" w="9525">
            <a:solidFill>
              <a:schemeClr val="dk2"/>
            </a:solidFill>
            <a:prstDash val="solid"/>
            <a:round/>
            <a:headEnd len="med" w="med" type="none"/>
            <a:tailEnd len="med" w="med" type="none"/>
          </a:ln>
        </p:spPr>
      </p:cxnSp>
      <p:cxnSp>
        <p:nvCxnSpPr>
          <p:cNvPr id="786" name="Google Shape;786;p55"/>
          <p:cNvCxnSpPr/>
          <p:nvPr/>
        </p:nvCxnSpPr>
        <p:spPr>
          <a:xfrm>
            <a:off x="3432250" y="957725"/>
            <a:ext cx="2688300" cy="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6"/>
          <p:cNvSpPr txBox="1"/>
          <p:nvPr>
            <p:ph type="title"/>
          </p:nvPr>
        </p:nvSpPr>
        <p:spPr>
          <a:xfrm>
            <a:off x="581825" y="474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Fiery</a:t>
            </a:r>
            <a:r>
              <a:rPr lang="en"/>
              <a:t> Path</a:t>
            </a:r>
            <a:endParaRPr/>
          </a:p>
        </p:txBody>
      </p:sp>
      <p:sp>
        <p:nvSpPr>
          <p:cNvPr id="792" name="Google Shape;792;p5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3" name="Google Shape;793;p56"/>
          <p:cNvPicPr preferRelativeResize="0"/>
          <p:nvPr/>
        </p:nvPicPr>
        <p:blipFill>
          <a:blip r:embed="rId3">
            <a:alphaModFix/>
          </a:blip>
          <a:stretch>
            <a:fillRect/>
          </a:stretch>
        </p:blipFill>
        <p:spPr>
          <a:xfrm>
            <a:off x="5598150" y="614604"/>
            <a:ext cx="2489375" cy="2700950"/>
          </a:xfrm>
          <a:prstGeom prst="rect">
            <a:avLst/>
          </a:prstGeom>
          <a:noFill/>
          <a:ln>
            <a:noFill/>
          </a:ln>
        </p:spPr>
      </p:pic>
      <p:sp>
        <p:nvSpPr>
          <p:cNvPr id="794" name="Google Shape;794;p56"/>
          <p:cNvSpPr/>
          <p:nvPr/>
        </p:nvSpPr>
        <p:spPr>
          <a:xfrm>
            <a:off x="5726875" y="797131"/>
            <a:ext cx="845275" cy="2183000"/>
          </a:xfrm>
          <a:custGeom>
            <a:rect b="b" l="l" r="r" t="t"/>
            <a:pathLst>
              <a:path extrusionOk="0" h="87320" w="33811">
                <a:moveTo>
                  <a:pt x="9140" y="87320"/>
                </a:moveTo>
                <a:cubicBezTo>
                  <a:pt x="11415" y="86832"/>
                  <a:pt x="13713" y="86420"/>
                  <a:pt x="15946" y="85764"/>
                </a:cubicBezTo>
                <a:cubicBezTo>
                  <a:pt x="16755" y="85526"/>
                  <a:pt x="18954" y="85298"/>
                  <a:pt x="18280" y="84792"/>
                </a:cubicBezTo>
                <a:cubicBezTo>
                  <a:pt x="13180" y="80964"/>
                  <a:pt x="0" y="85529"/>
                  <a:pt x="0" y="79152"/>
                </a:cubicBezTo>
                <a:cubicBezTo>
                  <a:pt x="0" y="76973"/>
                  <a:pt x="4012" y="77449"/>
                  <a:pt x="6029" y="76624"/>
                </a:cubicBezTo>
                <a:cubicBezTo>
                  <a:pt x="8149" y="75757"/>
                  <a:pt x="12975" y="75880"/>
                  <a:pt x="12251" y="73707"/>
                </a:cubicBezTo>
                <a:cubicBezTo>
                  <a:pt x="11371" y="71067"/>
                  <a:pt x="2182" y="70568"/>
                  <a:pt x="4862" y="69818"/>
                </a:cubicBezTo>
                <a:cubicBezTo>
                  <a:pt x="7581" y="69057"/>
                  <a:pt x="11459" y="70662"/>
                  <a:pt x="13224" y="68457"/>
                </a:cubicBezTo>
                <a:cubicBezTo>
                  <a:pt x="15391" y="65750"/>
                  <a:pt x="728" y="66843"/>
                  <a:pt x="3501" y="64762"/>
                </a:cubicBezTo>
                <a:cubicBezTo>
                  <a:pt x="7084" y="62073"/>
                  <a:pt x="16041" y="68377"/>
                  <a:pt x="16918" y="63984"/>
                </a:cubicBezTo>
                <a:cubicBezTo>
                  <a:pt x="17958" y="58771"/>
                  <a:pt x="-419" y="64641"/>
                  <a:pt x="1556" y="59706"/>
                </a:cubicBezTo>
                <a:cubicBezTo>
                  <a:pt x="2794" y="56612"/>
                  <a:pt x="13045" y="60200"/>
                  <a:pt x="11279" y="57373"/>
                </a:cubicBezTo>
                <a:cubicBezTo>
                  <a:pt x="9665" y="54788"/>
                  <a:pt x="603" y="55661"/>
                  <a:pt x="2917" y="53678"/>
                </a:cubicBezTo>
                <a:cubicBezTo>
                  <a:pt x="6452" y="50650"/>
                  <a:pt x="13550" y="54142"/>
                  <a:pt x="16530" y="50567"/>
                </a:cubicBezTo>
                <a:cubicBezTo>
                  <a:pt x="16784" y="50263"/>
                  <a:pt x="1202" y="46529"/>
                  <a:pt x="1751" y="45705"/>
                </a:cubicBezTo>
                <a:cubicBezTo>
                  <a:pt x="3613" y="42912"/>
                  <a:pt x="13171" y="46957"/>
                  <a:pt x="11668" y="43955"/>
                </a:cubicBezTo>
                <a:cubicBezTo>
                  <a:pt x="9950" y="40524"/>
                  <a:pt x="-1546" y="44036"/>
                  <a:pt x="584" y="40844"/>
                </a:cubicBezTo>
                <a:cubicBezTo>
                  <a:pt x="3394" y="36633"/>
                  <a:pt x="12944" y="44278"/>
                  <a:pt x="15752" y="40066"/>
                </a:cubicBezTo>
                <a:cubicBezTo>
                  <a:pt x="17655" y="37211"/>
                  <a:pt x="8282" y="38920"/>
                  <a:pt x="6223" y="36176"/>
                </a:cubicBezTo>
                <a:cubicBezTo>
                  <a:pt x="4291" y="33602"/>
                  <a:pt x="15363" y="36283"/>
                  <a:pt x="15363" y="33065"/>
                </a:cubicBezTo>
                <a:cubicBezTo>
                  <a:pt x="15363" y="29035"/>
                  <a:pt x="7469" y="30510"/>
                  <a:pt x="4473" y="27815"/>
                </a:cubicBezTo>
                <a:cubicBezTo>
                  <a:pt x="3802" y="27211"/>
                  <a:pt x="6109" y="26983"/>
                  <a:pt x="7001" y="26842"/>
                </a:cubicBezTo>
                <a:cubicBezTo>
                  <a:pt x="8725" y="26570"/>
                  <a:pt x="12958" y="25039"/>
                  <a:pt x="11474" y="24120"/>
                </a:cubicBezTo>
                <a:cubicBezTo>
                  <a:pt x="9896" y="23143"/>
                  <a:pt x="5105" y="23099"/>
                  <a:pt x="6418" y="21786"/>
                </a:cubicBezTo>
                <a:cubicBezTo>
                  <a:pt x="9843" y="18361"/>
                  <a:pt x="16582" y="21361"/>
                  <a:pt x="20613" y="18675"/>
                </a:cubicBezTo>
                <a:cubicBezTo>
                  <a:pt x="20672" y="18636"/>
                  <a:pt x="5056" y="13944"/>
                  <a:pt x="5056" y="13424"/>
                </a:cubicBezTo>
                <a:cubicBezTo>
                  <a:pt x="5056" y="12253"/>
                  <a:pt x="6224" y="13341"/>
                  <a:pt x="7390" y="13230"/>
                </a:cubicBezTo>
                <a:cubicBezTo>
                  <a:pt x="10849" y="12901"/>
                  <a:pt x="14125" y="11517"/>
                  <a:pt x="17502" y="10702"/>
                </a:cubicBezTo>
                <a:cubicBezTo>
                  <a:pt x="18924" y="10359"/>
                  <a:pt x="21126" y="11038"/>
                  <a:pt x="21780" y="9730"/>
                </a:cubicBezTo>
                <a:cubicBezTo>
                  <a:pt x="22560" y="8168"/>
                  <a:pt x="15684" y="9019"/>
                  <a:pt x="16918" y="7785"/>
                </a:cubicBezTo>
                <a:cubicBezTo>
                  <a:pt x="18688" y="6015"/>
                  <a:pt x="25039" y="7303"/>
                  <a:pt x="23919" y="5063"/>
                </a:cubicBezTo>
                <a:cubicBezTo>
                  <a:pt x="22700" y="2625"/>
                  <a:pt x="18360" y="4119"/>
                  <a:pt x="16141" y="2535"/>
                </a:cubicBezTo>
                <a:cubicBezTo>
                  <a:pt x="13021" y="308"/>
                  <a:pt x="29741" y="-1432"/>
                  <a:pt x="27614" y="1757"/>
                </a:cubicBezTo>
                <a:cubicBezTo>
                  <a:pt x="25199" y="5376"/>
                  <a:pt x="16534" y="3647"/>
                  <a:pt x="16141" y="7980"/>
                </a:cubicBezTo>
                <a:cubicBezTo>
                  <a:pt x="15728" y="12530"/>
                  <a:pt x="28561" y="10668"/>
                  <a:pt x="27808" y="15175"/>
                </a:cubicBezTo>
                <a:cubicBezTo>
                  <a:pt x="27316" y="18122"/>
                  <a:pt x="20587" y="16035"/>
                  <a:pt x="19641" y="18869"/>
                </a:cubicBezTo>
                <a:cubicBezTo>
                  <a:pt x="18905" y="21073"/>
                  <a:pt x="24114" y="20643"/>
                  <a:pt x="25669" y="22370"/>
                </a:cubicBezTo>
                <a:cubicBezTo>
                  <a:pt x="27016" y="23866"/>
                  <a:pt x="22630" y="26844"/>
                  <a:pt x="24114" y="28204"/>
                </a:cubicBezTo>
                <a:cubicBezTo>
                  <a:pt x="26625" y="30505"/>
                  <a:pt x="31233" y="29489"/>
                  <a:pt x="33642" y="31898"/>
                </a:cubicBezTo>
                <a:cubicBezTo>
                  <a:pt x="34319" y="32575"/>
                  <a:pt x="31994" y="32883"/>
                  <a:pt x="31114" y="33260"/>
                </a:cubicBezTo>
                <a:cubicBezTo>
                  <a:pt x="28701" y="34294"/>
                  <a:pt x="26203" y="35115"/>
                  <a:pt x="23725" y="35982"/>
                </a:cubicBezTo>
                <a:cubicBezTo>
                  <a:pt x="22791" y="36309"/>
                  <a:pt x="25265" y="37486"/>
                  <a:pt x="26253" y="37538"/>
                </a:cubicBezTo>
                <a:cubicBezTo>
                  <a:pt x="27040" y="37580"/>
                  <a:pt x="29059" y="37780"/>
                  <a:pt x="28586" y="37149"/>
                </a:cubicBezTo>
                <a:cubicBezTo>
                  <a:pt x="25567" y="33124"/>
                  <a:pt x="13137" y="36328"/>
                  <a:pt x="14585" y="31509"/>
                </a:cubicBezTo>
                <a:cubicBezTo>
                  <a:pt x="15683" y="27854"/>
                  <a:pt x="24232" y="31095"/>
                  <a:pt x="25280" y="27426"/>
                </a:cubicBezTo>
                <a:cubicBezTo>
                  <a:pt x="26520" y="23086"/>
                  <a:pt x="14561" y="28265"/>
                  <a:pt x="12057" y="24509"/>
                </a:cubicBezTo>
                <a:cubicBezTo>
                  <a:pt x="10540" y="22233"/>
                  <a:pt x="17294" y="22564"/>
                  <a:pt x="20030" y="22564"/>
                </a:cubicBezTo>
                <a:cubicBezTo>
                  <a:pt x="21537" y="22564"/>
                  <a:pt x="11762" y="21492"/>
                  <a:pt x="12640" y="22370"/>
                </a:cubicBezTo>
                <a:cubicBezTo>
                  <a:pt x="13525" y="23255"/>
                  <a:pt x="15372" y="22743"/>
                  <a:pt x="16141" y="23731"/>
                </a:cubicBezTo>
                <a:cubicBezTo>
                  <a:pt x="17049" y="24898"/>
                  <a:pt x="12640" y="24975"/>
                  <a:pt x="12640" y="26453"/>
                </a:cubicBezTo>
                <a:cubicBezTo>
                  <a:pt x="12640" y="28859"/>
                  <a:pt x="18056" y="26394"/>
                  <a:pt x="19641" y="28204"/>
                </a:cubicBezTo>
                <a:cubicBezTo>
                  <a:pt x="20426" y="29100"/>
                  <a:pt x="17955" y="29889"/>
                  <a:pt x="17113" y="30732"/>
                </a:cubicBezTo>
              </a:path>
            </a:pathLst>
          </a:custGeom>
          <a:noFill/>
          <a:ln cap="flat" cmpd="sng" w="9525">
            <a:solidFill>
              <a:schemeClr val="dk2"/>
            </a:solidFill>
            <a:prstDash val="solid"/>
            <a:round/>
            <a:headEnd len="med" w="med" type="none"/>
            <a:tailEnd len="med" w="med" type="none"/>
          </a:ln>
        </p:spPr>
      </p:sp>
      <p:pic>
        <p:nvPicPr>
          <p:cNvPr id="795" name="Google Shape;795;p56"/>
          <p:cNvPicPr preferRelativeResize="0"/>
          <p:nvPr/>
        </p:nvPicPr>
        <p:blipFill>
          <a:blip r:embed="rId4">
            <a:alphaModFix/>
          </a:blip>
          <a:stretch>
            <a:fillRect/>
          </a:stretch>
        </p:blipFill>
        <p:spPr>
          <a:xfrm>
            <a:off x="1263575" y="1428875"/>
            <a:ext cx="3882049" cy="3407125"/>
          </a:xfrm>
          <a:prstGeom prst="rect">
            <a:avLst/>
          </a:prstGeom>
          <a:noFill/>
          <a:ln>
            <a:noFill/>
          </a:ln>
        </p:spPr>
      </p:pic>
      <p:sp>
        <p:nvSpPr>
          <p:cNvPr id="796" name="Google Shape;796;p56"/>
          <p:cNvSpPr/>
          <p:nvPr/>
        </p:nvSpPr>
        <p:spPr>
          <a:xfrm>
            <a:off x="6936817" y="819607"/>
            <a:ext cx="557550" cy="2384150"/>
          </a:xfrm>
          <a:custGeom>
            <a:rect b="b" l="l" r="r" t="t"/>
            <a:pathLst>
              <a:path extrusionOk="0" h="95366" w="22302">
                <a:moveTo>
                  <a:pt x="21803" y="95366"/>
                </a:moveTo>
                <a:cubicBezTo>
                  <a:pt x="21803" y="86919"/>
                  <a:pt x="20891" y="78491"/>
                  <a:pt x="20053" y="70086"/>
                </a:cubicBezTo>
                <a:cubicBezTo>
                  <a:pt x="19573" y="65278"/>
                  <a:pt x="20863" y="59794"/>
                  <a:pt x="18303" y="55696"/>
                </a:cubicBezTo>
                <a:cubicBezTo>
                  <a:pt x="15323" y="50926"/>
                  <a:pt x="7405" y="51967"/>
                  <a:pt x="3135" y="48306"/>
                </a:cubicBezTo>
                <a:cubicBezTo>
                  <a:pt x="-350" y="45318"/>
                  <a:pt x="23" y="39480"/>
                  <a:pt x="23" y="34889"/>
                </a:cubicBezTo>
                <a:cubicBezTo>
                  <a:pt x="23" y="28103"/>
                  <a:pt x="1513" y="21398"/>
                  <a:pt x="2357" y="14665"/>
                </a:cubicBezTo>
                <a:cubicBezTo>
                  <a:pt x="2854" y="10702"/>
                  <a:pt x="2480" y="6030"/>
                  <a:pt x="5079" y="2997"/>
                </a:cubicBezTo>
                <a:cubicBezTo>
                  <a:pt x="8806" y="-1353"/>
                  <a:pt x="23578" y="-1005"/>
                  <a:pt x="22192" y="4553"/>
                </a:cubicBezTo>
              </a:path>
            </a:pathLst>
          </a:custGeom>
          <a:noFill/>
          <a:ln cap="flat" cmpd="sng" w="9525">
            <a:solidFill>
              <a:srgbClr val="FFFF00"/>
            </a:solidFill>
            <a:prstDash val="solid"/>
            <a:round/>
            <a:headEnd len="med" w="med" type="none"/>
            <a:tailEnd len="med" w="med" type="none"/>
          </a:ln>
        </p:spPr>
      </p:sp>
      <p:sp>
        <p:nvSpPr>
          <p:cNvPr id="797" name="Google Shape;797;p56"/>
          <p:cNvSpPr/>
          <p:nvPr/>
        </p:nvSpPr>
        <p:spPr>
          <a:xfrm>
            <a:off x="7486750" y="870225"/>
            <a:ext cx="58350" cy="63200"/>
          </a:xfrm>
          <a:custGeom>
            <a:rect b="b" l="l" r="r" t="t"/>
            <a:pathLst>
              <a:path extrusionOk="0" h="2528" w="2334">
                <a:moveTo>
                  <a:pt x="0" y="2528"/>
                </a:moveTo>
                <a:cubicBezTo>
                  <a:pt x="811" y="1717"/>
                  <a:pt x="1645" y="917"/>
                  <a:pt x="2334" y="0"/>
                </a:cubicBezTo>
              </a:path>
            </a:pathLst>
          </a:custGeom>
          <a:noFill/>
          <a:ln cap="flat" cmpd="sng" w="9525">
            <a:solidFill>
              <a:srgbClr val="FFFF00"/>
            </a:solidFill>
            <a:prstDash val="solid"/>
            <a:round/>
            <a:headEnd len="med" w="med" type="none"/>
            <a:tailEnd len="med" w="med" type="none"/>
          </a:ln>
        </p:spPr>
      </p:sp>
      <p:sp>
        <p:nvSpPr>
          <p:cNvPr id="798" name="Google Shape;798;p56"/>
          <p:cNvSpPr/>
          <p:nvPr/>
        </p:nvSpPr>
        <p:spPr>
          <a:xfrm>
            <a:off x="7433275" y="894525"/>
            <a:ext cx="53475" cy="34025"/>
          </a:xfrm>
          <a:custGeom>
            <a:rect b="b" l="l" r="r" t="t"/>
            <a:pathLst>
              <a:path extrusionOk="0" h="1361" w="2139">
                <a:moveTo>
                  <a:pt x="2139" y="1361"/>
                </a:moveTo>
                <a:cubicBezTo>
                  <a:pt x="1463" y="854"/>
                  <a:pt x="820" y="204"/>
                  <a:pt x="0" y="0"/>
                </a:cubicBezTo>
              </a:path>
            </a:pathLst>
          </a:custGeom>
          <a:noFill/>
          <a:ln cap="flat" cmpd="sng" w="9525">
            <a:solidFill>
              <a:srgbClr val="FFFF00"/>
            </a:solidFill>
            <a:prstDash val="solid"/>
            <a:round/>
            <a:headEnd len="med" w="med" type="none"/>
            <a:tailEnd len="med" w="med" type="none"/>
          </a:ln>
        </p:spPr>
      </p:sp>
      <p:sp>
        <p:nvSpPr>
          <p:cNvPr id="799" name="Google Shape;799;p56"/>
          <p:cNvSpPr txBox="1"/>
          <p:nvPr/>
        </p:nvSpPr>
        <p:spPr>
          <a:xfrm>
            <a:off x="5537150" y="3647200"/>
            <a:ext cx="2457600" cy="10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We will come back here with strength later.</a:t>
            </a:r>
            <a:endParaRPr sz="1300">
              <a:solidFill>
                <a:schemeClr val="dk2"/>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5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112 (North)</a:t>
            </a:r>
            <a:endParaRPr/>
          </a:p>
        </p:txBody>
      </p:sp>
      <p:sp>
        <p:nvSpPr>
          <p:cNvPr id="805" name="Google Shape;805;p57"/>
          <p:cNvSpPr txBox="1"/>
          <p:nvPr>
            <p:ph idx="1" type="body"/>
          </p:nvPr>
        </p:nvSpPr>
        <p:spPr>
          <a:xfrm>
            <a:off x="819150" y="1990725"/>
            <a:ext cx="215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6" name="Google Shape;806;p57"/>
          <p:cNvPicPr preferRelativeResize="0"/>
          <p:nvPr/>
        </p:nvPicPr>
        <p:blipFill>
          <a:blip r:embed="rId3">
            <a:alphaModFix/>
          </a:blip>
          <a:stretch>
            <a:fillRect/>
          </a:stretch>
        </p:blipFill>
        <p:spPr>
          <a:xfrm>
            <a:off x="1832300" y="3755950"/>
            <a:ext cx="3592850" cy="574800"/>
          </a:xfrm>
          <a:prstGeom prst="rect">
            <a:avLst/>
          </a:prstGeom>
          <a:noFill/>
          <a:ln>
            <a:noFill/>
          </a:ln>
        </p:spPr>
      </p:pic>
      <p:pic>
        <p:nvPicPr>
          <p:cNvPr id="807" name="Google Shape;807;p57"/>
          <p:cNvPicPr preferRelativeResize="0"/>
          <p:nvPr/>
        </p:nvPicPr>
        <p:blipFill>
          <a:blip r:embed="rId4">
            <a:alphaModFix/>
          </a:blip>
          <a:stretch>
            <a:fillRect/>
          </a:stretch>
        </p:blipFill>
        <p:spPr>
          <a:xfrm>
            <a:off x="5597775" y="1004313"/>
            <a:ext cx="2089925" cy="3134875"/>
          </a:xfrm>
          <a:prstGeom prst="rect">
            <a:avLst/>
          </a:prstGeom>
          <a:noFill/>
          <a:ln>
            <a:noFill/>
          </a:ln>
        </p:spPr>
      </p:pic>
      <p:sp>
        <p:nvSpPr>
          <p:cNvPr id="808" name="Google Shape;808;p57"/>
          <p:cNvSpPr/>
          <p:nvPr/>
        </p:nvSpPr>
        <p:spPr>
          <a:xfrm>
            <a:off x="6446400" y="1079250"/>
            <a:ext cx="1711200" cy="10938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809" name="Google Shape;809;p57"/>
          <p:cNvPicPr preferRelativeResize="0"/>
          <p:nvPr/>
        </p:nvPicPr>
        <p:blipFill>
          <a:blip r:embed="rId5">
            <a:alphaModFix/>
          </a:blip>
          <a:stretch>
            <a:fillRect/>
          </a:stretch>
        </p:blipFill>
        <p:spPr>
          <a:xfrm>
            <a:off x="2650327" y="1990723"/>
            <a:ext cx="2943025" cy="1274375"/>
          </a:xfrm>
          <a:prstGeom prst="rect">
            <a:avLst/>
          </a:prstGeom>
          <a:noFill/>
          <a:ln>
            <a:noFill/>
          </a:ln>
        </p:spPr>
      </p:pic>
      <p:pic>
        <p:nvPicPr>
          <p:cNvPr id="810" name="Google Shape;810;p57"/>
          <p:cNvPicPr preferRelativeResize="0"/>
          <p:nvPr/>
        </p:nvPicPr>
        <p:blipFill>
          <a:blip r:embed="rId6">
            <a:alphaModFix/>
          </a:blip>
          <a:stretch>
            <a:fillRect/>
          </a:stretch>
        </p:blipFill>
        <p:spPr>
          <a:xfrm>
            <a:off x="385750" y="1856825"/>
            <a:ext cx="2260142" cy="1758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8"/>
          <p:cNvSpPr txBox="1"/>
          <p:nvPr>
            <p:ph type="title"/>
          </p:nvPr>
        </p:nvSpPr>
        <p:spPr>
          <a:xfrm>
            <a:off x="143425" y="106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111 (North)</a:t>
            </a:r>
            <a:endParaRPr/>
          </a:p>
        </p:txBody>
      </p:sp>
      <p:sp>
        <p:nvSpPr>
          <p:cNvPr id="816" name="Google Shape;816;p58"/>
          <p:cNvSpPr txBox="1"/>
          <p:nvPr>
            <p:ph idx="1" type="body"/>
          </p:nvPr>
        </p:nvSpPr>
        <p:spPr>
          <a:xfrm>
            <a:off x="308700" y="783125"/>
            <a:ext cx="37932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17"/>
              <a:t>Talk to the guy in front of the fake tree to get TM43 Secret Power. You can now make secret bases.</a:t>
            </a:r>
            <a:endParaRPr sz="1117"/>
          </a:p>
          <a:p>
            <a:pPr indent="0" lvl="0" marL="0" rtl="0" algn="l">
              <a:lnSpc>
                <a:spcPct val="95000"/>
              </a:lnSpc>
              <a:spcBef>
                <a:spcPts val="1200"/>
              </a:spcBef>
              <a:spcAft>
                <a:spcPts val="0"/>
              </a:spcAft>
              <a:buSzPts val="523"/>
              <a:buNone/>
            </a:pPr>
            <a:r>
              <a:rPr lang="en" sz="1117"/>
              <a:t>Talk the Old Lady inside the house to heal pokemon.</a:t>
            </a:r>
            <a:endParaRPr sz="1117"/>
          </a:p>
          <a:p>
            <a:pPr indent="0" lvl="0" marL="0" rtl="0" algn="l">
              <a:lnSpc>
                <a:spcPct val="95000"/>
              </a:lnSpc>
              <a:spcBef>
                <a:spcPts val="1200"/>
              </a:spcBef>
              <a:spcAft>
                <a:spcPts val="0"/>
              </a:spcAft>
              <a:buSzPts val="523"/>
              <a:buNone/>
            </a:pPr>
            <a:r>
              <a:rPr lang="en" sz="1117"/>
              <a:t>Go up the mach bike slope to the north to find a trainer. He’s not important but he’s there.</a:t>
            </a:r>
            <a:endParaRPr sz="1117"/>
          </a:p>
          <a:p>
            <a:pPr indent="0" lvl="0" marL="0" rtl="0" algn="l">
              <a:lnSpc>
                <a:spcPct val="95000"/>
              </a:lnSpc>
              <a:spcBef>
                <a:spcPts val="1200"/>
              </a:spcBef>
              <a:spcAft>
                <a:spcPts val="0"/>
              </a:spcAft>
              <a:buSzPts val="523"/>
              <a:buNone/>
            </a:pPr>
            <a:r>
              <a:rPr lang="en" sz="1117"/>
              <a:t>The girl by the berry patch will give a random free berry. I do not think this is a daily berry though.</a:t>
            </a:r>
            <a:endParaRPr sz="1117"/>
          </a:p>
          <a:p>
            <a:pPr indent="0" lvl="0" marL="0" rtl="0" algn="l">
              <a:lnSpc>
                <a:spcPct val="95000"/>
              </a:lnSpc>
              <a:spcBef>
                <a:spcPts val="1200"/>
              </a:spcBef>
              <a:spcAft>
                <a:spcPts val="0"/>
              </a:spcAft>
              <a:buSzPts val="523"/>
              <a:buNone/>
            </a:pPr>
            <a:r>
              <a:t/>
            </a:r>
            <a:endParaRPr sz="1017"/>
          </a:p>
          <a:p>
            <a:pPr indent="0" lvl="0" marL="0" rtl="0" algn="l">
              <a:lnSpc>
                <a:spcPct val="95000"/>
              </a:lnSpc>
              <a:spcBef>
                <a:spcPts val="1200"/>
              </a:spcBef>
              <a:spcAft>
                <a:spcPts val="0"/>
              </a:spcAft>
              <a:buSzPts val="523"/>
              <a:buNone/>
            </a:pPr>
            <a:r>
              <a:rPr b="1" lang="en" sz="1017"/>
              <a:t>Tip</a:t>
            </a:r>
            <a:r>
              <a:rPr lang="en" sz="1017"/>
              <a:t>: In Ruby and Sapphire ONLY, you can actually use all mach bike slopes to get infinite exp from the </a:t>
            </a:r>
            <a:r>
              <a:rPr b="1" lang="en" sz="1017"/>
              <a:t>Daycare</a:t>
            </a:r>
            <a:r>
              <a:rPr lang="en" sz="1017"/>
              <a:t>. Just approach the slopes slowly </a:t>
            </a:r>
            <a:r>
              <a:rPr lang="en" sz="1017" u="sng"/>
              <a:t>while on your mach bike,</a:t>
            </a:r>
            <a:r>
              <a:rPr lang="en" sz="1017"/>
              <a:t> and hold up and let it bounce you back and forth. If you can find a way to hold down your up button, you can have 2 very high level pokemon </a:t>
            </a:r>
            <a:r>
              <a:rPr lang="en" sz="1017"/>
              <a:t>legitimately</a:t>
            </a:r>
            <a:r>
              <a:rPr lang="en" sz="1017"/>
              <a:t> in a matter of hours without paying attention. Can also be used to hatch eggs or gain happiness as well.</a:t>
            </a:r>
            <a:endParaRPr sz="1017"/>
          </a:p>
          <a:p>
            <a:pPr indent="-293211" lvl="0" marL="457200" rtl="0" algn="l">
              <a:lnSpc>
                <a:spcPct val="95000"/>
              </a:lnSpc>
              <a:spcBef>
                <a:spcPts val="1200"/>
              </a:spcBef>
              <a:spcAft>
                <a:spcPts val="0"/>
              </a:spcAft>
              <a:buSzPts val="1018"/>
              <a:buChar char="-"/>
            </a:pPr>
            <a:r>
              <a:rPr lang="en" sz="1017"/>
              <a:t>If you can find a way to hold up AND your B button down, it’s actually faster EXP to </a:t>
            </a:r>
            <a:r>
              <a:rPr lang="en" sz="1017" u="sng"/>
              <a:t>run</a:t>
            </a:r>
            <a:r>
              <a:rPr lang="en" sz="1017"/>
              <a:t> up the slope instead of use your mach bike. </a:t>
            </a:r>
            <a:r>
              <a:rPr lang="en" sz="1017"/>
              <a:t>Straight</a:t>
            </a:r>
            <a:r>
              <a:rPr lang="en" sz="1017"/>
              <a:t> chip-clips usually work well.</a:t>
            </a:r>
            <a:endParaRPr sz="1017"/>
          </a:p>
          <a:p>
            <a:pPr indent="0" lvl="0" marL="0" rtl="0" algn="l">
              <a:lnSpc>
                <a:spcPct val="95000"/>
              </a:lnSpc>
              <a:spcBef>
                <a:spcPts val="1200"/>
              </a:spcBef>
              <a:spcAft>
                <a:spcPts val="1200"/>
              </a:spcAft>
              <a:buSzPts val="523"/>
              <a:buNone/>
            </a:pPr>
            <a:r>
              <a:rPr b="1" lang="en" sz="1017" u="sng"/>
              <a:t>This was fixed in Emerald, it will not work in Emerald.</a:t>
            </a:r>
            <a:endParaRPr b="1" sz="1017" u="sng"/>
          </a:p>
        </p:txBody>
      </p:sp>
      <p:pic>
        <p:nvPicPr>
          <p:cNvPr id="817" name="Google Shape;817;p58"/>
          <p:cNvPicPr preferRelativeResize="0"/>
          <p:nvPr/>
        </p:nvPicPr>
        <p:blipFill rotWithShape="1">
          <a:blip r:embed="rId3">
            <a:alphaModFix/>
          </a:blip>
          <a:srcRect b="64871" l="0" r="0" t="0"/>
          <a:stretch/>
        </p:blipFill>
        <p:spPr>
          <a:xfrm>
            <a:off x="6016875" y="419775"/>
            <a:ext cx="2286600" cy="2811350"/>
          </a:xfrm>
          <a:prstGeom prst="rect">
            <a:avLst/>
          </a:prstGeom>
          <a:noFill/>
          <a:ln>
            <a:noFill/>
          </a:ln>
        </p:spPr>
      </p:pic>
      <p:sp>
        <p:nvSpPr>
          <p:cNvPr id="818" name="Google Shape;818;p58"/>
          <p:cNvSpPr/>
          <p:nvPr/>
        </p:nvSpPr>
        <p:spPr>
          <a:xfrm>
            <a:off x="6640850" y="1341775"/>
            <a:ext cx="408300" cy="42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19" name="Google Shape;819;p58"/>
          <p:cNvSpPr txBox="1"/>
          <p:nvPr/>
        </p:nvSpPr>
        <p:spPr>
          <a:xfrm>
            <a:off x="6553375" y="1341775"/>
            <a:ext cx="16482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Calibri"/>
                <a:ea typeface="Calibri"/>
                <a:cs typeface="Calibri"/>
                <a:sym typeface="Calibri"/>
              </a:rPr>
              <a:t>TM43 </a:t>
            </a:r>
            <a:endParaRPr sz="600">
              <a:solidFill>
                <a:schemeClr val="dk1"/>
              </a:solidFill>
              <a:latin typeface="Calibri"/>
              <a:ea typeface="Calibri"/>
              <a:cs typeface="Calibri"/>
              <a:sym typeface="Calibri"/>
            </a:endParaRPr>
          </a:p>
          <a:p>
            <a:pPr indent="0" lvl="0" marL="0" rtl="0" algn="l">
              <a:spcBef>
                <a:spcPts val="0"/>
              </a:spcBef>
              <a:spcAft>
                <a:spcPts val="0"/>
              </a:spcAft>
              <a:buNone/>
            </a:pPr>
            <a:r>
              <a:rPr lang="en" sz="600">
                <a:solidFill>
                  <a:schemeClr val="dk1"/>
                </a:solidFill>
                <a:latin typeface="Calibri"/>
                <a:ea typeface="Calibri"/>
                <a:cs typeface="Calibri"/>
                <a:sym typeface="Calibri"/>
              </a:rPr>
              <a:t>Secret Power</a:t>
            </a:r>
            <a:endParaRPr sz="600">
              <a:solidFill>
                <a:schemeClr val="dk1"/>
              </a:solidFill>
              <a:latin typeface="Calibri"/>
              <a:ea typeface="Calibri"/>
              <a:cs typeface="Calibri"/>
              <a:sym typeface="Calibri"/>
            </a:endParaRPr>
          </a:p>
        </p:txBody>
      </p:sp>
      <p:sp>
        <p:nvSpPr>
          <p:cNvPr id="820" name="Google Shape;820;p58"/>
          <p:cNvSpPr/>
          <p:nvPr/>
        </p:nvSpPr>
        <p:spPr>
          <a:xfrm>
            <a:off x="7345775" y="1205650"/>
            <a:ext cx="476400" cy="4278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1" name="Google Shape;821;p58"/>
          <p:cNvSpPr txBox="1"/>
          <p:nvPr/>
        </p:nvSpPr>
        <p:spPr>
          <a:xfrm>
            <a:off x="7267900" y="1205638"/>
            <a:ext cx="17211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Rest House</a:t>
            </a:r>
            <a:endParaRPr sz="800">
              <a:latin typeface="Calibri"/>
              <a:ea typeface="Calibri"/>
              <a:cs typeface="Calibri"/>
              <a:sym typeface="Calibri"/>
            </a:endParaRPr>
          </a:p>
        </p:txBody>
      </p:sp>
      <p:sp>
        <p:nvSpPr>
          <p:cNvPr id="822" name="Google Shape;822;p58"/>
          <p:cNvSpPr/>
          <p:nvPr/>
        </p:nvSpPr>
        <p:spPr>
          <a:xfrm>
            <a:off x="7724975" y="1973775"/>
            <a:ext cx="262500" cy="2382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3" name="Google Shape;823;p58"/>
          <p:cNvSpPr txBox="1"/>
          <p:nvPr/>
        </p:nvSpPr>
        <p:spPr>
          <a:xfrm>
            <a:off x="7489175" y="1939675"/>
            <a:ext cx="15411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Black Belt</a:t>
            </a:r>
            <a:r>
              <a:rPr lang="en" sz="700">
                <a:solidFill>
                  <a:schemeClr val="dk2"/>
                </a:solidFill>
                <a:latin typeface="Calibri"/>
                <a:ea typeface="Calibri"/>
                <a:cs typeface="Calibri"/>
                <a:sym typeface="Calibri"/>
              </a:rPr>
              <a:t> Trainer</a:t>
            </a:r>
            <a:endParaRPr sz="700">
              <a:solidFill>
                <a:schemeClr val="dk2"/>
              </a:solidFill>
              <a:latin typeface="Calibri"/>
              <a:ea typeface="Calibri"/>
              <a:cs typeface="Calibri"/>
              <a:sym typeface="Calibri"/>
            </a:endParaRPr>
          </a:p>
        </p:txBody>
      </p:sp>
      <p:pic>
        <p:nvPicPr>
          <p:cNvPr id="824" name="Google Shape;824;p58"/>
          <p:cNvPicPr preferRelativeResize="0"/>
          <p:nvPr/>
        </p:nvPicPr>
        <p:blipFill>
          <a:blip r:embed="rId4">
            <a:alphaModFix/>
          </a:blip>
          <a:stretch>
            <a:fillRect/>
          </a:stretch>
        </p:blipFill>
        <p:spPr>
          <a:xfrm>
            <a:off x="4101900" y="2690275"/>
            <a:ext cx="1807100" cy="2040000"/>
          </a:xfrm>
          <a:prstGeom prst="rect">
            <a:avLst/>
          </a:prstGeom>
          <a:noFill/>
          <a:ln>
            <a:noFill/>
          </a:ln>
        </p:spPr>
      </p:pic>
      <p:sp>
        <p:nvSpPr>
          <p:cNvPr id="825" name="Google Shape;825;p58"/>
          <p:cNvSpPr txBox="1"/>
          <p:nvPr/>
        </p:nvSpPr>
        <p:spPr>
          <a:xfrm>
            <a:off x="1234825" y="3641275"/>
            <a:ext cx="2148900" cy="10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826" name="Google Shape;826;p58"/>
          <p:cNvSpPr txBox="1"/>
          <p:nvPr/>
        </p:nvSpPr>
        <p:spPr>
          <a:xfrm>
            <a:off x="6191925" y="1895925"/>
            <a:ext cx="2182800" cy="11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112/</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Fiery Path</a:t>
            </a:r>
            <a:endParaRPr sz="800">
              <a:solidFill>
                <a:schemeClr val="dk2"/>
              </a:solidFill>
              <a:latin typeface="Calibri"/>
              <a:ea typeface="Calibri"/>
              <a:cs typeface="Calibri"/>
              <a:sym typeface="Calibri"/>
            </a:endParaRPr>
          </a:p>
        </p:txBody>
      </p:sp>
      <p:cxnSp>
        <p:nvCxnSpPr>
          <p:cNvPr id="827" name="Google Shape;827;p58"/>
          <p:cNvCxnSpPr/>
          <p:nvPr/>
        </p:nvCxnSpPr>
        <p:spPr>
          <a:xfrm rot="10800000">
            <a:off x="6067250" y="2109900"/>
            <a:ext cx="194400" cy="0"/>
          </a:xfrm>
          <a:prstGeom prst="straightConnector1">
            <a:avLst/>
          </a:prstGeom>
          <a:noFill/>
          <a:ln cap="flat" cmpd="sng" w="9525">
            <a:solidFill>
              <a:schemeClr val="dk2"/>
            </a:solidFill>
            <a:prstDash val="solid"/>
            <a:round/>
            <a:headEnd len="med" w="med" type="none"/>
            <a:tailEnd len="med" w="med" type="triangle"/>
          </a:ln>
        </p:spPr>
      </p:cxnSp>
      <p:sp>
        <p:nvSpPr>
          <p:cNvPr id="828" name="Google Shape;828;p58"/>
          <p:cNvSpPr txBox="1"/>
          <p:nvPr/>
        </p:nvSpPr>
        <p:spPr>
          <a:xfrm>
            <a:off x="6332225" y="783125"/>
            <a:ext cx="21294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113</a:t>
            </a:r>
            <a:endParaRPr sz="800">
              <a:solidFill>
                <a:schemeClr val="dk2"/>
              </a:solidFill>
              <a:latin typeface="Calibri"/>
              <a:ea typeface="Calibri"/>
              <a:cs typeface="Calibri"/>
              <a:sym typeface="Calibri"/>
            </a:endParaRPr>
          </a:p>
        </p:txBody>
      </p:sp>
      <p:cxnSp>
        <p:nvCxnSpPr>
          <p:cNvPr id="829" name="Google Shape;829;p58"/>
          <p:cNvCxnSpPr/>
          <p:nvPr/>
        </p:nvCxnSpPr>
        <p:spPr>
          <a:xfrm rot="10800000">
            <a:off x="6184000" y="948000"/>
            <a:ext cx="223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59"/>
          <p:cNvSpPr txBox="1"/>
          <p:nvPr>
            <p:ph type="title"/>
          </p:nvPr>
        </p:nvSpPr>
        <p:spPr>
          <a:xfrm>
            <a:off x="192000" y="199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113</a:t>
            </a:r>
            <a:endParaRPr/>
          </a:p>
        </p:txBody>
      </p:sp>
      <p:sp>
        <p:nvSpPr>
          <p:cNvPr id="835" name="Google Shape;835;p59"/>
          <p:cNvSpPr txBox="1"/>
          <p:nvPr>
            <p:ph idx="1" type="body"/>
          </p:nvPr>
        </p:nvSpPr>
        <p:spPr>
          <a:xfrm>
            <a:off x="6270725" y="3056725"/>
            <a:ext cx="2664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900"/>
              <a:t>Get the S</a:t>
            </a:r>
            <a:r>
              <a:rPr lang="en" sz="900"/>
              <a:t>oot Sack</a:t>
            </a:r>
            <a:r>
              <a:rPr lang="en" sz="900"/>
              <a:t> from the glassmaker in the house to be able to pick up ash for his items. </a:t>
            </a:r>
            <a:endParaRPr sz="900"/>
          </a:p>
          <a:p>
            <a:pPr indent="0" lvl="0" marL="0" rtl="0" algn="l">
              <a:spcBef>
                <a:spcPts val="1200"/>
              </a:spcBef>
              <a:spcAft>
                <a:spcPts val="0"/>
              </a:spcAft>
              <a:buNone/>
            </a:pPr>
            <a:r>
              <a:rPr lang="en" sz="900"/>
              <a:t>Press A on lumps of ash to get items.</a:t>
            </a:r>
            <a:endParaRPr sz="900"/>
          </a:p>
          <a:p>
            <a:pPr indent="0" lvl="0" marL="0" rtl="0" algn="l">
              <a:spcBef>
                <a:spcPts val="1200"/>
              </a:spcBef>
              <a:spcAft>
                <a:spcPts val="0"/>
              </a:spcAft>
              <a:buNone/>
            </a:pPr>
            <a:r>
              <a:t/>
            </a:r>
            <a:endParaRPr sz="900"/>
          </a:p>
          <a:p>
            <a:pPr indent="0" lvl="0" marL="0" rtl="0" algn="l">
              <a:spcBef>
                <a:spcPts val="1200"/>
              </a:spcBef>
              <a:spcAft>
                <a:spcPts val="1200"/>
              </a:spcAft>
              <a:buNone/>
            </a:pPr>
            <a:r>
              <a:t/>
            </a:r>
            <a:endParaRPr sz="900"/>
          </a:p>
        </p:txBody>
      </p:sp>
      <p:pic>
        <p:nvPicPr>
          <p:cNvPr id="836" name="Google Shape;836;p59"/>
          <p:cNvPicPr preferRelativeResize="0"/>
          <p:nvPr/>
        </p:nvPicPr>
        <p:blipFill>
          <a:blip r:embed="rId3">
            <a:alphaModFix/>
          </a:blip>
          <a:stretch>
            <a:fillRect/>
          </a:stretch>
        </p:blipFill>
        <p:spPr>
          <a:xfrm>
            <a:off x="2275200" y="288100"/>
            <a:ext cx="6505474" cy="1301100"/>
          </a:xfrm>
          <a:prstGeom prst="rect">
            <a:avLst/>
          </a:prstGeom>
          <a:noFill/>
          <a:ln>
            <a:noFill/>
          </a:ln>
        </p:spPr>
      </p:pic>
      <p:pic>
        <p:nvPicPr>
          <p:cNvPr id="837" name="Google Shape;837;p59"/>
          <p:cNvPicPr preferRelativeResize="0"/>
          <p:nvPr/>
        </p:nvPicPr>
        <p:blipFill>
          <a:blip r:embed="rId4">
            <a:alphaModFix/>
          </a:blip>
          <a:stretch>
            <a:fillRect/>
          </a:stretch>
        </p:blipFill>
        <p:spPr>
          <a:xfrm>
            <a:off x="6110950" y="1705700"/>
            <a:ext cx="2568200" cy="1380975"/>
          </a:xfrm>
          <a:prstGeom prst="rect">
            <a:avLst/>
          </a:prstGeom>
          <a:noFill/>
          <a:ln>
            <a:noFill/>
          </a:ln>
        </p:spPr>
      </p:pic>
      <p:pic>
        <p:nvPicPr>
          <p:cNvPr id="838" name="Google Shape;838;p59"/>
          <p:cNvPicPr preferRelativeResize="0"/>
          <p:nvPr/>
        </p:nvPicPr>
        <p:blipFill>
          <a:blip r:embed="rId5">
            <a:alphaModFix/>
          </a:blip>
          <a:stretch>
            <a:fillRect/>
          </a:stretch>
        </p:blipFill>
        <p:spPr>
          <a:xfrm>
            <a:off x="3917750" y="1735675"/>
            <a:ext cx="2032775" cy="1321050"/>
          </a:xfrm>
          <a:prstGeom prst="rect">
            <a:avLst/>
          </a:prstGeom>
          <a:noFill/>
          <a:ln>
            <a:noFill/>
          </a:ln>
        </p:spPr>
      </p:pic>
      <p:sp>
        <p:nvSpPr>
          <p:cNvPr id="839" name="Google Shape;839;p59"/>
          <p:cNvSpPr txBox="1"/>
          <p:nvPr/>
        </p:nvSpPr>
        <p:spPr>
          <a:xfrm>
            <a:off x="4292063" y="1497300"/>
            <a:ext cx="2411400" cy="11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dk2"/>
                </a:solidFill>
                <a:latin typeface="Calibri"/>
                <a:ea typeface="Calibri"/>
                <a:cs typeface="Calibri"/>
                <a:sym typeface="Calibri"/>
              </a:rPr>
              <a:t>Glass Workshop Items</a:t>
            </a:r>
            <a:endParaRPr sz="1000" u="sng">
              <a:solidFill>
                <a:schemeClr val="dk2"/>
              </a:solidFill>
              <a:latin typeface="Calibri"/>
              <a:ea typeface="Calibri"/>
              <a:cs typeface="Calibri"/>
              <a:sym typeface="Calibri"/>
            </a:endParaRPr>
          </a:p>
        </p:txBody>
      </p:sp>
      <p:pic>
        <p:nvPicPr>
          <p:cNvPr id="840" name="Google Shape;840;p59"/>
          <p:cNvPicPr preferRelativeResize="0"/>
          <p:nvPr/>
        </p:nvPicPr>
        <p:blipFill>
          <a:blip r:embed="rId6">
            <a:alphaModFix/>
          </a:blip>
          <a:stretch>
            <a:fillRect/>
          </a:stretch>
        </p:blipFill>
        <p:spPr>
          <a:xfrm>
            <a:off x="283880" y="1273025"/>
            <a:ext cx="1761850" cy="2902551"/>
          </a:xfrm>
          <a:prstGeom prst="rect">
            <a:avLst/>
          </a:prstGeom>
          <a:noFill/>
          <a:ln>
            <a:noFill/>
          </a:ln>
        </p:spPr>
      </p:pic>
      <p:pic>
        <p:nvPicPr>
          <p:cNvPr id="841" name="Google Shape;841;p59"/>
          <p:cNvPicPr preferRelativeResize="0"/>
          <p:nvPr/>
        </p:nvPicPr>
        <p:blipFill>
          <a:blip r:embed="rId7">
            <a:alphaModFix/>
          </a:blip>
          <a:stretch>
            <a:fillRect/>
          </a:stretch>
        </p:blipFill>
        <p:spPr>
          <a:xfrm>
            <a:off x="2035099" y="1735675"/>
            <a:ext cx="1922929" cy="2872575"/>
          </a:xfrm>
          <a:prstGeom prst="rect">
            <a:avLst/>
          </a:prstGeom>
          <a:noFill/>
          <a:ln>
            <a:noFill/>
          </a:ln>
        </p:spPr>
      </p:pic>
      <p:pic>
        <p:nvPicPr>
          <p:cNvPr id="842" name="Google Shape;842;p59"/>
          <p:cNvPicPr preferRelativeResize="0"/>
          <p:nvPr/>
        </p:nvPicPr>
        <p:blipFill>
          <a:blip r:embed="rId8">
            <a:alphaModFix/>
          </a:blip>
          <a:stretch>
            <a:fillRect/>
          </a:stretch>
        </p:blipFill>
        <p:spPr>
          <a:xfrm>
            <a:off x="3946925" y="3086675"/>
            <a:ext cx="2323800" cy="1805952"/>
          </a:xfrm>
          <a:prstGeom prst="rect">
            <a:avLst/>
          </a:prstGeom>
          <a:noFill/>
          <a:ln>
            <a:noFill/>
          </a:ln>
        </p:spPr>
      </p:pic>
      <p:pic>
        <p:nvPicPr>
          <p:cNvPr id="843" name="Google Shape;843;p59"/>
          <p:cNvPicPr preferRelativeResize="0"/>
          <p:nvPr/>
        </p:nvPicPr>
        <p:blipFill rotWithShape="1">
          <a:blip r:embed="rId9">
            <a:alphaModFix/>
          </a:blip>
          <a:srcRect b="0" l="0" r="0" t="-12905"/>
          <a:stretch/>
        </p:blipFill>
        <p:spPr>
          <a:xfrm>
            <a:off x="6319475" y="3815950"/>
            <a:ext cx="2461199" cy="978300"/>
          </a:xfrm>
          <a:prstGeom prst="rect">
            <a:avLst/>
          </a:prstGeom>
          <a:noFill/>
          <a:ln>
            <a:noFill/>
          </a:ln>
        </p:spPr>
      </p:pic>
      <p:sp>
        <p:nvSpPr>
          <p:cNvPr id="844" name="Google Shape;844;p59"/>
          <p:cNvSpPr/>
          <p:nvPr/>
        </p:nvSpPr>
        <p:spPr>
          <a:xfrm>
            <a:off x="6567925" y="491025"/>
            <a:ext cx="77700" cy="6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45" name="Google Shape;845;p59"/>
          <p:cNvSpPr txBox="1"/>
          <p:nvPr/>
        </p:nvSpPr>
        <p:spPr>
          <a:xfrm>
            <a:off x="6388163" y="288100"/>
            <a:ext cx="23238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Ether</a:t>
            </a:r>
            <a:endParaRPr sz="700">
              <a:solidFill>
                <a:srgbClr val="FF0000"/>
              </a:solidFill>
              <a:latin typeface="Calibri"/>
              <a:ea typeface="Calibri"/>
              <a:cs typeface="Calibri"/>
              <a:sym typeface="Calibri"/>
            </a:endParaRPr>
          </a:p>
        </p:txBody>
      </p:sp>
      <p:sp>
        <p:nvSpPr>
          <p:cNvPr id="846" name="Google Shape;846;p59"/>
          <p:cNvSpPr/>
          <p:nvPr/>
        </p:nvSpPr>
        <p:spPr>
          <a:xfrm>
            <a:off x="7020050" y="466700"/>
            <a:ext cx="77700" cy="9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47" name="Google Shape;847;p59"/>
          <p:cNvSpPr txBox="1"/>
          <p:nvPr/>
        </p:nvSpPr>
        <p:spPr>
          <a:xfrm>
            <a:off x="7020050" y="316550"/>
            <a:ext cx="1575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Nugget</a:t>
            </a:r>
            <a:endParaRPr sz="600">
              <a:solidFill>
                <a:srgbClr val="FF0000"/>
              </a:solidFill>
              <a:latin typeface="Calibri"/>
              <a:ea typeface="Calibri"/>
              <a:cs typeface="Calibri"/>
              <a:sym typeface="Calibri"/>
            </a:endParaRPr>
          </a:p>
        </p:txBody>
      </p:sp>
      <p:sp>
        <p:nvSpPr>
          <p:cNvPr id="848" name="Google Shape;848;p59"/>
          <p:cNvSpPr/>
          <p:nvPr/>
        </p:nvSpPr>
        <p:spPr>
          <a:xfrm>
            <a:off x="7384675" y="622275"/>
            <a:ext cx="48600" cy="4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49" name="Google Shape;849;p59"/>
          <p:cNvSpPr txBox="1"/>
          <p:nvPr/>
        </p:nvSpPr>
        <p:spPr>
          <a:xfrm>
            <a:off x="7034375" y="559125"/>
            <a:ext cx="11376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Super Repel</a:t>
            </a:r>
            <a:endParaRPr sz="700">
              <a:solidFill>
                <a:srgbClr val="FF0000"/>
              </a:solidFill>
              <a:latin typeface="Calibri"/>
              <a:ea typeface="Calibri"/>
              <a:cs typeface="Calibri"/>
              <a:sym typeface="Calibri"/>
            </a:endParaRPr>
          </a:p>
        </p:txBody>
      </p:sp>
      <p:sp>
        <p:nvSpPr>
          <p:cNvPr id="850" name="Google Shape;850;p59"/>
          <p:cNvSpPr txBox="1"/>
          <p:nvPr/>
        </p:nvSpPr>
        <p:spPr>
          <a:xfrm>
            <a:off x="5491000" y="559100"/>
            <a:ext cx="1427100" cy="13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Max Ether</a:t>
            </a:r>
            <a:endParaRPr sz="700">
              <a:solidFill>
                <a:srgbClr val="FF0000"/>
              </a:solidFill>
              <a:latin typeface="Calibri"/>
              <a:ea typeface="Calibri"/>
              <a:cs typeface="Calibri"/>
              <a:sym typeface="Calibri"/>
            </a:endParaRPr>
          </a:p>
        </p:txBody>
      </p:sp>
      <p:sp>
        <p:nvSpPr>
          <p:cNvPr id="851" name="Google Shape;851;p59"/>
          <p:cNvSpPr/>
          <p:nvPr/>
        </p:nvSpPr>
        <p:spPr>
          <a:xfrm>
            <a:off x="5718875" y="764950"/>
            <a:ext cx="48600" cy="4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52" name="Google Shape;852;p59"/>
          <p:cNvSpPr/>
          <p:nvPr/>
        </p:nvSpPr>
        <p:spPr>
          <a:xfrm>
            <a:off x="3680175" y="593100"/>
            <a:ext cx="111900" cy="1215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53" name="Google Shape;853;p59"/>
          <p:cNvSpPr txBox="1"/>
          <p:nvPr/>
        </p:nvSpPr>
        <p:spPr>
          <a:xfrm>
            <a:off x="3517150" y="622275"/>
            <a:ext cx="11667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0FF00"/>
                </a:solidFill>
                <a:latin typeface="Calibri"/>
                <a:ea typeface="Calibri"/>
                <a:cs typeface="Calibri"/>
                <a:sym typeface="Calibri"/>
              </a:rPr>
              <a:t>TM32 </a:t>
            </a:r>
            <a:endParaRPr sz="600">
              <a:solidFill>
                <a:srgbClr val="00FF00"/>
              </a:solidFill>
              <a:latin typeface="Calibri"/>
              <a:ea typeface="Calibri"/>
              <a:cs typeface="Calibri"/>
              <a:sym typeface="Calibri"/>
            </a:endParaRPr>
          </a:p>
          <a:p>
            <a:pPr indent="0" lvl="0" marL="0" rtl="0" algn="l">
              <a:spcBef>
                <a:spcPts val="0"/>
              </a:spcBef>
              <a:spcAft>
                <a:spcPts val="0"/>
              </a:spcAft>
              <a:buNone/>
            </a:pPr>
            <a:r>
              <a:rPr lang="en" sz="600">
                <a:solidFill>
                  <a:srgbClr val="00FF00"/>
                </a:solidFill>
                <a:latin typeface="Calibri"/>
                <a:ea typeface="Calibri"/>
                <a:cs typeface="Calibri"/>
                <a:sym typeface="Calibri"/>
              </a:rPr>
              <a:t>Double Team</a:t>
            </a:r>
            <a:endParaRPr sz="600">
              <a:solidFill>
                <a:srgbClr val="00FF00"/>
              </a:solidFill>
              <a:latin typeface="Calibri"/>
              <a:ea typeface="Calibri"/>
              <a:cs typeface="Calibri"/>
              <a:sym typeface="Calibri"/>
            </a:endParaRPr>
          </a:p>
        </p:txBody>
      </p:sp>
      <p:cxnSp>
        <p:nvCxnSpPr>
          <p:cNvPr id="854" name="Google Shape;854;p59"/>
          <p:cNvCxnSpPr/>
          <p:nvPr/>
        </p:nvCxnSpPr>
        <p:spPr>
          <a:xfrm>
            <a:off x="7316600" y="4069100"/>
            <a:ext cx="335400" cy="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59"/>
          <p:cNvCxnSpPr/>
          <p:nvPr/>
        </p:nvCxnSpPr>
        <p:spPr>
          <a:xfrm flipH="1" rot="10800000">
            <a:off x="7360350" y="4161350"/>
            <a:ext cx="228600" cy="14700"/>
          </a:xfrm>
          <a:prstGeom prst="straightConnector1">
            <a:avLst/>
          </a:prstGeom>
          <a:noFill/>
          <a:ln cap="flat" cmpd="sng" w="9525">
            <a:solidFill>
              <a:schemeClr val="dk2"/>
            </a:solidFill>
            <a:prstDash val="solid"/>
            <a:round/>
            <a:headEnd len="med" w="med" type="none"/>
            <a:tailEnd len="med" w="med" type="none"/>
          </a:ln>
        </p:spPr>
      </p:cxnSp>
      <p:cxnSp>
        <p:nvCxnSpPr>
          <p:cNvPr id="856" name="Google Shape;856;p59"/>
          <p:cNvCxnSpPr/>
          <p:nvPr/>
        </p:nvCxnSpPr>
        <p:spPr>
          <a:xfrm flipH="1" rot="10800000">
            <a:off x="7331200" y="4312175"/>
            <a:ext cx="272100" cy="2430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p59"/>
          <p:cNvCxnSpPr/>
          <p:nvPr/>
        </p:nvCxnSpPr>
        <p:spPr>
          <a:xfrm>
            <a:off x="7370075" y="4569850"/>
            <a:ext cx="238200" cy="0"/>
          </a:xfrm>
          <a:prstGeom prst="straightConnector1">
            <a:avLst/>
          </a:prstGeom>
          <a:noFill/>
          <a:ln cap="flat" cmpd="sng" w="9525">
            <a:solidFill>
              <a:schemeClr val="dk2"/>
            </a:solidFill>
            <a:prstDash val="solid"/>
            <a:round/>
            <a:headEnd len="med" w="med" type="none"/>
            <a:tailEnd len="med" w="med" type="none"/>
          </a:ln>
        </p:spPr>
      </p:cxnSp>
      <p:cxnSp>
        <p:nvCxnSpPr>
          <p:cNvPr id="858" name="Google Shape;858;p59"/>
          <p:cNvCxnSpPr/>
          <p:nvPr/>
        </p:nvCxnSpPr>
        <p:spPr>
          <a:xfrm flipH="1" rot="10800000">
            <a:off x="4039925" y="3354525"/>
            <a:ext cx="2148900" cy="4800"/>
          </a:xfrm>
          <a:prstGeom prst="straightConnector1">
            <a:avLst/>
          </a:prstGeom>
          <a:noFill/>
          <a:ln cap="flat" cmpd="sng" w="9525">
            <a:solidFill>
              <a:schemeClr val="dk2"/>
            </a:solidFill>
            <a:prstDash val="solid"/>
            <a:round/>
            <a:headEnd len="med" w="med" type="none"/>
            <a:tailEnd len="med" w="med" type="none"/>
          </a:ln>
        </p:spPr>
      </p:cxnSp>
      <p:cxnSp>
        <p:nvCxnSpPr>
          <p:cNvPr id="859" name="Google Shape;859;p59"/>
          <p:cNvCxnSpPr/>
          <p:nvPr/>
        </p:nvCxnSpPr>
        <p:spPr>
          <a:xfrm>
            <a:off x="4010775" y="3689900"/>
            <a:ext cx="2163300" cy="0"/>
          </a:xfrm>
          <a:prstGeom prst="straightConnector1">
            <a:avLst/>
          </a:prstGeom>
          <a:noFill/>
          <a:ln cap="flat" cmpd="sng" w="9525">
            <a:solidFill>
              <a:schemeClr val="dk2"/>
            </a:solidFill>
            <a:prstDash val="solid"/>
            <a:round/>
            <a:headEnd len="med" w="med" type="none"/>
            <a:tailEnd len="med" w="med" type="none"/>
          </a:ln>
        </p:spPr>
      </p:cxnSp>
      <p:cxnSp>
        <p:nvCxnSpPr>
          <p:cNvPr id="860" name="Google Shape;860;p59"/>
          <p:cNvCxnSpPr/>
          <p:nvPr/>
        </p:nvCxnSpPr>
        <p:spPr>
          <a:xfrm>
            <a:off x="4093400" y="4005900"/>
            <a:ext cx="2162700" cy="24300"/>
          </a:xfrm>
          <a:prstGeom prst="straightConnector1">
            <a:avLst/>
          </a:prstGeom>
          <a:noFill/>
          <a:ln cap="flat" cmpd="sng" w="9525">
            <a:solidFill>
              <a:schemeClr val="dk2"/>
            </a:solidFill>
            <a:prstDash val="solid"/>
            <a:round/>
            <a:headEnd len="med" w="med" type="none"/>
            <a:tailEnd len="med" w="med" type="none"/>
          </a:ln>
        </p:spPr>
      </p:cxnSp>
      <p:cxnSp>
        <p:nvCxnSpPr>
          <p:cNvPr id="861" name="Google Shape;861;p59"/>
          <p:cNvCxnSpPr/>
          <p:nvPr/>
        </p:nvCxnSpPr>
        <p:spPr>
          <a:xfrm>
            <a:off x="4015625" y="4122575"/>
            <a:ext cx="2143800" cy="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59"/>
          <p:cNvCxnSpPr/>
          <p:nvPr/>
        </p:nvCxnSpPr>
        <p:spPr>
          <a:xfrm flipH="1" rot="10800000">
            <a:off x="4015625" y="4229650"/>
            <a:ext cx="2173200" cy="9600"/>
          </a:xfrm>
          <a:prstGeom prst="straightConnector1">
            <a:avLst/>
          </a:prstGeom>
          <a:noFill/>
          <a:ln cap="flat" cmpd="sng" w="9525">
            <a:solidFill>
              <a:schemeClr val="dk2"/>
            </a:solidFill>
            <a:prstDash val="solid"/>
            <a:round/>
            <a:headEnd len="med" w="med" type="none"/>
            <a:tailEnd len="med" w="med" type="none"/>
          </a:ln>
        </p:spPr>
      </p:cxnSp>
      <p:cxnSp>
        <p:nvCxnSpPr>
          <p:cNvPr id="863" name="Google Shape;863;p59"/>
          <p:cNvCxnSpPr/>
          <p:nvPr/>
        </p:nvCxnSpPr>
        <p:spPr>
          <a:xfrm>
            <a:off x="4025350" y="4560125"/>
            <a:ext cx="2134200" cy="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p59"/>
          <p:cNvCxnSpPr/>
          <p:nvPr/>
        </p:nvCxnSpPr>
        <p:spPr>
          <a:xfrm flipH="1" rot="10800000">
            <a:off x="4015625" y="4672000"/>
            <a:ext cx="2173200" cy="48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59"/>
          <p:cNvCxnSpPr/>
          <p:nvPr/>
        </p:nvCxnSpPr>
        <p:spPr>
          <a:xfrm>
            <a:off x="4015625" y="4783750"/>
            <a:ext cx="2143800" cy="4800"/>
          </a:xfrm>
          <a:prstGeom prst="straightConnector1">
            <a:avLst/>
          </a:prstGeom>
          <a:noFill/>
          <a:ln cap="flat" cmpd="sng" w="9525">
            <a:solidFill>
              <a:schemeClr val="dk2"/>
            </a:solidFill>
            <a:prstDash val="solid"/>
            <a:round/>
            <a:headEnd len="med" w="med" type="none"/>
            <a:tailEnd len="med" w="med" type="none"/>
          </a:ln>
        </p:spPr>
      </p:cxnSp>
      <p:sp>
        <p:nvSpPr>
          <p:cNvPr id="866" name="Google Shape;866;p59"/>
          <p:cNvSpPr txBox="1"/>
          <p:nvPr/>
        </p:nvSpPr>
        <p:spPr>
          <a:xfrm>
            <a:off x="2935550" y="1078100"/>
            <a:ext cx="15510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Hyper Potion</a:t>
            </a:r>
            <a:endParaRPr sz="700">
              <a:solidFill>
                <a:srgbClr val="FF0000"/>
              </a:solidFill>
              <a:latin typeface="Calibri"/>
              <a:ea typeface="Calibri"/>
              <a:cs typeface="Calibri"/>
              <a:sym typeface="Calibri"/>
            </a:endParaRPr>
          </a:p>
        </p:txBody>
      </p:sp>
      <p:sp>
        <p:nvSpPr>
          <p:cNvPr id="867" name="Google Shape;867;p59"/>
          <p:cNvSpPr/>
          <p:nvPr/>
        </p:nvSpPr>
        <p:spPr>
          <a:xfrm flipH="1" rot="1948272">
            <a:off x="3226292" y="1250764"/>
            <a:ext cx="39115" cy="35457"/>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68" name="Google Shape;868;p59"/>
          <p:cNvSpPr txBox="1"/>
          <p:nvPr/>
        </p:nvSpPr>
        <p:spPr>
          <a:xfrm>
            <a:off x="7697700" y="738075"/>
            <a:ext cx="1659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111</a:t>
            </a:r>
            <a:endParaRPr sz="800">
              <a:solidFill>
                <a:schemeClr val="dk2"/>
              </a:solidFill>
              <a:latin typeface="Calibri"/>
              <a:ea typeface="Calibri"/>
              <a:cs typeface="Calibri"/>
              <a:sym typeface="Calibri"/>
            </a:endParaRPr>
          </a:p>
        </p:txBody>
      </p:sp>
      <p:cxnSp>
        <p:nvCxnSpPr>
          <p:cNvPr id="869" name="Google Shape;869;p59"/>
          <p:cNvCxnSpPr/>
          <p:nvPr/>
        </p:nvCxnSpPr>
        <p:spPr>
          <a:xfrm flipH="1" rot="10800000">
            <a:off x="8250225" y="893350"/>
            <a:ext cx="235500" cy="4800"/>
          </a:xfrm>
          <a:prstGeom prst="straightConnector1">
            <a:avLst/>
          </a:prstGeom>
          <a:noFill/>
          <a:ln cap="flat" cmpd="sng" w="9525">
            <a:solidFill>
              <a:schemeClr val="dk2"/>
            </a:solidFill>
            <a:prstDash val="solid"/>
            <a:round/>
            <a:headEnd len="med" w="med" type="none"/>
            <a:tailEnd len="med" w="med" type="triangle"/>
          </a:ln>
        </p:spPr>
      </p:cxnSp>
      <p:sp>
        <p:nvSpPr>
          <p:cNvPr id="870" name="Google Shape;870;p59"/>
          <p:cNvSpPr txBox="1"/>
          <p:nvPr/>
        </p:nvSpPr>
        <p:spPr>
          <a:xfrm>
            <a:off x="2542150" y="738063"/>
            <a:ext cx="14832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Fallarbor </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Town</a:t>
            </a:r>
            <a:endParaRPr sz="900">
              <a:latin typeface="Calibri"/>
              <a:ea typeface="Calibri"/>
              <a:cs typeface="Calibri"/>
              <a:sym typeface="Calibri"/>
            </a:endParaRPr>
          </a:p>
        </p:txBody>
      </p:sp>
      <p:cxnSp>
        <p:nvCxnSpPr>
          <p:cNvPr id="871" name="Google Shape;871;p59"/>
          <p:cNvCxnSpPr/>
          <p:nvPr/>
        </p:nvCxnSpPr>
        <p:spPr>
          <a:xfrm rot="10800000">
            <a:off x="2375400" y="968225"/>
            <a:ext cx="245400" cy="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0"/>
          <p:cNvSpPr txBox="1"/>
          <p:nvPr>
            <p:ph type="title"/>
          </p:nvPr>
        </p:nvSpPr>
        <p:spPr>
          <a:xfrm>
            <a:off x="192000" y="189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Fallarbor Town</a:t>
            </a:r>
            <a:endParaRPr/>
          </a:p>
        </p:txBody>
      </p:sp>
      <p:sp>
        <p:nvSpPr>
          <p:cNvPr id="877" name="Google Shape;877;p60"/>
          <p:cNvSpPr txBox="1"/>
          <p:nvPr>
            <p:ph idx="1" type="body"/>
          </p:nvPr>
        </p:nvSpPr>
        <p:spPr>
          <a:xfrm>
            <a:off x="250350" y="850775"/>
            <a:ext cx="4159200" cy="244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In the Pokemon center, speak to Lanette who is using the PC. She will tell you to meet here at her house on the next route.</a:t>
            </a:r>
            <a:endParaRPr/>
          </a:p>
          <a:p>
            <a:pPr indent="0" lvl="0" marL="0" rtl="0" algn="l">
              <a:spcBef>
                <a:spcPts val="1200"/>
              </a:spcBef>
              <a:spcAft>
                <a:spcPts val="0"/>
              </a:spcAft>
              <a:buNone/>
            </a:pPr>
            <a:r>
              <a:rPr lang="en"/>
              <a:t>Get hidden Nugget in the crater. </a:t>
            </a:r>
            <a:endParaRPr/>
          </a:p>
          <a:p>
            <a:pPr indent="0" lvl="0" marL="0" rtl="0" algn="l">
              <a:spcBef>
                <a:spcPts val="1200"/>
              </a:spcBef>
              <a:spcAft>
                <a:spcPts val="0"/>
              </a:spcAft>
              <a:buNone/>
            </a:pPr>
            <a:r>
              <a:rPr lang="en"/>
              <a:t>The move tutor teaches more previously learned by pokemon that have been forgotten or did not learn. Each move requires 1 Heart Scale.</a:t>
            </a:r>
            <a:endParaRPr/>
          </a:p>
          <a:p>
            <a:pPr indent="0" lvl="0" marL="0" rtl="0" algn="l">
              <a:spcBef>
                <a:spcPts val="1200"/>
              </a:spcBef>
              <a:spcAft>
                <a:spcPts val="0"/>
              </a:spcAft>
              <a:buNone/>
            </a:pPr>
            <a:r>
              <a:rPr lang="en"/>
              <a:t>The little girl in the shop will teach Metronome to 1 pokemon.</a:t>
            </a:r>
            <a:endParaRPr/>
          </a:p>
          <a:p>
            <a:pPr indent="0" lvl="0" marL="0" rtl="0" algn="l">
              <a:spcBef>
                <a:spcPts val="1200"/>
              </a:spcBef>
              <a:spcAft>
                <a:spcPts val="0"/>
              </a:spcAft>
              <a:buNone/>
            </a:pPr>
            <a:r>
              <a:rPr lang="en"/>
              <a:t>Reward for </a:t>
            </a:r>
            <a:r>
              <a:rPr lang="en"/>
              <a:t>clearing</a:t>
            </a:r>
            <a:r>
              <a:rPr lang="en"/>
              <a:t> the Battle Tent is 1 Hyper Potion.</a:t>
            </a:r>
            <a:endParaRPr/>
          </a:p>
          <a:p>
            <a:pPr indent="0" lvl="0" marL="0" rtl="0" algn="l">
              <a:spcBef>
                <a:spcPts val="1200"/>
              </a:spcBef>
              <a:spcAft>
                <a:spcPts val="1200"/>
              </a:spcAft>
              <a:buNone/>
            </a:pPr>
            <a:r>
              <a:t/>
            </a:r>
            <a:endParaRPr/>
          </a:p>
        </p:txBody>
      </p:sp>
      <p:pic>
        <p:nvPicPr>
          <p:cNvPr id="878" name="Google Shape;878;p60"/>
          <p:cNvPicPr preferRelativeResize="0"/>
          <p:nvPr/>
        </p:nvPicPr>
        <p:blipFill>
          <a:blip r:embed="rId3">
            <a:alphaModFix/>
          </a:blip>
          <a:stretch>
            <a:fillRect/>
          </a:stretch>
        </p:blipFill>
        <p:spPr>
          <a:xfrm>
            <a:off x="5318525" y="437550"/>
            <a:ext cx="3074650" cy="3074650"/>
          </a:xfrm>
          <a:prstGeom prst="rect">
            <a:avLst/>
          </a:prstGeom>
          <a:noFill/>
          <a:ln>
            <a:noFill/>
          </a:ln>
        </p:spPr>
      </p:pic>
      <p:sp>
        <p:nvSpPr>
          <p:cNvPr id="879" name="Google Shape;879;p60"/>
          <p:cNvSpPr/>
          <p:nvPr/>
        </p:nvSpPr>
        <p:spPr>
          <a:xfrm>
            <a:off x="5644225" y="2756475"/>
            <a:ext cx="107100" cy="92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80" name="Google Shape;880;p60"/>
          <p:cNvSpPr txBox="1"/>
          <p:nvPr/>
        </p:nvSpPr>
        <p:spPr>
          <a:xfrm>
            <a:off x="5410925" y="2484225"/>
            <a:ext cx="10356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latin typeface="Calibri"/>
                <a:ea typeface="Calibri"/>
                <a:cs typeface="Calibri"/>
                <a:sym typeface="Calibri"/>
              </a:rPr>
              <a:t>Nugget</a:t>
            </a:r>
            <a:endParaRPr sz="1000">
              <a:solidFill>
                <a:srgbClr val="FF0000"/>
              </a:solidFill>
              <a:latin typeface="Calibri"/>
              <a:ea typeface="Calibri"/>
              <a:cs typeface="Calibri"/>
              <a:sym typeface="Calibri"/>
            </a:endParaRPr>
          </a:p>
        </p:txBody>
      </p:sp>
      <p:sp>
        <p:nvSpPr>
          <p:cNvPr id="881" name="Google Shape;881;p60"/>
          <p:cNvSpPr/>
          <p:nvPr/>
        </p:nvSpPr>
        <p:spPr>
          <a:xfrm>
            <a:off x="5211550" y="850775"/>
            <a:ext cx="836100" cy="7827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82" name="Google Shape;882;p60"/>
          <p:cNvSpPr txBox="1"/>
          <p:nvPr/>
        </p:nvSpPr>
        <p:spPr>
          <a:xfrm>
            <a:off x="5211550" y="884800"/>
            <a:ext cx="17016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Move Tutor</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(Heart Scales)</a:t>
            </a:r>
            <a:endParaRPr sz="900">
              <a:latin typeface="Calibri"/>
              <a:ea typeface="Calibri"/>
              <a:cs typeface="Calibri"/>
              <a:sym typeface="Calibri"/>
            </a:endParaRPr>
          </a:p>
        </p:txBody>
      </p:sp>
      <p:sp>
        <p:nvSpPr>
          <p:cNvPr id="883" name="Google Shape;883;p60"/>
          <p:cNvSpPr/>
          <p:nvPr/>
        </p:nvSpPr>
        <p:spPr>
          <a:xfrm>
            <a:off x="7326325" y="1990725"/>
            <a:ext cx="918900" cy="1004100"/>
          </a:xfrm>
          <a:prstGeom prst="triangle">
            <a:avLst>
              <a:gd fmla="val 50000"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84" name="Google Shape;884;p60"/>
          <p:cNvSpPr txBox="1"/>
          <p:nvPr/>
        </p:nvSpPr>
        <p:spPr>
          <a:xfrm>
            <a:off x="7282575" y="2370075"/>
            <a:ext cx="15507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Metronome</a:t>
            </a:r>
            <a:endParaRPr sz="1300">
              <a:latin typeface="Calibri"/>
              <a:ea typeface="Calibri"/>
              <a:cs typeface="Calibri"/>
              <a:sym typeface="Calibri"/>
            </a:endParaRPr>
          </a:p>
        </p:txBody>
      </p:sp>
      <p:sp>
        <p:nvSpPr>
          <p:cNvPr id="885" name="Google Shape;885;p60"/>
          <p:cNvSpPr/>
          <p:nvPr/>
        </p:nvSpPr>
        <p:spPr>
          <a:xfrm>
            <a:off x="7204800" y="933425"/>
            <a:ext cx="918900" cy="92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86" name="Google Shape;886;p60"/>
          <p:cNvSpPr txBox="1"/>
          <p:nvPr/>
        </p:nvSpPr>
        <p:spPr>
          <a:xfrm>
            <a:off x="7248550" y="1064650"/>
            <a:ext cx="7680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FF00"/>
                </a:solidFill>
                <a:latin typeface="Calibri"/>
                <a:ea typeface="Calibri"/>
                <a:cs typeface="Calibri"/>
                <a:sym typeface="Calibri"/>
              </a:rPr>
              <a:t>Lannette</a:t>
            </a:r>
            <a:endParaRPr sz="1200">
              <a:solidFill>
                <a:srgbClr val="00FF00"/>
              </a:solidFill>
              <a:latin typeface="Calibri"/>
              <a:ea typeface="Calibri"/>
              <a:cs typeface="Calibri"/>
              <a:sym typeface="Calibri"/>
            </a:endParaRPr>
          </a:p>
        </p:txBody>
      </p:sp>
      <p:pic>
        <p:nvPicPr>
          <p:cNvPr id="887" name="Google Shape;887;p60"/>
          <p:cNvPicPr preferRelativeResize="0"/>
          <p:nvPr/>
        </p:nvPicPr>
        <p:blipFill>
          <a:blip r:embed="rId4">
            <a:alphaModFix/>
          </a:blip>
          <a:stretch>
            <a:fillRect/>
          </a:stretch>
        </p:blipFill>
        <p:spPr>
          <a:xfrm>
            <a:off x="3164975" y="2882925"/>
            <a:ext cx="2030165" cy="1998375"/>
          </a:xfrm>
          <a:prstGeom prst="rect">
            <a:avLst/>
          </a:prstGeom>
          <a:noFill/>
          <a:ln>
            <a:noFill/>
          </a:ln>
        </p:spPr>
      </p:pic>
      <p:sp>
        <p:nvSpPr>
          <p:cNvPr id="888" name="Google Shape;888;p60"/>
          <p:cNvSpPr txBox="1"/>
          <p:nvPr/>
        </p:nvSpPr>
        <p:spPr>
          <a:xfrm>
            <a:off x="3688075" y="2664125"/>
            <a:ext cx="16578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dk2"/>
                </a:solidFill>
                <a:latin typeface="Calibri"/>
                <a:ea typeface="Calibri"/>
                <a:cs typeface="Calibri"/>
                <a:sym typeface="Calibri"/>
              </a:rPr>
              <a:t>PokeMart Items</a:t>
            </a:r>
            <a:endParaRPr sz="1000" u="sng">
              <a:solidFill>
                <a:schemeClr val="dk2"/>
              </a:solidFill>
              <a:latin typeface="Calibri"/>
              <a:ea typeface="Calibri"/>
              <a:cs typeface="Calibri"/>
              <a:sym typeface="Calibri"/>
            </a:endParaRPr>
          </a:p>
        </p:txBody>
      </p:sp>
      <p:sp>
        <p:nvSpPr>
          <p:cNvPr id="889" name="Google Shape;889;p60"/>
          <p:cNvSpPr txBox="1"/>
          <p:nvPr/>
        </p:nvSpPr>
        <p:spPr>
          <a:xfrm>
            <a:off x="7552400" y="1735825"/>
            <a:ext cx="6675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113</a:t>
            </a:r>
            <a:endParaRPr sz="900">
              <a:solidFill>
                <a:schemeClr val="dk2"/>
              </a:solidFill>
              <a:latin typeface="Calibri"/>
              <a:ea typeface="Calibri"/>
              <a:cs typeface="Calibri"/>
              <a:sym typeface="Calibri"/>
            </a:endParaRPr>
          </a:p>
        </p:txBody>
      </p:sp>
      <p:cxnSp>
        <p:nvCxnSpPr>
          <p:cNvPr id="890" name="Google Shape;890;p60"/>
          <p:cNvCxnSpPr/>
          <p:nvPr/>
        </p:nvCxnSpPr>
        <p:spPr>
          <a:xfrm>
            <a:off x="8123700" y="1897875"/>
            <a:ext cx="143100" cy="6300"/>
          </a:xfrm>
          <a:prstGeom prst="straightConnector1">
            <a:avLst/>
          </a:prstGeom>
          <a:noFill/>
          <a:ln cap="flat" cmpd="sng" w="9525">
            <a:solidFill>
              <a:schemeClr val="dk2"/>
            </a:solidFill>
            <a:prstDash val="solid"/>
            <a:round/>
            <a:headEnd len="med" w="med" type="none"/>
            <a:tailEnd len="med" w="med" type="triangle"/>
          </a:ln>
        </p:spPr>
      </p:cxnSp>
      <p:sp>
        <p:nvSpPr>
          <p:cNvPr id="891" name="Google Shape;891;p60"/>
          <p:cNvSpPr txBox="1"/>
          <p:nvPr/>
        </p:nvSpPr>
        <p:spPr>
          <a:xfrm>
            <a:off x="5590125" y="1775525"/>
            <a:ext cx="9915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Route 114</a:t>
            </a:r>
            <a:endParaRPr sz="900">
              <a:solidFill>
                <a:schemeClr val="dk2"/>
              </a:solidFill>
              <a:latin typeface="Calibri"/>
              <a:ea typeface="Calibri"/>
              <a:cs typeface="Calibri"/>
              <a:sym typeface="Calibri"/>
            </a:endParaRPr>
          </a:p>
        </p:txBody>
      </p:sp>
      <p:cxnSp>
        <p:nvCxnSpPr>
          <p:cNvPr id="892" name="Google Shape;892;p60"/>
          <p:cNvCxnSpPr/>
          <p:nvPr/>
        </p:nvCxnSpPr>
        <p:spPr>
          <a:xfrm rot="10800000">
            <a:off x="5372725" y="1938525"/>
            <a:ext cx="271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61"/>
          <p:cNvSpPr txBox="1"/>
          <p:nvPr>
            <p:ph type="title"/>
          </p:nvPr>
        </p:nvSpPr>
        <p:spPr>
          <a:xfrm>
            <a:off x="143375" y="14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114</a:t>
            </a:r>
            <a:endParaRPr/>
          </a:p>
        </p:txBody>
      </p:sp>
      <p:sp>
        <p:nvSpPr>
          <p:cNvPr id="898" name="Google Shape;898;p6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9" name="Google Shape;899;p61"/>
          <p:cNvPicPr preferRelativeResize="0"/>
          <p:nvPr/>
        </p:nvPicPr>
        <p:blipFill>
          <a:blip r:embed="rId3">
            <a:alphaModFix/>
          </a:blip>
          <a:stretch>
            <a:fillRect/>
          </a:stretch>
        </p:blipFill>
        <p:spPr>
          <a:xfrm>
            <a:off x="6521850" y="296000"/>
            <a:ext cx="2175450" cy="4350900"/>
          </a:xfrm>
          <a:prstGeom prst="rect">
            <a:avLst/>
          </a:prstGeom>
          <a:noFill/>
          <a:ln>
            <a:noFill/>
          </a:ln>
        </p:spPr>
      </p:pic>
      <p:pic>
        <p:nvPicPr>
          <p:cNvPr id="900" name="Google Shape;900;p61"/>
          <p:cNvPicPr preferRelativeResize="0"/>
          <p:nvPr/>
        </p:nvPicPr>
        <p:blipFill>
          <a:blip r:embed="rId4">
            <a:alphaModFix/>
          </a:blip>
          <a:stretch>
            <a:fillRect/>
          </a:stretch>
        </p:blipFill>
        <p:spPr>
          <a:xfrm>
            <a:off x="2248325" y="325725"/>
            <a:ext cx="1934525" cy="4217101"/>
          </a:xfrm>
          <a:prstGeom prst="rect">
            <a:avLst/>
          </a:prstGeom>
          <a:noFill/>
          <a:ln>
            <a:noFill/>
          </a:ln>
        </p:spPr>
      </p:pic>
      <p:pic>
        <p:nvPicPr>
          <p:cNvPr id="901" name="Google Shape;901;p61"/>
          <p:cNvPicPr preferRelativeResize="0"/>
          <p:nvPr/>
        </p:nvPicPr>
        <p:blipFill>
          <a:blip r:embed="rId5">
            <a:alphaModFix/>
          </a:blip>
          <a:stretch>
            <a:fillRect/>
          </a:stretch>
        </p:blipFill>
        <p:spPr>
          <a:xfrm>
            <a:off x="4279500" y="336725"/>
            <a:ext cx="2089400" cy="4217101"/>
          </a:xfrm>
          <a:prstGeom prst="rect">
            <a:avLst/>
          </a:prstGeom>
          <a:noFill/>
          <a:ln>
            <a:noFill/>
          </a:ln>
        </p:spPr>
      </p:pic>
      <p:pic>
        <p:nvPicPr>
          <p:cNvPr id="902" name="Google Shape;902;p61"/>
          <p:cNvPicPr preferRelativeResize="0"/>
          <p:nvPr/>
        </p:nvPicPr>
        <p:blipFill>
          <a:blip r:embed="rId6">
            <a:alphaModFix/>
          </a:blip>
          <a:stretch>
            <a:fillRect/>
          </a:stretch>
        </p:blipFill>
        <p:spPr>
          <a:xfrm>
            <a:off x="397123" y="748675"/>
            <a:ext cx="1788525" cy="1890800"/>
          </a:xfrm>
          <a:prstGeom prst="rect">
            <a:avLst/>
          </a:prstGeom>
          <a:noFill/>
          <a:ln>
            <a:noFill/>
          </a:ln>
        </p:spPr>
      </p:pic>
      <p:pic>
        <p:nvPicPr>
          <p:cNvPr id="903" name="Google Shape;903;p61"/>
          <p:cNvPicPr preferRelativeResize="0"/>
          <p:nvPr/>
        </p:nvPicPr>
        <p:blipFill>
          <a:blip r:embed="rId7">
            <a:alphaModFix/>
          </a:blip>
          <a:stretch>
            <a:fillRect/>
          </a:stretch>
        </p:blipFill>
        <p:spPr>
          <a:xfrm>
            <a:off x="397125" y="2639475"/>
            <a:ext cx="1814875" cy="235800"/>
          </a:xfrm>
          <a:prstGeom prst="rect">
            <a:avLst/>
          </a:prstGeom>
          <a:noFill/>
          <a:ln>
            <a:noFill/>
          </a:ln>
        </p:spPr>
      </p:pic>
      <p:pic>
        <p:nvPicPr>
          <p:cNvPr id="904" name="Google Shape;904;p61"/>
          <p:cNvPicPr preferRelativeResize="0"/>
          <p:nvPr/>
        </p:nvPicPr>
        <p:blipFill>
          <a:blip r:embed="rId8">
            <a:alphaModFix/>
          </a:blip>
          <a:stretch>
            <a:fillRect/>
          </a:stretch>
        </p:blipFill>
        <p:spPr>
          <a:xfrm>
            <a:off x="397125" y="2875271"/>
            <a:ext cx="1788525" cy="426854"/>
          </a:xfrm>
          <a:prstGeom prst="rect">
            <a:avLst/>
          </a:prstGeom>
          <a:noFill/>
          <a:ln>
            <a:noFill/>
          </a:ln>
        </p:spPr>
      </p:pic>
      <p:sp>
        <p:nvSpPr>
          <p:cNvPr id="905" name="Google Shape;905;p61"/>
          <p:cNvSpPr txBox="1"/>
          <p:nvPr/>
        </p:nvSpPr>
        <p:spPr>
          <a:xfrm>
            <a:off x="437550" y="3505175"/>
            <a:ext cx="1584900" cy="10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Pathing, trainers and pokemon. Items on on the next slide…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906" name="Google Shape;906;p61"/>
          <p:cNvSpPr/>
          <p:nvPr/>
        </p:nvSpPr>
        <p:spPr>
          <a:xfrm>
            <a:off x="6988875" y="834350"/>
            <a:ext cx="1438025" cy="3440875"/>
          </a:xfrm>
          <a:custGeom>
            <a:rect b="b" l="l" r="r" t="t"/>
            <a:pathLst>
              <a:path extrusionOk="0" h="137635" w="57521">
                <a:moveTo>
                  <a:pt x="57521" y="0"/>
                </a:moveTo>
                <a:cubicBezTo>
                  <a:pt x="50052" y="0"/>
                  <a:pt x="42619" y="1957"/>
                  <a:pt x="35533" y="4319"/>
                </a:cubicBezTo>
                <a:cubicBezTo>
                  <a:pt x="32283" y="5402"/>
                  <a:pt x="27706" y="6019"/>
                  <a:pt x="26503" y="9227"/>
                </a:cubicBezTo>
                <a:cubicBezTo>
                  <a:pt x="23057" y="18419"/>
                  <a:pt x="25916" y="28907"/>
                  <a:pt x="26896" y="38674"/>
                </a:cubicBezTo>
                <a:cubicBezTo>
                  <a:pt x="27643" y="46120"/>
                  <a:pt x="26055" y="53628"/>
                  <a:pt x="25129" y="61054"/>
                </a:cubicBezTo>
                <a:cubicBezTo>
                  <a:pt x="24691" y="64566"/>
                  <a:pt x="29905" y="67753"/>
                  <a:pt x="28662" y="71067"/>
                </a:cubicBezTo>
                <a:cubicBezTo>
                  <a:pt x="27428" y="74358"/>
                  <a:pt x="25013" y="77094"/>
                  <a:pt x="23558" y="80293"/>
                </a:cubicBezTo>
                <a:cubicBezTo>
                  <a:pt x="22426" y="82782"/>
                  <a:pt x="22839" y="86361"/>
                  <a:pt x="20613" y="87950"/>
                </a:cubicBezTo>
                <a:cubicBezTo>
                  <a:pt x="17963" y="89842"/>
                  <a:pt x="14762" y="84925"/>
                  <a:pt x="11583" y="84220"/>
                </a:cubicBezTo>
                <a:cubicBezTo>
                  <a:pt x="8638" y="83567"/>
                  <a:pt x="4960" y="88165"/>
                  <a:pt x="5693" y="91091"/>
                </a:cubicBezTo>
                <a:cubicBezTo>
                  <a:pt x="6514" y="94371"/>
                  <a:pt x="10364" y="95984"/>
                  <a:pt x="12564" y="98551"/>
                </a:cubicBezTo>
                <a:cubicBezTo>
                  <a:pt x="17007" y="103733"/>
                  <a:pt x="23644" y="109316"/>
                  <a:pt x="30429" y="108563"/>
                </a:cubicBezTo>
                <a:cubicBezTo>
                  <a:pt x="35932" y="107953"/>
                  <a:pt x="40823" y="95279"/>
                  <a:pt x="44368" y="99532"/>
                </a:cubicBezTo>
                <a:cubicBezTo>
                  <a:pt x="48101" y="104010"/>
                  <a:pt x="45875" y="111220"/>
                  <a:pt x="45153" y="117005"/>
                </a:cubicBezTo>
                <a:cubicBezTo>
                  <a:pt x="44464" y="122528"/>
                  <a:pt x="47502" y="128412"/>
                  <a:pt x="45742" y="133692"/>
                </a:cubicBezTo>
                <a:cubicBezTo>
                  <a:pt x="44701" y="136814"/>
                  <a:pt x="38646" y="138963"/>
                  <a:pt x="36319" y="136636"/>
                </a:cubicBezTo>
                <a:cubicBezTo>
                  <a:pt x="33252" y="133569"/>
                  <a:pt x="35528" y="127840"/>
                  <a:pt x="33767" y="123876"/>
                </a:cubicBezTo>
                <a:cubicBezTo>
                  <a:pt x="32491" y="121004"/>
                  <a:pt x="28767" y="119729"/>
                  <a:pt x="25718" y="118968"/>
                </a:cubicBezTo>
                <a:cubicBezTo>
                  <a:pt x="20839" y="117751"/>
                  <a:pt x="14307" y="119585"/>
                  <a:pt x="11386" y="123679"/>
                </a:cubicBezTo>
                <a:cubicBezTo>
                  <a:pt x="9190" y="126757"/>
                  <a:pt x="10629" y="134501"/>
                  <a:pt x="6871" y="134084"/>
                </a:cubicBezTo>
                <a:cubicBezTo>
                  <a:pt x="1547" y="133493"/>
                  <a:pt x="0" y="124914"/>
                  <a:pt x="0" y="119557"/>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Ruby, Sapphire Version exclusives and counterparts</a:t>
            </a:r>
            <a:endParaRPr sz="2400"/>
          </a:p>
        </p:txBody>
      </p:sp>
      <p:sp>
        <p:nvSpPr>
          <p:cNvPr id="153" name="Google Shape;153;p17"/>
          <p:cNvSpPr txBox="1"/>
          <p:nvPr>
            <p:ph idx="1" type="body"/>
          </p:nvPr>
        </p:nvSpPr>
        <p:spPr>
          <a:xfrm>
            <a:off x="427000" y="1487100"/>
            <a:ext cx="8269800" cy="3131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u="sng"/>
              <a:t>Exclusives/Counterparts</a:t>
            </a:r>
            <a:endParaRPr u="sng"/>
          </a:p>
          <a:p>
            <a:pPr indent="0" lvl="0" marL="0" rtl="0" algn="l">
              <a:spcBef>
                <a:spcPts val="1200"/>
              </a:spcBef>
              <a:spcAft>
                <a:spcPts val="0"/>
              </a:spcAft>
              <a:buNone/>
            </a:pPr>
            <a:r>
              <a:rPr b="1" i="1" lang="en"/>
              <a:t>* indicates not available in Emerald, but found in BOTH Ruby and Sapphire</a:t>
            </a:r>
            <a:endParaRPr b="1" i="1"/>
          </a:p>
          <a:p>
            <a:pPr indent="0" lvl="0" marL="0" rtl="0" algn="l">
              <a:spcBef>
                <a:spcPts val="1200"/>
              </a:spcBef>
              <a:spcAft>
                <a:spcPts val="0"/>
              </a:spcAft>
              <a:buNone/>
            </a:pPr>
            <a:r>
              <a:rPr lang="en"/>
              <a:t>Ruby: Seedot family (1% on Emerald), Mawile (5% on Emerald- Victory Road Dark Areas), Zangoose, Solrock, Groudon, Latios.</a:t>
            </a:r>
            <a:endParaRPr/>
          </a:p>
          <a:p>
            <a:pPr indent="0" lvl="0" marL="0" rtl="0" algn="l">
              <a:spcBef>
                <a:spcPts val="1200"/>
              </a:spcBef>
              <a:spcAft>
                <a:spcPts val="0"/>
              </a:spcAft>
              <a:buNone/>
            </a:pPr>
            <a:r>
              <a:rPr lang="en"/>
              <a:t>Sapphire</a:t>
            </a:r>
            <a:r>
              <a:rPr lang="en"/>
              <a:t>: Lotad family (20% on Emerald), Sableye, Seviper, Lunatone, Kyogre, Latias.</a:t>
            </a:r>
            <a:endParaRPr/>
          </a:p>
          <a:p>
            <a:pPr indent="0" lvl="0" marL="0" rtl="0" algn="l">
              <a:spcBef>
                <a:spcPts val="1200"/>
              </a:spcBef>
              <a:spcAft>
                <a:spcPts val="0"/>
              </a:spcAft>
              <a:buNone/>
            </a:pPr>
            <a:r>
              <a:rPr lang="en"/>
              <a:t>Surskit* is in BOTH Ruby and Sapphire, but NOT Emerald. Catch this on either game.</a:t>
            </a:r>
            <a:endParaRPr/>
          </a:p>
          <a:p>
            <a:pPr indent="0" lvl="0" marL="0" rtl="0" algn="l">
              <a:spcBef>
                <a:spcPts val="1200"/>
              </a:spcBef>
              <a:spcAft>
                <a:spcPts val="0"/>
              </a:spcAft>
              <a:buNone/>
            </a:pPr>
            <a:r>
              <a:rPr lang="en" u="sng"/>
              <a:t>In Short, </a:t>
            </a:r>
            <a:r>
              <a:rPr lang="en" u="sng"/>
              <a:t>Trade all these to Pokemon Emerald</a:t>
            </a:r>
            <a:endParaRPr/>
          </a:p>
          <a:p>
            <a:pPr indent="0" lvl="0" marL="0" rtl="0" algn="l">
              <a:spcBef>
                <a:spcPts val="1200"/>
              </a:spcBef>
              <a:spcAft>
                <a:spcPts val="0"/>
              </a:spcAft>
              <a:buNone/>
            </a:pPr>
            <a:r>
              <a:rPr lang="en"/>
              <a:t>Ruby - Seedot, Mawile, Zangoose, Roselia*, Meditite*, Surskit*</a:t>
            </a:r>
            <a:endParaRPr/>
          </a:p>
          <a:p>
            <a:pPr indent="0" lvl="0" marL="0" rtl="0" algn="l">
              <a:spcBef>
                <a:spcPts val="1200"/>
              </a:spcBef>
              <a:spcAft>
                <a:spcPts val="0"/>
              </a:spcAft>
              <a:buNone/>
            </a:pPr>
            <a:r>
              <a:rPr lang="en"/>
              <a:t>Sapphire: Plusle, Volbeat, Roselia*, Grimer, Lunatone, Meditite*, Surskit*</a:t>
            </a:r>
            <a:endParaRPr/>
          </a:p>
          <a:p>
            <a:pPr indent="0" lvl="0" marL="0" rtl="0" algn="l">
              <a:spcBef>
                <a:spcPts val="1200"/>
              </a:spcBef>
              <a:spcAft>
                <a:spcPts val="1200"/>
              </a:spcAft>
              <a:buNone/>
            </a:pPr>
            <a:r>
              <a:rPr i="1" lang="en"/>
              <a:t>All of these pokemon are either rare or unobtainable in Emerald. Not worth looking for when you can just trade them easily. Put the Masterballs, and any items you want to trade over on any of these Pokemon and keep them ready for trading to Emerald. Additionally, get the </a:t>
            </a:r>
            <a:r>
              <a:rPr i="1" lang="en"/>
              <a:t>evolution</a:t>
            </a:r>
            <a:r>
              <a:rPr i="1" lang="en"/>
              <a:t> stones, and </a:t>
            </a:r>
            <a:r>
              <a:rPr i="1" lang="en"/>
              <a:t>Clamperl</a:t>
            </a:r>
            <a:r>
              <a:rPr i="1" lang="en"/>
              <a:t> with evolution items ready.</a:t>
            </a:r>
            <a:endParaRPr i="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2"/>
          <p:cNvSpPr txBox="1"/>
          <p:nvPr>
            <p:ph type="title"/>
          </p:nvPr>
        </p:nvSpPr>
        <p:spPr>
          <a:xfrm>
            <a:off x="138550" y="101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114 (</a:t>
            </a:r>
            <a:r>
              <a:rPr lang="en"/>
              <a:t>Continued</a:t>
            </a:r>
            <a:r>
              <a:rPr lang="en"/>
              <a:t>)</a:t>
            </a:r>
            <a:endParaRPr/>
          </a:p>
        </p:txBody>
      </p:sp>
      <p:sp>
        <p:nvSpPr>
          <p:cNvPr id="912" name="Google Shape;912;p62"/>
          <p:cNvSpPr txBox="1"/>
          <p:nvPr>
            <p:ph idx="1" type="body"/>
          </p:nvPr>
        </p:nvSpPr>
        <p:spPr>
          <a:xfrm>
            <a:off x="459925" y="2131450"/>
            <a:ext cx="31188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914"/>
              <a:t>-Get TM28 dig from the little boy in fossil maniac’s house.</a:t>
            </a:r>
            <a:endParaRPr sz="914"/>
          </a:p>
          <a:p>
            <a:pPr indent="0" lvl="0" marL="0" rtl="0" algn="l">
              <a:lnSpc>
                <a:spcPct val="105000"/>
              </a:lnSpc>
              <a:spcBef>
                <a:spcPts val="1200"/>
              </a:spcBef>
              <a:spcAft>
                <a:spcPts val="0"/>
              </a:spcAft>
              <a:buSzPts val="605"/>
              <a:buNone/>
            </a:pPr>
            <a:r>
              <a:rPr lang="en" sz="914"/>
              <a:t>-TM05 Roar from Gentleman with Poochyena.</a:t>
            </a:r>
            <a:endParaRPr sz="914"/>
          </a:p>
          <a:p>
            <a:pPr indent="0" lvl="0" marL="0" rtl="0" algn="l">
              <a:lnSpc>
                <a:spcPct val="105000"/>
              </a:lnSpc>
              <a:spcBef>
                <a:spcPts val="1200"/>
              </a:spcBef>
              <a:spcAft>
                <a:spcPts val="0"/>
              </a:spcAft>
              <a:buSzPts val="605"/>
              <a:buNone/>
            </a:pPr>
            <a:r>
              <a:rPr lang="en" sz="914"/>
              <a:t>-Energy Powder after double battle in the trees on east side</a:t>
            </a:r>
            <a:endParaRPr sz="914"/>
          </a:p>
          <a:p>
            <a:pPr indent="0" lvl="0" marL="0" rtl="0" algn="l">
              <a:lnSpc>
                <a:spcPct val="105000"/>
              </a:lnSpc>
              <a:spcBef>
                <a:spcPts val="1200"/>
              </a:spcBef>
              <a:spcAft>
                <a:spcPts val="0"/>
              </a:spcAft>
              <a:buSzPts val="605"/>
              <a:buNone/>
            </a:pPr>
            <a:r>
              <a:rPr lang="en" sz="914"/>
              <a:t>-Revive at the end of the path in the </a:t>
            </a:r>
            <a:r>
              <a:rPr lang="en" sz="914"/>
              <a:t>corner</a:t>
            </a:r>
            <a:r>
              <a:rPr lang="en" sz="914"/>
              <a:t> on the west side.</a:t>
            </a:r>
            <a:endParaRPr sz="914"/>
          </a:p>
          <a:p>
            <a:pPr indent="0" lvl="0" marL="0" rtl="0" algn="l">
              <a:lnSpc>
                <a:spcPct val="105000"/>
              </a:lnSpc>
              <a:spcBef>
                <a:spcPts val="1200"/>
              </a:spcBef>
              <a:spcAft>
                <a:spcPts val="0"/>
              </a:spcAft>
              <a:buSzPts val="605"/>
              <a:buNone/>
            </a:pPr>
            <a:r>
              <a:rPr lang="en" sz="914"/>
              <a:t>-Walk behind Lanette’s house for the Persim berries.</a:t>
            </a:r>
            <a:endParaRPr sz="914"/>
          </a:p>
          <a:p>
            <a:pPr indent="0" lvl="0" marL="0" rtl="0" algn="l">
              <a:lnSpc>
                <a:spcPct val="105000"/>
              </a:lnSpc>
              <a:spcBef>
                <a:spcPts val="1200"/>
              </a:spcBef>
              <a:spcAft>
                <a:spcPts val="0"/>
              </a:spcAft>
              <a:buSzPts val="605"/>
              <a:buNone/>
            </a:pPr>
            <a:r>
              <a:rPr lang="en" sz="914"/>
              <a:t>-Go into Lanette’s house and speak with her.</a:t>
            </a:r>
            <a:endParaRPr sz="914"/>
          </a:p>
          <a:p>
            <a:pPr indent="0" lvl="0" marL="0" rtl="0" algn="l">
              <a:lnSpc>
                <a:spcPct val="105000"/>
              </a:lnSpc>
              <a:spcBef>
                <a:spcPts val="1200"/>
              </a:spcBef>
              <a:spcAft>
                <a:spcPts val="0"/>
              </a:spcAft>
              <a:buSzPts val="605"/>
              <a:buNone/>
            </a:pPr>
            <a:r>
              <a:rPr lang="en" sz="914"/>
              <a:t>-Hidden carbos under the rock below south grass patch</a:t>
            </a:r>
            <a:endParaRPr sz="914"/>
          </a:p>
          <a:p>
            <a:pPr indent="0" lvl="0" marL="0" rtl="0" algn="l">
              <a:lnSpc>
                <a:spcPct val="105000"/>
              </a:lnSpc>
              <a:spcBef>
                <a:spcPts val="1200"/>
              </a:spcBef>
              <a:spcAft>
                <a:spcPts val="0"/>
              </a:spcAft>
              <a:buSzPts val="605"/>
              <a:buNone/>
            </a:pPr>
            <a:r>
              <a:rPr lang="en" sz="914"/>
              <a:t>-Protein on first ledge with rock smash</a:t>
            </a:r>
            <a:endParaRPr sz="914"/>
          </a:p>
          <a:p>
            <a:pPr indent="0" lvl="0" marL="0" rtl="0" algn="l">
              <a:lnSpc>
                <a:spcPct val="105000"/>
              </a:lnSpc>
              <a:spcBef>
                <a:spcPts val="1200"/>
              </a:spcBef>
              <a:spcAft>
                <a:spcPts val="1200"/>
              </a:spcAft>
              <a:buSzPts val="605"/>
              <a:buNone/>
            </a:pPr>
            <a:r>
              <a:rPr lang="en" sz="914"/>
              <a:t>-Cannot get rare candy until surf AND waterfall are </a:t>
            </a:r>
            <a:r>
              <a:rPr lang="en" sz="914"/>
              <a:t>acquired.</a:t>
            </a:r>
            <a:endParaRPr sz="914"/>
          </a:p>
        </p:txBody>
      </p:sp>
      <p:pic>
        <p:nvPicPr>
          <p:cNvPr id="913" name="Google Shape;913;p62"/>
          <p:cNvPicPr preferRelativeResize="0"/>
          <p:nvPr/>
        </p:nvPicPr>
        <p:blipFill>
          <a:blip r:embed="rId3">
            <a:alphaModFix/>
          </a:blip>
          <a:stretch>
            <a:fillRect/>
          </a:stretch>
        </p:blipFill>
        <p:spPr>
          <a:xfrm>
            <a:off x="4149350" y="665463"/>
            <a:ext cx="2288525" cy="2231425"/>
          </a:xfrm>
          <a:prstGeom prst="rect">
            <a:avLst/>
          </a:prstGeom>
          <a:noFill/>
          <a:ln>
            <a:noFill/>
          </a:ln>
        </p:spPr>
      </p:pic>
      <p:pic>
        <p:nvPicPr>
          <p:cNvPr id="914" name="Google Shape;914;p62"/>
          <p:cNvPicPr preferRelativeResize="0"/>
          <p:nvPr/>
        </p:nvPicPr>
        <p:blipFill>
          <a:blip r:embed="rId4">
            <a:alphaModFix/>
          </a:blip>
          <a:stretch>
            <a:fillRect/>
          </a:stretch>
        </p:blipFill>
        <p:spPr>
          <a:xfrm>
            <a:off x="6521850" y="296000"/>
            <a:ext cx="2175450" cy="4350900"/>
          </a:xfrm>
          <a:prstGeom prst="rect">
            <a:avLst/>
          </a:prstGeom>
          <a:noFill/>
          <a:ln>
            <a:noFill/>
          </a:ln>
        </p:spPr>
      </p:pic>
      <p:cxnSp>
        <p:nvCxnSpPr>
          <p:cNvPr id="915" name="Google Shape;915;p62"/>
          <p:cNvCxnSpPr/>
          <p:nvPr/>
        </p:nvCxnSpPr>
        <p:spPr>
          <a:xfrm>
            <a:off x="4171200" y="1750150"/>
            <a:ext cx="2182800" cy="72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62"/>
          <p:cNvCxnSpPr/>
          <p:nvPr/>
        </p:nvCxnSpPr>
        <p:spPr>
          <a:xfrm>
            <a:off x="4210075" y="2090450"/>
            <a:ext cx="2061300" cy="4800"/>
          </a:xfrm>
          <a:prstGeom prst="straightConnector1">
            <a:avLst/>
          </a:prstGeom>
          <a:noFill/>
          <a:ln cap="flat" cmpd="sng" w="9525">
            <a:solidFill>
              <a:schemeClr val="dk2"/>
            </a:solidFill>
            <a:prstDash val="solid"/>
            <a:round/>
            <a:headEnd len="med" w="med" type="none"/>
            <a:tailEnd len="med" w="med" type="none"/>
          </a:ln>
        </p:spPr>
      </p:cxnSp>
      <p:pic>
        <p:nvPicPr>
          <p:cNvPr id="917" name="Google Shape;917;p62"/>
          <p:cNvPicPr preferRelativeResize="0"/>
          <p:nvPr/>
        </p:nvPicPr>
        <p:blipFill>
          <a:blip r:embed="rId5">
            <a:alphaModFix/>
          </a:blip>
          <a:stretch>
            <a:fillRect/>
          </a:stretch>
        </p:blipFill>
        <p:spPr>
          <a:xfrm>
            <a:off x="392775" y="900638"/>
            <a:ext cx="3672625" cy="1142275"/>
          </a:xfrm>
          <a:prstGeom prst="rect">
            <a:avLst/>
          </a:prstGeom>
          <a:noFill/>
          <a:ln>
            <a:noFill/>
          </a:ln>
        </p:spPr>
      </p:pic>
      <p:sp>
        <p:nvSpPr>
          <p:cNvPr id="918" name="Google Shape;918;p62"/>
          <p:cNvSpPr/>
          <p:nvPr/>
        </p:nvSpPr>
        <p:spPr>
          <a:xfrm>
            <a:off x="6893650" y="1939750"/>
            <a:ext cx="58200" cy="4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19" name="Google Shape;919;p62"/>
          <p:cNvSpPr txBox="1"/>
          <p:nvPr/>
        </p:nvSpPr>
        <p:spPr>
          <a:xfrm>
            <a:off x="6672575" y="1718575"/>
            <a:ext cx="16773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Revive</a:t>
            </a:r>
            <a:endParaRPr sz="800">
              <a:solidFill>
                <a:srgbClr val="FF0000"/>
              </a:solidFill>
              <a:latin typeface="Calibri"/>
              <a:ea typeface="Calibri"/>
              <a:cs typeface="Calibri"/>
              <a:sym typeface="Calibri"/>
            </a:endParaRPr>
          </a:p>
        </p:txBody>
      </p:sp>
      <p:sp>
        <p:nvSpPr>
          <p:cNvPr id="920" name="Google Shape;920;p62"/>
          <p:cNvSpPr/>
          <p:nvPr/>
        </p:nvSpPr>
        <p:spPr>
          <a:xfrm>
            <a:off x="7593725" y="3364200"/>
            <a:ext cx="97200" cy="11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21" name="Google Shape;921;p62"/>
          <p:cNvSpPr txBox="1"/>
          <p:nvPr/>
        </p:nvSpPr>
        <p:spPr>
          <a:xfrm>
            <a:off x="7399250" y="3139175"/>
            <a:ext cx="1181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Carbos</a:t>
            </a:r>
            <a:endParaRPr sz="800">
              <a:solidFill>
                <a:srgbClr val="FF0000"/>
              </a:solidFill>
              <a:latin typeface="Calibri"/>
              <a:ea typeface="Calibri"/>
              <a:cs typeface="Calibri"/>
              <a:sym typeface="Calibri"/>
            </a:endParaRPr>
          </a:p>
        </p:txBody>
      </p:sp>
      <p:sp>
        <p:nvSpPr>
          <p:cNvPr id="922" name="Google Shape;922;p62"/>
          <p:cNvSpPr/>
          <p:nvPr/>
        </p:nvSpPr>
        <p:spPr>
          <a:xfrm>
            <a:off x="7793050" y="1939750"/>
            <a:ext cx="466800" cy="51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23" name="Google Shape;923;p62"/>
          <p:cNvSpPr txBox="1"/>
          <p:nvPr/>
        </p:nvSpPr>
        <p:spPr>
          <a:xfrm>
            <a:off x="7668575" y="1988350"/>
            <a:ext cx="17550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00"/>
                </a:solidFill>
                <a:latin typeface="Calibri"/>
                <a:ea typeface="Calibri"/>
                <a:cs typeface="Calibri"/>
                <a:sym typeface="Calibri"/>
              </a:rPr>
              <a:t>Lanette’s House</a:t>
            </a:r>
            <a:endParaRPr sz="700">
              <a:solidFill>
                <a:srgbClr val="FFFF00"/>
              </a:solidFill>
              <a:latin typeface="Calibri"/>
              <a:ea typeface="Calibri"/>
              <a:cs typeface="Calibri"/>
              <a:sym typeface="Calibri"/>
            </a:endParaRPr>
          </a:p>
        </p:txBody>
      </p:sp>
      <p:sp>
        <p:nvSpPr>
          <p:cNvPr id="924" name="Google Shape;924;p62"/>
          <p:cNvSpPr/>
          <p:nvPr/>
        </p:nvSpPr>
        <p:spPr>
          <a:xfrm>
            <a:off x="7515925" y="879925"/>
            <a:ext cx="174900" cy="1764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25" name="Google Shape;925;p62"/>
          <p:cNvSpPr txBox="1"/>
          <p:nvPr/>
        </p:nvSpPr>
        <p:spPr>
          <a:xfrm>
            <a:off x="7355450" y="665475"/>
            <a:ext cx="12252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00FF00"/>
                </a:solidFill>
                <a:latin typeface="Calibri"/>
                <a:ea typeface="Calibri"/>
                <a:cs typeface="Calibri"/>
                <a:sym typeface="Calibri"/>
              </a:rPr>
              <a:t>TM05 Roar</a:t>
            </a:r>
            <a:endParaRPr sz="600">
              <a:solidFill>
                <a:srgbClr val="00FF00"/>
              </a:solidFill>
              <a:latin typeface="Calibri"/>
              <a:ea typeface="Calibri"/>
              <a:cs typeface="Calibri"/>
              <a:sym typeface="Calibri"/>
            </a:endParaRPr>
          </a:p>
        </p:txBody>
      </p:sp>
      <p:sp>
        <p:nvSpPr>
          <p:cNvPr id="926" name="Google Shape;926;p62"/>
          <p:cNvSpPr/>
          <p:nvPr/>
        </p:nvSpPr>
        <p:spPr>
          <a:xfrm>
            <a:off x="7880525" y="262325"/>
            <a:ext cx="530100" cy="4956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27" name="Google Shape;927;p62"/>
          <p:cNvSpPr txBox="1"/>
          <p:nvPr/>
        </p:nvSpPr>
        <p:spPr>
          <a:xfrm>
            <a:off x="4083675" y="3228050"/>
            <a:ext cx="12738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928" name="Google Shape;928;p62"/>
          <p:cNvSpPr txBox="1"/>
          <p:nvPr/>
        </p:nvSpPr>
        <p:spPr>
          <a:xfrm>
            <a:off x="7844175" y="287175"/>
            <a:ext cx="10305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FF00"/>
                </a:solidFill>
                <a:latin typeface="Calibri"/>
                <a:ea typeface="Calibri"/>
                <a:cs typeface="Calibri"/>
                <a:sym typeface="Calibri"/>
              </a:rPr>
              <a:t>TM28 Dig</a:t>
            </a:r>
            <a:endParaRPr sz="800">
              <a:solidFill>
                <a:srgbClr val="00FF00"/>
              </a:solidFill>
              <a:latin typeface="Calibri"/>
              <a:ea typeface="Calibri"/>
              <a:cs typeface="Calibri"/>
              <a:sym typeface="Calibri"/>
            </a:endParaRPr>
          </a:p>
        </p:txBody>
      </p:sp>
      <p:sp>
        <p:nvSpPr>
          <p:cNvPr id="929" name="Google Shape;929;p62"/>
          <p:cNvSpPr txBox="1"/>
          <p:nvPr/>
        </p:nvSpPr>
        <p:spPr>
          <a:xfrm>
            <a:off x="3881200" y="3040150"/>
            <a:ext cx="10647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930" name="Google Shape;930;p62"/>
          <p:cNvSpPr txBox="1"/>
          <p:nvPr/>
        </p:nvSpPr>
        <p:spPr>
          <a:xfrm>
            <a:off x="7690925" y="713325"/>
            <a:ext cx="10647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Fallarbor Town</a:t>
            </a:r>
            <a:endParaRPr sz="800">
              <a:latin typeface="Calibri"/>
              <a:ea typeface="Calibri"/>
              <a:cs typeface="Calibri"/>
              <a:sym typeface="Calibri"/>
            </a:endParaRPr>
          </a:p>
        </p:txBody>
      </p:sp>
      <p:cxnSp>
        <p:nvCxnSpPr>
          <p:cNvPr id="931" name="Google Shape;931;p62"/>
          <p:cNvCxnSpPr/>
          <p:nvPr/>
        </p:nvCxnSpPr>
        <p:spPr>
          <a:xfrm flipH="1" rot="10800000">
            <a:off x="8415300" y="860550"/>
            <a:ext cx="248100" cy="4800"/>
          </a:xfrm>
          <a:prstGeom prst="straightConnector1">
            <a:avLst/>
          </a:prstGeom>
          <a:noFill/>
          <a:ln cap="flat" cmpd="sng" w="9525">
            <a:solidFill>
              <a:schemeClr val="dk2"/>
            </a:solidFill>
            <a:prstDash val="solid"/>
            <a:round/>
            <a:headEnd len="med" w="med" type="none"/>
            <a:tailEnd len="med" w="med" type="triangle"/>
          </a:ln>
        </p:spPr>
      </p:cxnSp>
      <p:sp>
        <p:nvSpPr>
          <p:cNvPr id="932" name="Google Shape;932;p62"/>
          <p:cNvSpPr/>
          <p:nvPr/>
        </p:nvSpPr>
        <p:spPr>
          <a:xfrm>
            <a:off x="7151300" y="2284925"/>
            <a:ext cx="58200" cy="4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33" name="Google Shape;933;p62"/>
          <p:cNvSpPr txBox="1"/>
          <p:nvPr/>
        </p:nvSpPr>
        <p:spPr>
          <a:xfrm>
            <a:off x="6951850" y="2075925"/>
            <a:ext cx="1774500" cy="7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Protein</a:t>
            </a:r>
            <a:endParaRPr sz="800">
              <a:solidFill>
                <a:srgbClr val="FF0000"/>
              </a:solidFill>
              <a:latin typeface="Calibri"/>
              <a:ea typeface="Calibri"/>
              <a:cs typeface="Calibri"/>
              <a:sym typeface="Calibri"/>
            </a:endParaRPr>
          </a:p>
        </p:txBody>
      </p:sp>
      <p:sp>
        <p:nvSpPr>
          <p:cNvPr id="934" name="Google Shape;934;p62"/>
          <p:cNvSpPr txBox="1"/>
          <p:nvPr/>
        </p:nvSpPr>
        <p:spPr>
          <a:xfrm>
            <a:off x="6672575" y="3814875"/>
            <a:ext cx="2399100" cy="8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Meteor Falls</a:t>
            </a:r>
            <a:endParaRPr sz="800">
              <a:latin typeface="Calibri"/>
              <a:ea typeface="Calibri"/>
              <a:cs typeface="Calibri"/>
              <a:sym typeface="Calibri"/>
            </a:endParaRPr>
          </a:p>
        </p:txBody>
      </p:sp>
      <p:cxnSp>
        <p:nvCxnSpPr>
          <p:cNvPr id="935" name="Google Shape;935;p62"/>
          <p:cNvCxnSpPr/>
          <p:nvPr/>
        </p:nvCxnSpPr>
        <p:spPr>
          <a:xfrm rot="10800000">
            <a:off x="6981150" y="3791800"/>
            <a:ext cx="0" cy="150900"/>
          </a:xfrm>
          <a:prstGeom prst="straightConnector1">
            <a:avLst/>
          </a:prstGeom>
          <a:noFill/>
          <a:ln cap="flat" cmpd="sng" w="9525">
            <a:solidFill>
              <a:schemeClr val="dk2"/>
            </a:solidFill>
            <a:prstDash val="solid"/>
            <a:round/>
            <a:headEnd len="med" w="med" type="none"/>
            <a:tailEnd len="med" w="med" type="triangle"/>
          </a:ln>
        </p:spPr>
      </p:cxnSp>
      <p:sp>
        <p:nvSpPr>
          <p:cNvPr id="936" name="Google Shape;936;p62"/>
          <p:cNvSpPr txBox="1"/>
          <p:nvPr/>
        </p:nvSpPr>
        <p:spPr>
          <a:xfrm>
            <a:off x="7880525" y="1113713"/>
            <a:ext cx="15753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Energy Powder</a:t>
            </a:r>
            <a:endParaRPr sz="600">
              <a:solidFill>
                <a:srgbClr val="FF0000"/>
              </a:solidFill>
              <a:latin typeface="Calibri"/>
              <a:ea typeface="Calibri"/>
              <a:cs typeface="Calibri"/>
              <a:sym typeface="Calibri"/>
            </a:endParaRPr>
          </a:p>
        </p:txBody>
      </p:sp>
      <p:sp>
        <p:nvSpPr>
          <p:cNvPr id="937" name="Google Shape;937;p62"/>
          <p:cNvSpPr/>
          <p:nvPr/>
        </p:nvSpPr>
        <p:spPr>
          <a:xfrm>
            <a:off x="8206275" y="1336925"/>
            <a:ext cx="58200" cy="4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38" name="Google Shape;938;p62"/>
          <p:cNvSpPr/>
          <p:nvPr/>
        </p:nvSpPr>
        <p:spPr>
          <a:xfrm>
            <a:off x="7008500" y="927600"/>
            <a:ext cx="1261350" cy="3357550"/>
          </a:xfrm>
          <a:custGeom>
            <a:rect b="b" l="l" r="r" t="t"/>
            <a:pathLst>
              <a:path extrusionOk="0" h="134302" w="50454">
                <a:moveTo>
                  <a:pt x="50454" y="0"/>
                </a:moveTo>
                <a:cubicBezTo>
                  <a:pt x="41747" y="1738"/>
                  <a:pt x="28133" y="411"/>
                  <a:pt x="25325" y="8834"/>
                </a:cubicBezTo>
                <a:cubicBezTo>
                  <a:pt x="22716" y="16662"/>
                  <a:pt x="25623" y="25347"/>
                  <a:pt x="26307" y="33570"/>
                </a:cubicBezTo>
                <a:cubicBezTo>
                  <a:pt x="26993" y="41818"/>
                  <a:pt x="23117" y="50094"/>
                  <a:pt x="24147" y="58306"/>
                </a:cubicBezTo>
                <a:cubicBezTo>
                  <a:pt x="24698" y="62697"/>
                  <a:pt x="31002" y="66334"/>
                  <a:pt x="29448" y="70478"/>
                </a:cubicBezTo>
                <a:cubicBezTo>
                  <a:pt x="28271" y="73617"/>
                  <a:pt x="24528" y="75267"/>
                  <a:pt x="23166" y="78330"/>
                </a:cubicBezTo>
                <a:cubicBezTo>
                  <a:pt x="21856" y="81275"/>
                  <a:pt x="22365" y="86383"/>
                  <a:pt x="19239" y="87165"/>
                </a:cubicBezTo>
                <a:cubicBezTo>
                  <a:pt x="15214" y="88172"/>
                  <a:pt x="13573" y="79508"/>
                  <a:pt x="9424" y="79508"/>
                </a:cubicBezTo>
                <a:cubicBezTo>
                  <a:pt x="6672" y="79508"/>
                  <a:pt x="4773" y="84453"/>
                  <a:pt x="5890" y="86968"/>
                </a:cubicBezTo>
                <a:cubicBezTo>
                  <a:pt x="7055" y="89590"/>
                  <a:pt x="9797" y="91187"/>
                  <a:pt x="11976" y="93054"/>
                </a:cubicBezTo>
                <a:cubicBezTo>
                  <a:pt x="14045" y="94826"/>
                  <a:pt x="13678" y="98335"/>
                  <a:pt x="15313" y="100514"/>
                </a:cubicBezTo>
                <a:cubicBezTo>
                  <a:pt x="17722" y="103725"/>
                  <a:pt x="22709" y="103997"/>
                  <a:pt x="26699" y="104440"/>
                </a:cubicBezTo>
                <a:cubicBezTo>
                  <a:pt x="29243" y="104722"/>
                  <a:pt x="32308" y="105387"/>
                  <a:pt x="34356" y="103851"/>
                </a:cubicBezTo>
                <a:cubicBezTo>
                  <a:pt x="37333" y="101619"/>
                  <a:pt x="40393" y="95654"/>
                  <a:pt x="43583" y="97569"/>
                </a:cubicBezTo>
                <a:cubicBezTo>
                  <a:pt x="46973" y="99603"/>
                  <a:pt x="45699" y="105222"/>
                  <a:pt x="46135" y="109152"/>
                </a:cubicBezTo>
                <a:cubicBezTo>
                  <a:pt x="46938" y="116390"/>
                  <a:pt x="46868" y="124035"/>
                  <a:pt x="44564" y="130943"/>
                </a:cubicBezTo>
                <a:cubicBezTo>
                  <a:pt x="43699" y="133535"/>
                  <a:pt x="38351" y="135485"/>
                  <a:pt x="36712" y="133299"/>
                </a:cubicBezTo>
                <a:cubicBezTo>
                  <a:pt x="34284" y="130061"/>
                  <a:pt x="35775" y="125034"/>
                  <a:pt x="33767" y="121520"/>
                </a:cubicBezTo>
                <a:cubicBezTo>
                  <a:pt x="31858" y="118178"/>
                  <a:pt x="28118" y="115601"/>
                  <a:pt x="24344" y="114845"/>
                </a:cubicBezTo>
                <a:cubicBezTo>
                  <a:pt x="20325" y="114040"/>
                  <a:pt x="14739" y="114904"/>
                  <a:pt x="12565" y="118379"/>
                </a:cubicBezTo>
                <a:cubicBezTo>
                  <a:pt x="10221" y="122126"/>
                  <a:pt x="10871" y="129670"/>
                  <a:pt x="6479" y="130158"/>
                </a:cubicBezTo>
                <a:cubicBezTo>
                  <a:pt x="1328" y="130730"/>
                  <a:pt x="1262" y="121050"/>
                  <a:pt x="0" y="116023"/>
                </a:cubicBezTo>
              </a:path>
            </a:pathLst>
          </a:custGeom>
          <a:noFill/>
          <a:ln cap="flat" cmpd="sng" w="9525">
            <a:solidFill>
              <a:schemeClr val="dk2"/>
            </a:solidFill>
            <a:prstDash val="solid"/>
            <a:round/>
            <a:headEnd len="med" w="med" type="none"/>
            <a:tailEnd len="med" w="med" type="none"/>
          </a:ln>
        </p:spPr>
      </p:sp>
      <p:sp>
        <p:nvSpPr>
          <p:cNvPr id="939" name="Google Shape;939;p62"/>
          <p:cNvSpPr/>
          <p:nvPr/>
        </p:nvSpPr>
        <p:spPr>
          <a:xfrm>
            <a:off x="6915250" y="569325"/>
            <a:ext cx="58200" cy="68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40" name="Google Shape;940;p62"/>
          <p:cNvSpPr txBox="1"/>
          <p:nvPr/>
        </p:nvSpPr>
        <p:spPr>
          <a:xfrm>
            <a:off x="6655325" y="339725"/>
            <a:ext cx="12252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Rare Candy</a:t>
            </a:r>
            <a:endParaRPr sz="900">
              <a:solidFill>
                <a:srgbClr val="FF0000"/>
              </a:solidFill>
              <a:latin typeface="Calibri"/>
              <a:ea typeface="Calibri"/>
              <a:cs typeface="Calibri"/>
              <a:sym typeface="Calibri"/>
            </a:endParaRPr>
          </a:p>
        </p:txBody>
      </p:sp>
      <p:sp>
        <p:nvSpPr>
          <p:cNvPr id="941" name="Google Shape;941;p62"/>
          <p:cNvSpPr txBox="1"/>
          <p:nvPr/>
        </p:nvSpPr>
        <p:spPr>
          <a:xfrm>
            <a:off x="3673588" y="3009650"/>
            <a:ext cx="27534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*If you ever teach a pokemon dig with the </a:t>
            </a:r>
            <a:r>
              <a:rPr lang="en" sz="1300">
                <a:solidFill>
                  <a:schemeClr val="dk2"/>
                </a:solidFill>
                <a:latin typeface="Calibri"/>
                <a:ea typeface="Calibri"/>
                <a:cs typeface="Calibri"/>
                <a:sym typeface="Calibri"/>
              </a:rPr>
              <a:t>TM, </a:t>
            </a:r>
            <a:r>
              <a:rPr lang="en" sz="1300">
                <a:solidFill>
                  <a:schemeClr val="dk2"/>
                </a:solidFill>
                <a:latin typeface="Calibri"/>
                <a:ea typeface="Calibri"/>
                <a:cs typeface="Calibri"/>
                <a:sym typeface="Calibri"/>
              </a:rPr>
              <a:t>do not ever delete it before getting the Regi Trio. It is a pain in the ass to get access to dig again if you use the </a:t>
            </a:r>
            <a:r>
              <a:rPr lang="en" sz="1300">
                <a:solidFill>
                  <a:schemeClr val="dk2"/>
                </a:solidFill>
                <a:latin typeface="Calibri"/>
                <a:ea typeface="Calibri"/>
                <a:cs typeface="Calibri"/>
                <a:sym typeface="Calibri"/>
              </a:rPr>
              <a:t>TM</a:t>
            </a:r>
            <a:r>
              <a:rPr lang="en" sz="1300">
                <a:solidFill>
                  <a:schemeClr val="dk2"/>
                </a:solidFill>
                <a:latin typeface="Calibri"/>
                <a:ea typeface="Calibri"/>
                <a:cs typeface="Calibri"/>
                <a:sym typeface="Calibri"/>
              </a:rPr>
              <a:t> and forget the move. Honestly, it’s just best not to use the </a:t>
            </a:r>
            <a:r>
              <a:rPr lang="en" sz="1300">
                <a:solidFill>
                  <a:schemeClr val="dk2"/>
                </a:solidFill>
                <a:latin typeface="Calibri"/>
                <a:ea typeface="Calibri"/>
                <a:cs typeface="Calibri"/>
                <a:sym typeface="Calibri"/>
              </a:rPr>
              <a:t>TM.*</a:t>
            </a:r>
            <a:endParaRPr sz="1300">
              <a:solidFill>
                <a:schemeClr val="dk2"/>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3"/>
          <p:cNvSpPr txBox="1"/>
          <p:nvPr>
            <p:ph type="title"/>
          </p:nvPr>
        </p:nvSpPr>
        <p:spPr>
          <a:xfrm>
            <a:off x="177450" y="160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Meteor Falls</a:t>
            </a:r>
            <a:endParaRPr/>
          </a:p>
        </p:txBody>
      </p:sp>
      <p:sp>
        <p:nvSpPr>
          <p:cNvPr id="947" name="Google Shape;947;p63"/>
          <p:cNvSpPr txBox="1"/>
          <p:nvPr>
            <p:ph idx="1" type="body"/>
          </p:nvPr>
        </p:nvSpPr>
        <p:spPr>
          <a:xfrm>
            <a:off x="439950" y="3067625"/>
            <a:ext cx="3624300" cy="148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Go up the first stairs for a Full Heal.</a:t>
            </a:r>
            <a:endParaRPr/>
          </a:p>
          <a:p>
            <a:pPr indent="0" lvl="0" marL="0" rtl="0" algn="l">
              <a:spcBef>
                <a:spcPts val="1200"/>
              </a:spcBef>
              <a:spcAft>
                <a:spcPts val="0"/>
              </a:spcAft>
              <a:buNone/>
            </a:pPr>
            <a:r>
              <a:rPr lang="en"/>
              <a:t>Cross the bridge for the story element.</a:t>
            </a:r>
            <a:endParaRPr/>
          </a:p>
          <a:p>
            <a:pPr indent="0" lvl="0" marL="0" rtl="0" algn="l">
              <a:spcBef>
                <a:spcPts val="1200"/>
              </a:spcBef>
              <a:spcAft>
                <a:spcPts val="0"/>
              </a:spcAft>
              <a:buNone/>
            </a:pPr>
            <a:r>
              <a:rPr lang="en"/>
              <a:t>Get the moon stone up the North Western </a:t>
            </a:r>
            <a:r>
              <a:rPr lang="en"/>
              <a:t>stairs</a:t>
            </a:r>
            <a:r>
              <a:rPr lang="en"/>
              <a:t>.</a:t>
            </a:r>
            <a:endParaRPr/>
          </a:p>
          <a:p>
            <a:pPr indent="0" lvl="0" marL="0" rtl="0" algn="l">
              <a:spcBef>
                <a:spcPts val="1200"/>
              </a:spcBef>
              <a:spcAft>
                <a:spcPts val="1200"/>
              </a:spcAft>
              <a:buNone/>
            </a:pPr>
            <a:r>
              <a:rPr lang="en"/>
              <a:t>Exit the cave to the south to route 115</a:t>
            </a:r>
            <a:endParaRPr/>
          </a:p>
        </p:txBody>
      </p:sp>
      <p:pic>
        <p:nvPicPr>
          <p:cNvPr id="948" name="Google Shape;948;p63"/>
          <p:cNvPicPr preferRelativeResize="0"/>
          <p:nvPr/>
        </p:nvPicPr>
        <p:blipFill>
          <a:blip r:embed="rId3">
            <a:alphaModFix/>
          </a:blip>
          <a:stretch>
            <a:fillRect/>
          </a:stretch>
        </p:blipFill>
        <p:spPr>
          <a:xfrm>
            <a:off x="5466599" y="602850"/>
            <a:ext cx="2924825" cy="4093400"/>
          </a:xfrm>
          <a:prstGeom prst="rect">
            <a:avLst/>
          </a:prstGeom>
          <a:noFill/>
          <a:ln>
            <a:noFill/>
          </a:ln>
        </p:spPr>
      </p:pic>
      <p:pic>
        <p:nvPicPr>
          <p:cNvPr id="949" name="Google Shape;949;p63"/>
          <p:cNvPicPr preferRelativeResize="0"/>
          <p:nvPr/>
        </p:nvPicPr>
        <p:blipFill>
          <a:blip r:embed="rId4">
            <a:alphaModFix/>
          </a:blip>
          <a:stretch>
            <a:fillRect/>
          </a:stretch>
        </p:blipFill>
        <p:spPr>
          <a:xfrm>
            <a:off x="1662622" y="762775"/>
            <a:ext cx="3764300" cy="1227950"/>
          </a:xfrm>
          <a:prstGeom prst="rect">
            <a:avLst/>
          </a:prstGeom>
          <a:noFill/>
          <a:ln>
            <a:noFill/>
          </a:ln>
        </p:spPr>
      </p:pic>
      <p:pic>
        <p:nvPicPr>
          <p:cNvPr id="950" name="Google Shape;950;p63"/>
          <p:cNvPicPr preferRelativeResize="0"/>
          <p:nvPr/>
        </p:nvPicPr>
        <p:blipFill>
          <a:blip r:embed="rId5">
            <a:alphaModFix/>
          </a:blip>
          <a:stretch>
            <a:fillRect/>
          </a:stretch>
        </p:blipFill>
        <p:spPr>
          <a:xfrm>
            <a:off x="1686859" y="1990725"/>
            <a:ext cx="3685392" cy="850475"/>
          </a:xfrm>
          <a:prstGeom prst="rect">
            <a:avLst/>
          </a:prstGeom>
          <a:noFill/>
          <a:ln>
            <a:noFill/>
          </a:ln>
        </p:spPr>
      </p:pic>
      <p:sp>
        <p:nvSpPr>
          <p:cNvPr id="951" name="Google Shape;951;p63"/>
          <p:cNvSpPr/>
          <p:nvPr/>
        </p:nvSpPr>
        <p:spPr>
          <a:xfrm>
            <a:off x="8123600" y="1114725"/>
            <a:ext cx="68100" cy="7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52" name="Google Shape;952;p63"/>
          <p:cNvSpPr txBox="1"/>
          <p:nvPr/>
        </p:nvSpPr>
        <p:spPr>
          <a:xfrm>
            <a:off x="7819275" y="900750"/>
            <a:ext cx="13905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Full Heal</a:t>
            </a:r>
            <a:endParaRPr sz="800">
              <a:solidFill>
                <a:srgbClr val="FF0000"/>
              </a:solidFill>
              <a:latin typeface="Calibri"/>
              <a:ea typeface="Calibri"/>
              <a:cs typeface="Calibri"/>
              <a:sym typeface="Calibri"/>
            </a:endParaRPr>
          </a:p>
        </p:txBody>
      </p:sp>
      <p:sp>
        <p:nvSpPr>
          <p:cNvPr id="953" name="Google Shape;953;p63"/>
          <p:cNvSpPr/>
          <p:nvPr/>
        </p:nvSpPr>
        <p:spPr>
          <a:xfrm>
            <a:off x="5673425" y="1939750"/>
            <a:ext cx="68100" cy="7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54" name="Google Shape;954;p63"/>
          <p:cNvSpPr txBox="1"/>
          <p:nvPr/>
        </p:nvSpPr>
        <p:spPr>
          <a:xfrm>
            <a:off x="5396300" y="1703950"/>
            <a:ext cx="19008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Moon Stone</a:t>
            </a:r>
            <a:endParaRPr sz="800">
              <a:solidFill>
                <a:srgbClr val="FF0000"/>
              </a:solidFill>
              <a:latin typeface="Calibri"/>
              <a:ea typeface="Calibri"/>
              <a:cs typeface="Calibri"/>
              <a:sym typeface="Calibri"/>
            </a:endParaRPr>
          </a:p>
        </p:txBody>
      </p:sp>
      <p:sp>
        <p:nvSpPr>
          <p:cNvPr id="955" name="Google Shape;955;p63"/>
          <p:cNvSpPr txBox="1"/>
          <p:nvPr/>
        </p:nvSpPr>
        <p:spPr>
          <a:xfrm>
            <a:off x="5814150" y="4078850"/>
            <a:ext cx="15897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Route 115</a:t>
            </a:r>
            <a:endParaRPr sz="1000">
              <a:solidFill>
                <a:schemeClr val="dk2"/>
              </a:solidFill>
              <a:latin typeface="Calibri"/>
              <a:ea typeface="Calibri"/>
              <a:cs typeface="Calibri"/>
              <a:sym typeface="Calibri"/>
            </a:endParaRPr>
          </a:p>
        </p:txBody>
      </p:sp>
      <p:cxnSp>
        <p:nvCxnSpPr>
          <p:cNvPr id="956" name="Google Shape;956;p63"/>
          <p:cNvCxnSpPr/>
          <p:nvPr/>
        </p:nvCxnSpPr>
        <p:spPr>
          <a:xfrm>
            <a:off x="6106075" y="4341350"/>
            <a:ext cx="0" cy="13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4"/>
          <p:cNvSpPr txBox="1"/>
          <p:nvPr>
            <p:ph type="title"/>
          </p:nvPr>
        </p:nvSpPr>
        <p:spPr>
          <a:xfrm>
            <a:off x="162850" y="155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115</a:t>
            </a:r>
            <a:endParaRPr/>
          </a:p>
        </p:txBody>
      </p:sp>
      <p:sp>
        <p:nvSpPr>
          <p:cNvPr id="962" name="Google Shape;962;p64"/>
          <p:cNvSpPr txBox="1"/>
          <p:nvPr>
            <p:ph idx="1" type="body"/>
          </p:nvPr>
        </p:nvSpPr>
        <p:spPr>
          <a:xfrm>
            <a:off x="328150" y="760750"/>
            <a:ext cx="53745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have now come full circle to Rustboro just to the south. If you hop the ledges, you can’t go back unless you loop all the way around again so get everything before you go. We cannot access the northern part yet.</a:t>
            </a:r>
            <a:endParaRPr/>
          </a:p>
        </p:txBody>
      </p:sp>
      <p:pic>
        <p:nvPicPr>
          <p:cNvPr id="963" name="Google Shape;963;p64"/>
          <p:cNvPicPr preferRelativeResize="0"/>
          <p:nvPr/>
        </p:nvPicPr>
        <p:blipFill>
          <a:blip r:embed="rId3">
            <a:alphaModFix/>
          </a:blip>
          <a:stretch>
            <a:fillRect/>
          </a:stretch>
        </p:blipFill>
        <p:spPr>
          <a:xfrm>
            <a:off x="6395075" y="330600"/>
            <a:ext cx="2112325" cy="4224650"/>
          </a:xfrm>
          <a:prstGeom prst="rect">
            <a:avLst/>
          </a:prstGeom>
          <a:noFill/>
          <a:ln>
            <a:noFill/>
          </a:ln>
        </p:spPr>
      </p:pic>
      <p:sp>
        <p:nvSpPr>
          <p:cNvPr id="964" name="Google Shape;964;p64"/>
          <p:cNvSpPr txBox="1"/>
          <p:nvPr/>
        </p:nvSpPr>
        <p:spPr>
          <a:xfrm>
            <a:off x="7117125" y="3874650"/>
            <a:ext cx="14778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Rustboro City</a:t>
            </a:r>
            <a:endParaRPr sz="1300">
              <a:latin typeface="Calibri"/>
              <a:ea typeface="Calibri"/>
              <a:cs typeface="Calibri"/>
              <a:sym typeface="Calibri"/>
            </a:endParaRPr>
          </a:p>
        </p:txBody>
      </p:sp>
      <p:cxnSp>
        <p:nvCxnSpPr>
          <p:cNvPr id="965" name="Google Shape;965;p64"/>
          <p:cNvCxnSpPr/>
          <p:nvPr/>
        </p:nvCxnSpPr>
        <p:spPr>
          <a:xfrm>
            <a:off x="7613150" y="4137175"/>
            <a:ext cx="0" cy="296400"/>
          </a:xfrm>
          <a:prstGeom prst="straightConnector1">
            <a:avLst/>
          </a:prstGeom>
          <a:noFill/>
          <a:ln cap="flat" cmpd="sng" w="9525">
            <a:solidFill>
              <a:schemeClr val="dk2"/>
            </a:solidFill>
            <a:prstDash val="solid"/>
            <a:round/>
            <a:headEnd len="med" w="med" type="none"/>
            <a:tailEnd len="med" w="med" type="triangle"/>
          </a:ln>
        </p:spPr>
      </p:cxnSp>
      <p:pic>
        <p:nvPicPr>
          <p:cNvPr id="966" name="Google Shape;966;p64"/>
          <p:cNvPicPr preferRelativeResize="0"/>
          <p:nvPr/>
        </p:nvPicPr>
        <p:blipFill>
          <a:blip r:embed="rId4">
            <a:alphaModFix/>
          </a:blip>
          <a:stretch>
            <a:fillRect/>
          </a:stretch>
        </p:blipFill>
        <p:spPr>
          <a:xfrm>
            <a:off x="3995176" y="1764750"/>
            <a:ext cx="2362500" cy="2821375"/>
          </a:xfrm>
          <a:prstGeom prst="rect">
            <a:avLst/>
          </a:prstGeom>
          <a:noFill/>
          <a:ln>
            <a:noFill/>
          </a:ln>
        </p:spPr>
      </p:pic>
      <p:sp>
        <p:nvSpPr>
          <p:cNvPr id="967" name="Google Shape;967;p64"/>
          <p:cNvSpPr txBox="1"/>
          <p:nvPr/>
        </p:nvSpPr>
        <p:spPr>
          <a:xfrm>
            <a:off x="447250" y="2391875"/>
            <a:ext cx="3126000" cy="20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Use rock smash by the blackbelt to get 6 bluk berries.</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1 space north of the battle girl on the beach is a Heart Scale.</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*On the 5th rematch of Black Belt Nob, his Machamp will be holding a Black Belt which you can take using Thief.</a:t>
            </a:r>
            <a:endParaRPr sz="1100">
              <a:solidFill>
                <a:schemeClr val="dk2"/>
              </a:solidFill>
              <a:latin typeface="Calibri"/>
              <a:ea typeface="Calibri"/>
              <a:cs typeface="Calibri"/>
              <a:sym typeface="Calibri"/>
            </a:endParaRPr>
          </a:p>
          <a:p>
            <a:pPr indent="0" lvl="0" marL="0" rtl="0" algn="l">
              <a:spcBef>
                <a:spcPts val="0"/>
              </a:spcBef>
              <a:spcAft>
                <a:spcPts val="0"/>
              </a:spcAft>
              <a:buNone/>
            </a:pPr>
            <a:r>
              <a:t/>
            </a:r>
            <a:endParaRPr sz="1100">
              <a:solidFill>
                <a:schemeClr val="dk2"/>
              </a:solidFill>
              <a:latin typeface="Calibri"/>
              <a:ea typeface="Calibri"/>
              <a:cs typeface="Calibri"/>
              <a:sym typeface="Calibri"/>
            </a:endParaRPr>
          </a:p>
          <a:p>
            <a:pPr indent="0" lvl="0" marL="0" rtl="0" algn="l">
              <a:spcBef>
                <a:spcPts val="0"/>
              </a:spcBef>
              <a:spcAft>
                <a:spcPts val="0"/>
              </a:spcAft>
              <a:buNone/>
            </a:pPr>
            <a:r>
              <a:rPr lang="en" sz="1100">
                <a:solidFill>
                  <a:schemeClr val="dk2"/>
                </a:solidFill>
                <a:latin typeface="Calibri"/>
                <a:ea typeface="Calibri"/>
                <a:cs typeface="Calibri"/>
                <a:sym typeface="Calibri"/>
              </a:rPr>
              <a:t>Once ready, jump down the ledges, head to Mauville through Rusturf Tunnel, then go all the way back north to the cable car on Route 112/Fiery Path to continue the story.</a:t>
            </a:r>
            <a:endParaRPr sz="1100">
              <a:solidFill>
                <a:schemeClr val="dk2"/>
              </a:solidFill>
              <a:latin typeface="Calibri"/>
              <a:ea typeface="Calibri"/>
              <a:cs typeface="Calibri"/>
              <a:sym typeface="Calibri"/>
            </a:endParaRPr>
          </a:p>
        </p:txBody>
      </p:sp>
      <p:sp>
        <p:nvSpPr>
          <p:cNvPr id="968" name="Google Shape;968;p64"/>
          <p:cNvSpPr/>
          <p:nvPr/>
        </p:nvSpPr>
        <p:spPr>
          <a:xfrm>
            <a:off x="7170750" y="2868300"/>
            <a:ext cx="48600" cy="4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69" name="Google Shape;969;p64"/>
          <p:cNvSpPr txBox="1"/>
          <p:nvPr/>
        </p:nvSpPr>
        <p:spPr>
          <a:xfrm>
            <a:off x="7024900" y="2571750"/>
            <a:ext cx="5055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Heart Scale</a:t>
            </a:r>
            <a:endParaRPr sz="700">
              <a:solidFill>
                <a:srgbClr val="FF0000"/>
              </a:solidFill>
              <a:latin typeface="Calibri"/>
              <a:ea typeface="Calibri"/>
              <a:cs typeface="Calibri"/>
              <a:sym typeface="Calibri"/>
            </a:endParaRPr>
          </a:p>
        </p:txBody>
      </p:sp>
      <p:sp>
        <p:nvSpPr>
          <p:cNvPr id="970" name="Google Shape;970;p64"/>
          <p:cNvSpPr/>
          <p:nvPr/>
        </p:nvSpPr>
        <p:spPr>
          <a:xfrm>
            <a:off x="8031250" y="3271800"/>
            <a:ext cx="68100" cy="7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71" name="Google Shape;971;p64"/>
          <p:cNvSpPr txBox="1"/>
          <p:nvPr/>
        </p:nvSpPr>
        <p:spPr>
          <a:xfrm>
            <a:off x="7756050" y="3048175"/>
            <a:ext cx="14778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Great Ball</a:t>
            </a:r>
            <a:endParaRPr sz="800">
              <a:solidFill>
                <a:srgbClr val="FF0000"/>
              </a:solidFill>
              <a:latin typeface="Calibri"/>
              <a:ea typeface="Calibri"/>
              <a:cs typeface="Calibri"/>
              <a:sym typeface="Calibri"/>
            </a:endParaRPr>
          </a:p>
        </p:txBody>
      </p:sp>
      <p:pic>
        <p:nvPicPr>
          <p:cNvPr id="972" name="Google Shape;972;p64"/>
          <p:cNvPicPr preferRelativeResize="0"/>
          <p:nvPr/>
        </p:nvPicPr>
        <p:blipFill>
          <a:blip r:embed="rId5">
            <a:alphaModFix/>
          </a:blip>
          <a:stretch>
            <a:fillRect/>
          </a:stretch>
        </p:blipFill>
        <p:spPr>
          <a:xfrm>
            <a:off x="422934" y="1573596"/>
            <a:ext cx="3487938" cy="822304"/>
          </a:xfrm>
          <a:prstGeom prst="rect">
            <a:avLst/>
          </a:prstGeom>
          <a:noFill/>
          <a:ln>
            <a:noFill/>
          </a:ln>
        </p:spPr>
      </p:pic>
      <p:sp>
        <p:nvSpPr>
          <p:cNvPr id="973" name="Google Shape;973;p64"/>
          <p:cNvSpPr/>
          <p:nvPr/>
        </p:nvSpPr>
        <p:spPr>
          <a:xfrm>
            <a:off x="7768725" y="3855200"/>
            <a:ext cx="68100" cy="7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74" name="Google Shape;974;p64"/>
          <p:cNvSpPr txBox="1"/>
          <p:nvPr/>
        </p:nvSpPr>
        <p:spPr>
          <a:xfrm>
            <a:off x="7583875" y="3612125"/>
            <a:ext cx="11814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PP Up</a:t>
            </a:r>
            <a:endParaRPr sz="800">
              <a:solidFill>
                <a:srgbClr val="FF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65"/>
          <p:cNvSpPr txBox="1"/>
          <p:nvPr>
            <p:ph type="title"/>
          </p:nvPr>
        </p:nvSpPr>
        <p:spPr>
          <a:xfrm>
            <a:off x="274650" y="174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Mt. Chimney</a:t>
            </a:r>
            <a:endParaRPr/>
          </a:p>
        </p:txBody>
      </p:sp>
      <p:sp>
        <p:nvSpPr>
          <p:cNvPr id="980" name="Google Shape;980;p65"/>
          <p:cNvSpPr txBox="1"/>
          <p:nvPr>
            <p:ph idx="1" type="body"/>
          </p:nvPr>
        </p:nvSpPr>
        <p:spPr>
          <a:xfrm>
            <a:off x="396200" y="833675"/>
            <a:ext cx="30264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Take the cable car up, exit the building and go north to all the commotion. Beat all the Magma Grunts and get ready for Maxie battle.</a:t>
            </a:r>
            <a:endParaRPr/>
          </a:p>
        </p:txBody>
      </p:sp>
      <p:pic>
        <p:nvPicPr>
          <p:cNvPr id="981" name="Google Shape;981;p65"/>
          <p:cNvPicPr preferRelativeResize="0"/>
          <p:nvPr/>
        </p:nvPicPr>
        <p:blipFill>
          <a:blip r:embed="rId3">
            <a:alphaModFix/>
          </a:blip>
          <a:stretch>
            <a:fillRect/>
          </a:stretch>
        </p:blipFill>
        <p:spPr>
          <a:xfrm>
            <a:off x="583400" y="2236275"/>
            <a:ext cx="2366601" cy="2020675"/>
          </a:xfrm>
          <a:prstGeom prst="rect">
            <a:avLst/>
          </a:prstGeom>
          <a:noFill/>
          <a:ln>
            <a:noFill/>
          </a:ln>
        </p:spPr>
      </p:pic>
      <p:pic>
        <p:nvPicPr>
          <p:cNvPr id="982" name="Google Shape;982;p65"/>
          <p:cNvPicPr preferRelativeResize="0"/>
          <p:nvPr/>
        </p:nvPicPr>
        <p:blipFill>
          <a:blip r:embed="rId4">
            <a:alphaModFix/>
          </a:blip>
          <a:stretch>
            <a:fillRect/>
          </a:stretch>
        </p:blipFill>
        <p:spPr>
          <a:xfrm>
            <a:off x="3124378" y="1731147"/>
            <a:ext cx="2019772" cy="2381249"/>
          </a:xfrm>
          <a:prstGeom prst="rect">
            <a:avLst/>
          </a:prstGeom>
          <a:noFill/>
          <a:ln>
            <a:noFill/>
          </a:ln>
        </p:spPr>
      </p:pic>
      <p:pic>
        <p:nvPicPr>
          <p:cNvPr id="983" name="Google Shape;983;p65"/>
          <p:cNvPicPr preferRelativeResize="0"/>
          <p:nvPr/>
        </p:nvPicPr>
        <p:blipFill rotWithShape="1">
          <a:blip r:embed="rId5">
            <a:alphaModFix/>
          </a:blip>
          <a:srcRect b="0" l="0" r="0" t="1448"/>
          <a:stretch/>
        </p:blipFill>
        <p:spPr>
          <a:xfrm>
            <a:off x="5295725" y="1025775"/>
            <a:ext cx="3309826" cy="1651225"/>
          </a:xfrm>
          <a:prstGeom prst="rect">
            <a:avLst/>
          </a:prstGeom>
          <a:noFill/>
          <a:ln>
            <a:noFill/>
          </a:ln>
        </p:spPr>
      </p:pic>
      <p:sp>
        <p:nvSpPr>
          <p:cNvPr id="984" name="Google Shape;984;p65"/>
          <p:cNvSpPr txBox="1"/>
          <p:nvPr/>
        </p:nvSpPr>
        <p:spPr>
          <a:xfrm>
            <a:off x="5318525" y="2712725"/>
            <a:ext cx="3441900" cy="20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Once Maxie is beaten, </a:t>
            </a:r>
            <a:r>
              <a:rPr b="1" lang="en" sz="1300">
                <a:solidFill>
                  <a:schemeClr val="dk2"/>
                </a:solidFill>
                <a:latin typeface="Calibri"/>
                <a:ea typeface="Calibri"/>
                <a:cs typeface="Calibri"/>
                <a:sym typeface="Calibri"/>
              </a:rPr>
              <a:t>take the Meteorite</a:t>
            </a:r>
            <a:r>
              <a:rPr lang="en" sz="1300">
                <a:solidFill>
                  <a:schemeClr val="dk2"/>
                </a:solidFill>
                <a:latin typeface="Calibri"/>
                <a:ea typeface="Calibri"/>
                <a:cs typeface="Calibri"/>
                <a:sym typeface="Calibri"/>
              </a:rPr>
              <a:t> from the machine. Exit Mt. Chimney to the south through Jagged Pass.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*On your way out (before Jagged Pass), there will be an old lady right before the exit that sells Lava Cookies for 200 a piece. These are Full Heals for 1/3 the price at a mart. Stock up.*</a:t>
            </a:r>
            <a:endParaRPr sz="1300">
              <a:solidFill>
                <a:schemeClr val="dk2"/>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66"/>
          <p:cNvSpPr txBox="1"/>
          <p:nvPr>
            <p:ph type="title"/>
          </p:nvPr>
        </p:nvSpPr>
        <p:spPr>
          <a:xfrm>
            <a:off x="362175" y="286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Jagged Pass</a:t>
            </a:r>
            <a:endParaRPr/>
          </a:p>
        </p:txBody>
      </p:sp>
      <p:sp>
        <p:nvSpPr>
          <p:cNvPr id="990" name="Google Shape;990;p6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1" name="Google Shape;991;p66"/>
          <p:cNvPicPr preferRelativeResize="0"/>
          <p:nvPr/>
        </p:nvPicPr>
        <p:blipFill>
          <a:blip r:embed="rId3">
            <a:alphaModFix/>
          </a:blip>
          <a:stretch>
            <a:fillRect/>
          </a:stretch>
        </p:blipFill>
        <p:spPr>
          <a:xfrm>
            <a:off x="5930950" y="486150"/>
            <a:ext cx="2563000" cy="3932975"/>
          </a:xfrm>
          <a:prstGeom prst="rect">
            <a:avLst/>
          </a:prstGeom>
          <a:noFill/>
          <a:ln>
            <a:noFill/>
          </a:ln>
        </p:spPr>
      </p:pic>
      <p:pic>
        <p:nvPicPr>
          <p:cNvPr id="992" name="Google Shape;992;p66"/>
          <p:cNvPicPr preferRelativeResize="0"/>
          <p:nvPr/>
        </p:nvPicPr>
        <p:blipFill>
          <a:blip r:embed="rId4">
            <a:alphaModFix/>
          </a:blip>
          <a:stretch>
            <a:fillRect/>
          </a:stretch>
        </p:blipFill>
        <p:spPr>
          <a:xfrm>
            <a:off x="2745762" y="2105050"/>
            <a:ext cx="2882383" cy="2000250"/>
          </a:xfrm>
          <a:prstGeom prst="rect">
            <a:avLst/>
          </a:prstGeom>
          <a:noFill/>
          <a:ln>
            <a:noFill/>
          </a:ln>
        </p:spPr>
      </p:pic>
      <p:sp>
        <p:nvSpPr>
          <p:cNvPr id="993" name="Google Shape;993;p66"/>
          <p:cNvSpPr/>
          <p:nvPr/>
        </p:nvSpPr>
        <p:spPr>
          <a:xfrm>
            <a:off x="6616550" y="1332050"/>
            <a:ext cx="87600" cy="87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94" name="Google Shape;994;p66"/>
          <p:cNvSpPr txBox="1"/>
          <p:nvPr/>
        </p:nvSpPr>
        <p:spPr>
          <a:xfrm>
            <a:off x="6399725" y="1120550"/>
            <a:ext cx="14244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Full Heal</a:t>
            </a:r>
            <a:endParaRPr sz="800">
              <a:solidFill>
                <a:srgbClr val="FF0000"/>
              </a:solidFill>
              <a:latin typeface="Calibri"/>
              <a:ea typeface="Calibri"/>
              <a:cs typeface="Calibri"/>
              <a:sym typeface="Calibri"/>
            </a:endParaRPr>
          </a:p>
        </p:txBody>
      </p:sp>
      <p:pic>
        <p:nvPicPr>
          <p:cNvPr id="995" name="Google Shape;995;p66"/>
          <p:cNvPicPr preferRelativeResize="0"/>
          <p:nvPr/>
        </p:nvPicPr>
        <p:blipFill>
          <a:blip r:embed="rId5">
            <a:alphaModFix/>
          </a:blip>
          <a:stretch>
            <a:fillRect/>
          </a:stretch>
        </p:blipFill>
        <p:spPr>
          <a:xfrm>
            <a:off x="581725" y="967450"/>
            <a:ext cx="1805300" cy="3796225"/>
          </a:xfrm>
          <a:prstGeom prst="rect">
            <a:avLst/>
          </a:prstGeom>
          <a:noFill/>
          <a:ln>
            <a:noFill/>
          </a:ln>
        </p:spPr>
      </p:pic>
      <p:pic>
        <p:nvPicPr>
          <p:cNvPr id="996" name="Google Shape;996;p66"/>
          <p:cNvPicPr preferRelativeResize="0"/>
          <p:nvPr/>
        </p:nvPicPr>
        <p:blipFill>
          <a:blip r:embed="rId6">
            <a:alphaModFix/>
          </a:blip>
          <a:stretch>
            <a:fillRect/>
          </a:stretch>
        </p:blipFill>
        <p:spPr>
          <a:xfrm>
            <a:off x="2728526" y="1054950"/>
            <a:ext cx="3026100" cy="784375"/>
          </a:xfrm>
          <a:prstGeom prst="rect">
            <a:avLst/>
          </a:prstGeom>
          <a:noFill/>
          <a:ln>
            <a:noFill/>
          </a:ln>
        </p:spPr>
      </p:pic>
      <p:sp>
        <p:nvSpPr>
          <p:cNvPr id="997" name="Google Shape;997;p66"/>
          <p:cNvSpPr/>
          <p:nvPr/>
        </p:nvSpPr>
        <p:spPr>
          <a:xfrm>
            <a:off x="7900000" y="2527950"/>
            <a:ext cx="87600" cy="87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98" name="Google Shape;998;p66"/>
          <p:cNvSpPr txBox="1"/>
          <p:nvPr/>
        </p:nvSpPr>
        <p:spPr>
          <a:xfrm>
            <a:off x="7637500" y="2297025"/>
            <a:ext cx="17745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Burn Heal</a:t>
            </a:r>
            <a:endParaRPr sz="800">
              <a:solidFill>
                <a:srgbClr val="FF0000"/>
              </a:solidFill>
              <a:latin typeface="Calibri"/>
              <a:ea typeface="Calibri"/>
              <a:cs typeface="Calibri"/>
              <a:sym typeface="Calibri"/>
            </a:endParaRPr>
          </a:p>
        </p:txBody>
      </p:sp>
      <p:sp>
        <p:nvSpPr>
          <p:cNvPr id="999" name="Google Shape;999;p66"/>
          <p:cNvSpPr/>
          <p:nvPr/>
        </p:nvSpPr>
        <p:spPr>
          <a:xfrm>
            <a:off x="6528950" y="2975250"/>
            <a:ext cx="87600" cy="87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00" name="Google Shape;1000;p66"/>
          <p:cNvSpPr txBox="1"/>
          <p:nvPr/>
        </p:nvSpPr>
        <p:spPr>
          <a:xfrm>
            <a:off x="6285950" y="2745575"/>
            <a:ext cx="20760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Great Ball</a:t>
            </a:r>
            <a:endParaRPr sz="800">
              <a:solidFill>
                <a:srgbClr val="FF0000"/>
              </a:solidFill>
              <a:latin typeface="Calibri"/>
              <a:ea typeface="Calibri"/>
              <a:cs typeface="Calibri"/>
              <a:sym typeface="Calibri"/>
            </a:endParaRPr>
          </a:p>
        </p:txBody>
      </p:sp>
      <p:sp>
        <p:nvSpPr>
          <p:cNvPr id="1001" name="Google Shape;1001;p66"/>
          <p:cNvSpPr txBox="1"/>
          <p:nvPr/>
        </p:nvSpPr>
        <p:spPr>
          <a:xfrm>
            <a:off x="6743750" y="3634625"/>
            <a:ext cx="17745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Lavaridge Town</a:t>
            </a:r>
            <a:endParaRPr sz="1000">
              <a:latin typeface="Calibri"/>
              <a:ea typeface="Calibri"/>
              <a:cs typeface="Calibri"/>
              <a:sym typeface="Calibri"/>
            </a:endParaRPr>
          </a:p>
        </p:txBody>
      </p:sp>
      <p:cxnSp>
        <p:nvCxnSpPr>
          <p:cNvPr id="1002" name="Google Shape;1002;p66"/>
          <p:cNvCxnSpPr/>
          <p:nvPr/>
        </p:nvCxnSpPr>
        <p:spPr>
          <a:xfrm>
            <a:off x="7204800" y="3889225"/>
            <a:ext cx="0" cy="21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67"/>
          <p:cNvSpPr txBox="1"/>
          <p:nvPr>
            <p:ph type="title"/>
          </p:nvPr>
        </p:nvSpPr>
        <p:spPr>
          <a:xfrm>
            <a:off x="172575" y="169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Lavaridge</a:t>
            </a:r>
            <a:endParaRPr/>
          </a:p>
        </p:txBody>
      </p:sp>
      <p:sp>
        <p:nvSpPr>
          <p:cNvPr id="1008" name="Google Shape;1008;p67"/>
          <p:cNvSpPr txBox="1"/>
          <p:nvPr>
            <p:ph idx="1" type="body"/>
          </p:nvPr>
        </p:nvSpPr>
        <p:spPr>
          <a:xfrm>
            <a:off x="337850" y="906600"/>
            <a:ext cx="3789600" cy="2448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There is an exit in the northwest corner of the Pokemon Center. Go through to get the Ice Heal.</a:t>
            </a:r>
            <a:endParaRPr/>
          </a:p>
          <a:p>
            <a:pPr indent="0" lvl="0" marL="0" rtl="0" algn="l">
              <a:spcBef>
                <a:spcPts val="1200"/>
              </a:spcBef>
              <a:spcAft>
                <a:spcPts val="0"/>
              </a:spcAft>
              <a:buNone/>
            </a:pPr>
            <a:r>
              <a:rPr lang="en"/>
              <a:t>Talk to the Old Man in the Herb Shop to get the Charcoal.</a:t>
            </a:r>
            <a:endParaRPr/>
          </a:p>
          <a:p>
            <a:pPr indent="0" lvl="0" marL="0" rtl="0" algn="l">
              <a:spcBef>
                <a:spcPts val="1200"/>
              </a:spcBef>
              <a:spcAft>
                <a:spcPts val="0"/>
              </a:spcAft>
              <a:buNone/>
            </a:pPr>
            <a:r>
              <a:rPr lang="en"/>
              <a:t>Talk to the little boy in the southeast house if you want a pokemon to learn Mimic.</a:t>
            </a:r>
            <a:endParaRPr/>
          </a:p>
          <a:p>
            <a:pPr indent="0" lvl="0" marL="0" rtl="0" algn="l">
              <a:spcBef>
                <a:spcPts val="1200"/>
              </a:spcBef>
              <a:spcAft>
                <a:spcPts val="1200"/>
              </a:spcAft>
              <a:buNone/>
            </a:pPr>
            <a:r>
              <a:rPr lang="en"/>
              <a:t>Take the egg from the old lady at the sand beds. If you keep it with you, it should hatch by around Fortree City at this point or just shortly after if you skip stuff.</a:t>
            </a:r>
            <a:endParaRPr/>
          </a:p>
        </p:txBody>
      </p:sp>
      <p:pic>
        <p:nvPicPr>
          <p:cNvPr id="1009" name="Google Shape;1009;p67"/>
          <p:cNvPicPr preferRelativeResize="0"/>
          <p:nvPr/>
        </p:nvPicPr>
        <p:blipFill>
          <a:blip r:embed="rId3">
            <a:alphaModFix/>
          </a:blip>
          <a:stretch>
            <a:fillRect/>
          </a:stretch>
        </p:blipFill>
        <p:spPr>
          <a:xfrm>
            <a:off x="4982875" y="468875"/>
            <a:ext cx="3412975" cy="3412975"/>
          </a:xfrm>
          <a:prstGeom prst="rect">
            <a:avLst/>
          </a:prstGeom>
          <a:noFill/>
          <a:ln>
            <a:noFill/>
          </a:ln>
        </p:spPr>
      </p:pic>
      <p:sp>
        <p:nvSpPr>
          <p:cNvPr id="1010" name="Google Shape;1010;p67"/>
          <p:cNvSpPr/>
          <p:nvPr/>
        </p:nvSpPr>
        <p:spPr>
          <a:xfrm>
            <a:off x="7384550" y="2158500"/>
            <a:ext cx="1011300" cy="1142400"/>
          </a:xfrm>
          <a:prstGeom prst="triangle">
            <a:avLst>
              <a:gd fmla="val 50000" name="adj"/>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1" name="Google Shape;1011;p67"/>
          <p:cNvSpPr txBox="1"/>
          <p:nvPr/>
        </p:nvSpPr>
        <p:spPr>
          <a:xfrm>
            <a:off x="7579100" y="2571750"/>
            <a:ext cx="17793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Mimic</a:t>
            </a:r>
            <a:endParaRPr sz="1300">
              <a:solidFill>
                <a:schemeClr val="dk2"/>
              </a:solidFill>
              <a:latin typeface="Calibri"/>
              <a:ea typeface="Calibri"/>
              <a:cs typeface="Calibri"/>
              <a:sym typeface="Calibri"/>
            </a:endParaRPr>
          </a:p>
        </p:txBody>
      </p:sp>
      <p:sp>
        <p:nvSpPr>
          <p:cNvPr id="1012" name="Google Shape;1012;p67"/>
          <p:cNvSpPr/>
          <p:nvPr/>
        </p:nvSpPr>
        <p:spPr>
          <a:xfrm>
            <a:off x="5712300" y="1327200"/>
            <a:ext cx="121500" cy="116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3" name="Google Shape;1013;p67"/>
          <p:cNvSpPr txBox="1"/>
          <p:nvPr/>
        </p:nvSpPr>
        <p:spPr>
          <a:xfrm>
            <a:off x="5410825" y="1070975"/>
            <a:ext cx="16821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alibri"/>
                <a:ea typeface="Calibri"/>
                <a:cs typeface="Calibri"/>
                <a:sym typeface="Calibri"/>
              </a:rPr>
              <a:t>Ice  Heal</a:t>
            </a:r>
            <a:endParaRPr sz="1100">
              <a:solidFill>
                <a:srgbClr val="FF0000"/>
              </a:solidFill>
              <a:latin typeface="Calibri"/>
              <a:ea typeface="Calibri"/>
              <a:cs typeface="Calibri"/>
              <a:sym typeface="Calibri"/>
            </a:endParaRPr>
          </a:p>
        </p:txBody>
      </p:sp>
      <p:sp>
        <p:nvSpPr>
          <p:cNvPr id="1014" name="Google Shape;1014;p67"/>
          <p:cNvSpPr/>
          <p:nvPr/>
        </p:nvSpPr>
        <p:spPr>
          <a:xfrm>
            <a:off x="6699200" y="2352975"/>
            <a:ext cx="979200" cy="1035600"/>
          </a:xfrm>
          <a:prstGeom prst="ellipse">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5" name="Google Shape;1015;p67"/>
          <p:cNvSpPr txBox="1"/>
          <p:nvPr/>
        </p:nvSpPr>
        <p:spPr>
          <a:xfrm>
            <a:off x="6767150" y="2455075"/>
            <a:ext cx="2246100" cy="7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00"/>
                </a:solidFill>
                <a:latin typeface="Calibri"/>
                <a:ea typeface="Calibri"/>
                <a:cs typeface="Calibri"/>
                <a:sym typeface="Calibri"/>
              </a:rPr>
              <a:t>Herb Shop </a:t>
            </a:r>
            <a:endParaRPr sz="1000">
              <a:solidFill>
                <a:srgbClr val="FFFF00"/>
              </a:solidFill>
              <a:latin typeface="Calibri"/>
              <a:ea typeface="Calibri"/>
              <a:cs typeface="Calibri"/>
              <a:sym typeface="Calibri"/>
            </a:endParaRPr>
          </a:p>
          <a:p>
            <a:pPr indent="0" lvl="0" marL="0" rtl="0" algn="l">
              <a:spcBef>
                <a:spcPts val="0"/>
              </a:spcBef>
              <a:spcAft>
                <a:spcPts val="0"/>
              </a:spcAft>
              <a:buNone/>
            </a:pPr>
            <a:r>
              <a:rPr lang="en" sz="1000">
                <a:solidFill>
                  <a:srgbClr val="FFFF00"/>
                </a:solidFill>
                <a:latin typeface="Calibri"/>
                <a:ea typeface="Calibri"/>
                <a:cs typeface="Calibri"/>
                <a:sym typeface="Calibri"/>
              </a:rPr>
              <a:t>and </a:t>
            </a:r>
            <a:r>
              <a:rPr lang="en" sz="1000">
                <a:solidFill>
                  <a:srgbClr val="FFFF00"/>
                </a:solidFill>
                <a:latin typeface="Calibri"/>
                <a:ea typeface="Calibri"/>
                <a:cs typeface="Calibri"/>
                <a:sym typeface="Calibri"/>
              </a:rPr>
              <a:t>Charcoal</a:t>
            </a:r>
            <a:endParaRPr sz="1000">
              <a:solidFill>
                <a:srgbClr val="FFFF00"/>
              </a:solidFill>
              <a:latin typeface="Calibri"/>
              <a:ea typeface="Calibri"/>
              <a:cs typeface="Calibri"/>
              <a:sym typeface="Calibri"/>
            </a:endParaRPr>
          </a:p>
        </p:txBody>
      </p:sp>
      <p:sp>
        <p:nvSpPr>
          <p:cNvPr id="1016" name="Google Shape;1016;p67"/>
          <p:cNvSpPr/>
          <p:nvPr/>
        </p:nvSpPr>
        <p:spPr>
          <a:xfrm>
            <a:off x="5610200" y="1648050"/>
            <a:ext cx="267300" cy="267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7" name="Google Shape;1017;p67"/>
          <p:cNvSpPr txBox="1"/>
          <p:nvPr/>
        </p:nvSpPr>
        <p:spPr>
          <a:xfrm>
            <a:off x="5522700" y="1555650"/>
            <a:ext cx="2270400" cy="10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Egg</a:t>
            </a:r>
            <a:endParaRPr sz="1300">
              <a:solidFill>
                <a:schemeClr val="dk2"/>
              </a:solidFill>
              <a:latin typeface="Calibri"/>
              <a:ea typeface="Calibri"/>
              <a:cs typeface="Calibri"/>
              <a:sym typeface="Calibri"/>
            </a:endParaRPr>
          </a:p>
        </p:txBody>
      </p:sp>
      <p:pic>
        <p:nvPicPr>
          <p:cNvPr id="1018" name="Google Shape;1018;p67"/>
          <p:cNvPicPr preferRelativeResize="0"/>
          <p:nvPr/>
        </p:nvPicPr>
        <p:blipFill>
          <a:blip r:embed="rId4">
            <a:alphaModFix/>
          </a:blip>
          <a:stretch>
            <a:fillRect/>
          </a:stretch>
        </p:blipFill>
        <p:spPr>
          <a:xfrm>
            <a:off x="3096801" y="3239876"/>
            <a:ext cx="1839025" cy="1569900"/>
          </a:xfrm>
          <a:prstGeom prst="rect">
            <a:avLst/>
          </a:prstGeom>
          <a:noFill/>
          <a:ln>
            <a:noFill/>
          </a:ln>
        </p:spPr>
      </p:pic>
      <p:sp>
        <p:nvSpPr>
          <p:cNvPr id="1019" name="Google Shape;1019;p67"/>
          <p:cNvSpPr txBox="1"/>
          <p:nvPr/>
        </p:nvSpPr>
        <p:spPr>
          <a:xfrm>
            <a:off x="3616975" y="3028725"/>
            <a:ext cx="15363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dk2"/>
                </a:solidFill>
                <a:latin typeface="Calibri"/>
                <a:ea typeface="Calibri"/>
                <a:cs typeface="Calibri"/>
                <a:sym typeface="Calibri"/>
              </a:rPr>
              <a:t>PokeMart Items</a:t>
            </a:r>
            <a:endParaRPr sz="800" u="sng">
              <a:solidFill>
                <a:schemeClr val="dk2"/>
              </a:solidFill>
              <a:latin typeface="Calibri"/>
              <a:ea typeface="Calibri"/>
              <a:cs typeface="Calibri"/>
              <a:sym typeface="Calibri"/>
            </a:endParaRPr>
          </a:p>
        </p:txBody>
      </p:sp>
      <p:pic>
        <p:nvPicPr>
          <p:cNvPr id="1020" name="Google Shape;1020;p67"/>
          <p:cNvPicPr preferRelativeResize="0"/>
          <p:nvPr/>
        </p:nvPicPr>
        <p:blipFill>
          <a:blip r:embed="rId5">
            <a:alphaModFix/>
          </a:blip>
          <a:stretch>
            <a:fillRect/>
          </a:stretch>
        </p:blipFill>
        <p:spPr>
          <a:xfrm>
            <a:off x="402022" y="3214725"/>
            <a:ext cx="2647725" cy="1090650"/>
          </a:xfrm>
          <a:prstGeom prst="rect">
            <a:avLst/>
          </a:prstGeom>
          <a:noFill/>
          <a:ln>
            <a:noFill/>
          </a:ln>
        </p:spPr>
      </p:pic>
      <p:sp>
        <p:nvSpPr>
          <p:cNvPr id="1021" name="Google Shape;1021;p67"/>
          <p:cNvSpPr txBox="1"/>
          <p:nvPr/>
        </p:nvSpPr>
        <p:spPr>
          <a:xfrm>
            <a:off x="4982875" y="3881850"/>
            <a:ext cx="36171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 </a:t>
            </a:r>
            <a:r>
              <a:rPr lang="en" sz="800">
                <a:solidFill>
                  <a:schemeClr val="dk2"/>
                </a:solidFill>
                <a:latin typeface="Calibri"/>
                <a:ea typeface="Calibri"/>
                <a:cs typeface="Calibri"/>
                <a:sym typeface="Calibri"/>
              </a:rPr>
              <a:t>Herbs are very good items. They are </a:t>
            </a:r>
            <a:r>
              <a:rPr lang="en" sz="800">
                <a:solidFill>
                  <a:schemeClr val="dk2"/>
                </a:solidFill>
                <a:latin typeface="Calibri"/>
                <a:ea typeface="Calibri"/>
                <a:cs typeface="Calibri"/>
                <a:sym typeface="Calibri"/>
              </a:rPr>
              <a:t>extremely</a:t>
            </a:r>
            <a:r>
              <a:rPr lang="en" sz="800">
                <a:solidFill>
                  <a:schemeClr val="dk2"/>
                </a:solidFill>
                <a:latin typeface="Calibri"/>
                <a:ea typeface="Calibri"/>
                <a:cs typeface="Calibri"/>
                <a:sym typeface="Calibri"/>
              </a:rPr>
              <a:t> cheap compared to normal pokemart items and you can buy bulk. A Revival Herb is the </a:t>
            </a:r>
            <a:r>
              <a:rPr lang="en" sz="800">
                <a:solidFill>
                  <a:schemeClr val="dk2"/>
                </a:solidFill>
                <a:latin typeface="Calibri"/>
                <a:ea typeface="Calibri"/>
                <a:cs typeface="Calibri"/>
                <a:sym typeface="Calibri"/>
              </a:rPr>
              <a:t>equivalent</a:t>
            </a:r>
            <a:r>
              <a:rPr lang="en" sz="800">
                <a:solidFill>
                  <a:schemeClr val="dk2"/>
                </a:solidFill>
                <a:latin typeface="Calibri"/>
                <a:ea typeface="Calibri"/>
                <a:cs typeface="Calibri"/>
                <a:sym typeface="Calibri"/>
              </a:rPr>
              <a:t> of a Max Revive which is not a buyable item. Herbs lower a pokemon’s happiness rating, but if you don’t have pokemon or moves that depend on happiness, there’s no reason not to buy all of your high level healing items from here to be honest. (In case you hadn’t noticed, it’s good to save money for TMs from the game corner BEFORE you have access to the item duplication glitch and before the Elite 4). </a:t>
            </a:r>
            <a:endParaRPr sz="800">
              <a:solidFill>
                <a:schemeClr val="dk2"/>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68"/>
          <p:cNvSpPr txBox="1"/>
          <p:nvPr>
            <p:ph type="title"/>
          </p:nvPr>
        </p:nvSpPr>
        <p:spPr>
          <a:xfrm>
            <a:off x="196875" y="194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Lavaridge Gym</a:t>
            </a:r>
            <a:endParaRPr/>
          </a:p>
        </p:txBody>
      </p:sp>
      <p:sp>
        <p:nvSpPr>
          <p:cNvPr id="1027" name="Google Shape;1027;p6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8" name="Google Shape;1028;p68"/>
          <p:cNvPicPr preferRelativeResize="0"/>
          <p:nvPr/>
        </p:nvPicPr>
        <p:blipFill>
          <a:blip r:embed="rId3">
            <a:alphaModFix/>
          </a:blip>
          <a:stretch>
            <a:fillRect/>
          </a:stretch>
        </p:blipFill>
        <p:spPr>
          <a:xfrm>
            <a:off x="4713350" y="352775"/>
            <a:ext cx="1905000" cy="2133600"/>
          </a:xfrm>
          <a:prstGeom prst="rect">
            <a:avLst/>
          </a:prstGeom>
          <a:noFill/>
          <a:ln>
            <a:noFill/>
          </a:ln>
        </p:spPr>
      </p:pic>
      <p:pic>
        <p:nvPicPr>
          <p:cNvPr id="1029" name="Google Shape;1029;p68"/>
          <p:cNvPicPr preferRelativeResize="0"/>
          <p:nvPr/>
        </p:nvPicPr>
        <p:blipFill>
          <a:blip r:embed="rId4">
            <a:alphaModFix/>
          </a:blip>
          <a:stretch>
            <a:fillRect/>
          </a:stretch>
        </p:blipFill>
        <p:spPr>
          <a:xfrm>
            <a:off x="6711700" y="357263"/>
            <a:ext cx="1905000" cy="2129112"/>
          </a:xfrm>
          <a:prstGeom prst="rect">
            <a:avLst/>
          </a:prstGeom>
          <a:noFill/>
          <a:ln>
            <a:noFill/>
          </a:ln>
        </p:spPr>
      </p:pic>
      <p:pic>
        <p:nvPicPr>
          <p:cNvPr id="1030" name="Google Shape;1030;p68"/>
          <p:cNvPicPr preferRelativeResize="0"/>
          <p:nvPr/>
        </p:nvPicPr>
        <p:blipFill>
          <a:blip r:embed="rId5">
            <a:alphaModFix/>
          </a:blip>
          <a:stretch>
            <a:fillRect/>
          </a:stretch>
        </p:blipFill>
        <p:spPr>
          <a:xfrm>
            <a:off x="444775" y="850750"/>
            <a:ext cx="2131925" cy="3177975"/>
          </a:xfrm>
          <a:prstGeom prst="rect">
            <a:avLst/>
          </a:prstGeom>
          <a:noFill/>
          <a:ln>
            <a:noFill/>
          </a:ln>
        </p:spPr>
      </p:pic>
      <p:pic>
        <p:nvPicPr>
          <p:cNvPr id="1031" name="Google Shape;1031;p68"/>
          <p:cNvPicPr preferRelativeResize="0"/>
          <p:nvPr/>
        </p:nvPicPr>
        <p:blipFill>
          <a:blip r:embed="rId6">
            <a:alphaModFix/>
          </a:blip>
          <a:stretch>
            <a:fillRect/>
          </a:stretch>
        </p:blipFill>
        <p:spPr>
          <a:xfrm>
            <a:off x="2596400" y="947628"/>
            <a:ext cx="2023612" cy="3042571"/>
          </a:xfrm>
          <a:prstGeom prst="rect">
            <a:avLst/>
          </a:prstGeom>
          <a:noFill/>
          <a:ln>
            <a:noFill/>
          </a:ln>
        </p:spPr>
      </p:pic>
      <p:pic>
        <p:nvPicPr>
          <p:cNvPr id="1032" name="Google Shape;1032;p68"/>
          <p:cNvPicPr preferRelativeResize="0"/>
          <p:nvPr/>
        </p:nvPicPr>
        <p:blipFill>
          <a:blip r:embed="rId7">
            <a:alphaModFix/>
          </a:blip>
          <a:stretch>
            <a:fillRect/>
          </a:stretch>
        </p:blipFill>
        <p:spPr>
          <a:xfrm>
            <a:off x="5018100" y="2571750"/>
            <a:ext cx="2347225" cy="2199351"/>
          </a:xfrm>
          <a:prstGeom prst="rect">
            <a:avLst/>
          </a:prstGeom>
          <a:noFill/>
          <a:ln>
            <a:noFill/>
          </a:ln>
        </p:spPr>
      </p:pic>
      <p:sp>
        <p:nvSpPr>
          <p:cNvPr id="1033" name="Google Shape;1033;p68"/>
          <p:cNvSpPr txBox="1"/>
          <p:nvPr/>
        </p:nvSpPr>
        <p:spPr>
          <a:xfrm>
            <a:off x="5566250" y="1348175"/>
            <a:ext cx="199200" cy="1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1</a:t>
            </a:r>
            <a:endParaRPr sz="1300">
              <a:solidFill>
                <a:schemeClr val="dk2"/>
              </a:solidFill>
              <a:latin typeface="Calibri"/>
              <a:ea typeface="Calibri"/>
              <a:cs typeface="Calibri"/>
              <a:sym typeface="Calibri"/>
            </a:endParaRPr>
          </a:p>
        </p:txBody>
      </p:sp>
      <p:sp>
        <p:nvSpPr>
          <p:cNvPr id="1034" name="Google Shape;1034;p68"/>
          <p:cNvSpPr txBox="1"/>
          <p:nvPr/>
        </p:nvSpPr>
        <p:spPr>
          <a:xfrm>
            <a:off x="6740875" y="2114750"/>
            <a:ext cx="218700" cy="1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a:t>
            </a:r>
            <a:endParaRPr sz="1300">
              <a:solidFill>
                <a:schemeClr val="dk2"/>
              </a:solidFill>
              <a:latin typeface="Calibri"/>
              <a:ea typeface="Calibri"/>
              <a:cs typeface="Calibri"/>
              <a:sym typeface="Calibri"/>
            </a:endParaRPr>
          </a:p>
        </p:txBody>
      </p:sp>
      <p:sp>
        <p:nvSpPr>
          <p:cNvPr id="1035" name="Google Shape;1035;p68"/>
          <p:cNvSpPr txBox="1"/>
          <p:nvPr/>
        </p:nvSpPr>
        <p:spPr>
          <a:xfrm>
            <a:off x="4689025" y="1419325"/>
            <a:ext cx="199200" cy="1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3</a:t>
            </a:r>
            <a:endParaRPr sz="1300">
              <a:solidFill>
                <a:schemeClr val="dk2"/>
              </a:solidFill>
              <a:latin typeface="Calibri"/>
              <a:ea typeface="Calibri"/>
              <a:cs typeface="Calibri"/>
              <a:sym typeface="Calibri"/>
            </a:endParaRPr>
          </a:p>
        </p:txBody>
      </p:sp>
      <p:sp>
        <p:nvSpPr>
          <p:cNvPr id="1036" name="Google Shape;1036;p68"/>
          <p:cNvSpPr txBox="1"/>
          <p:nvPr/>
        </p:nvSpPr>
        <p:spPr>
          <a:xfrm>
            <a:off x="4843200" y="661200"/>
            <a:ext cx="1749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a:t>
            </a:r>
            <a:endParaRPr sz="1300">
              <a:solidFill>
                <a:schemeClr val="dk2"/>
              </a:solidFill>
              <a:latin typeface="Calibri"/>
              <a:ea typeface="Calibri"/>
              <a:cs typeface="Calibri"/>
              <a:sym typeface="Calibri"/>
            </a:endParaRPr>
          </a:p>
        </p:txBody>
      </p:sp>
      <p:sp>
        <p:nvSpPr>
          <p:cNvPr id="1037" name="Google Shape;1037;p68"/>
          <p:cNvSpPr txBox="1"/>
          <p:nvPr/>
        </p:nvSpPr>
        <p:spPr>
          <a:xfrm>
            <a:off x="7365325" y="532850"/>
            <a:ext cx="3939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6</a:t>
            </a:r>
            <a:endParaRPr sz="1300">
              <a:solidFill>
                <a:schemeClr val="dk2"/>
              </a:solidFill>
              <a:latin typeface="Calibri"/>
              <a:ea typeface="Calibri"/>
              <a:cs typeface="Calibri"/>
              <a:sym typeface="Calibri"/>
            </a:endParaRPr>
          </a:p>
        </p:txBody>
      </p:sp>
      <p:sp>
        <p:nvSpPr>
          <p:cNvPr id="1038" name="Google Shape;1038;p68"/>
          <p:cNvSpPr txBox="1"/>
          <p:nvPr/>
        </p:nvSpPr>
        <p:spPr>
          <a:xfrm>
            <a:off x="5728825" y="780875"/>
            <a:ext cx="174900" cy="1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7</a:t>
            </a:r>
            <a:endParaRPr sz="1300">
              <a:solidFill>
                <a:schemeClr val="dk2"/>
              </a:solidFill>
              <a:latin typeface="Calibri"/>
              <a:ea typeface="Calibri"/>
              <a:cs typeface="Calibri"/>
              <a:sym typeface="Calibri"/>
            </a:endParaRPr>
          </a:p>
        </p:txBody>
      </p:sp>
      <p:sp>
        <p:nvSpPr>
          <p:cNvPr id="1039" name="Google Shape;1039;p68"/>
          <p:cNvSpPr txBox="1"/>
          <p:nvPr/>
        </p:nvSpPr>
        <p:spPr>
          <a:xfrm>
            <a:off x="7856250" y="1562125"/>
            <a:ext cx="364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8</a:t>
            </a:r>
            <a:endParaRPr sz="1300">
              <a:solidFill>
                <a:schemeClr val="dk2"/>
              </a:solidFill>
              <a:latin typeface="Calibri"/>
              <a:ea typeface="Calibri"/>
              <a:cs typeface="Calibri"/>
              <a:sym typeface="Calibri"/>
            </a:endParaRPr>
          </a:p>
        </p:txBody>
      </p:sp>
      <p:sp>
        <p:nvSpPr>
          <p:cNvPr id="1040" name="Google Shape;1040;p68"/>
          <p:cNvSpPr txBox="1"/>
          <p:nvPr/>
        </p:nvSpPr>
        <p:spPr>
          <a:xfrm>
            <a:off x="6711700" y="923675"/>
            <a:ext cx="2700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4</a:t>
            </a:r>
            <a:endParaRPr sz="1300">
              <a:solidFill>
                <a:schemeClr val="dk2"/>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69"/>
          <p:cNvSpPr txBox="1"/>
          <p:nvPr>
            <p:ph type="title"/>
          </p:nvPr>
        </p:nvSpPr>
        <p:spPr>
          <a:xfrm>
            <a:off x="182300" y="184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Leaving Lavaridge</a:t>
            </a:r>
            <a:endParaRPr/>
          </a:p>
        </p:txBody>
      </p:sp>
      <p:sp>
        <p:nvSpPr>
          <p:cNvPr id="1046" name="Google Shape;1046;p69"/>
          <p:cNvSpPr txBox="1"/>
          <p:nvPr>
            <p:ph idx="1" type="body"/>
          </p:nvPr>
        </p:nvSpPr>
        <p:spPr>
          <a:xfrm>
            <a:off x="284400" y="746175"/>
            <a:ext cx="7505700" cy="15525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lang="en" sz="1200"/>
              <a:t>Get the </a:t>
            </a:r>
            <a:r>
              <a:rPr b="1" lang="en" sz="1200"/>
              <a:t>Nugget </a:t>
            </a:r>
            <a:r>
              <a:rPr lang="en" sz="1200"/>
              <a:t>by hopping down </a:t>
            </a:r>
            <a:r>
              <a:rPr lang="en" sz="1200" u="sng"/>
              <a:t>2</a:t>
            </a:r>
            <a:r>
              <a:rPr lang="en" sz="1200"/>
              <a:t> ledges on the way out of Lavaridge to the west. </a:t>
            </a:r>
            <a:endParaRPr sz="1200"/>
          </a:p>
          <a:p>
            <a:pPr indent="-304800" lvl="0" marL="457200" rtl="0" algn="l">
              <a:spcBef>
                <a:spcPts val="0"/>
              </a:spcBef>
              <a:spcAft>
                <a:spcPts val="0"/>
              </a:spcAft>
              <a:buSzPts val="1200"/>
              <a:buChar char="-"/>
            </a:pPr>
            <a:r>
              <a:rPr lang="en" sz="1200"/>
              <a:t>Make your way back to the</a:t>
            </a:r>
            <a:r>
              <a:rPr b="1" lang="en" sz="1200"/>
              <a:t> top of Mt. Chimney</a:t>
            </a:r>
            <a:r>
              <a:rPr lang="en" sz="1200"/>
              <a:t>. There are new trainers there.</a:t>
            </a:r>
            <a:endParaRPr sz="1200"/>
          </a:p>
          <a:p>
            <a:pPr indent="-304800" lvl="0" marL="457200" rtl="0" algn="l">
              <a:spcBef>
                <a:spcPts val="0"/>
              </a:spcBef>
              <a:spcAft>
                <a:spcPts val="0"/>
              </a:spcAft>
              <a:buSzPts val="1200"/>
              <a:buChar char="-"/>
            </a:pPr>
            <a:r>
              <a:rPr lang="en" sz="1200"/>
              <a:t>Go all the the way back to Fallarbor Town via </a:t>
            </a:r>
            <a:r>
              <a:rPr lang="en" sz="1200" u="sng"/>
              <a:t>Fiery Path</a:t>
            </a:r>
            <a:r>
              <a:rPr lang="en" sz="1200"/>
              <a:t> to </a:t>
            </a:r>
            <a:r>
              <a:rPr b="1" lang="en" sz="1200"/>
              <a:t>Deliver the Meteorite back to Professor Cosmo</a:t>
            </a:r>
            <a:r>
              <a:rPr lang="en" sz="1200"/>
              <a:t>. He’s in the Southwest house. He will give you </a:t>
            </a:r>
            <a:r>
              <a:rPr b="1" lang="en" sz="1200"/>
              <a:t>TM27 Return</a:t>
            </a:r>
            <a:r>
              <a:rPr lang="en" sz="1200"/>
              <a:t> which is an amazing move if your pokemon have high happiness. </a:t>
            </a:r>
            <a:endParaRPr sz="1200"/>
          </a:p>
          <a:p>
            <a:pPr indent="-304800" lvl="0" marL="457200" rtl="0" algn="l">
              <a:spcBef>
                <a:spcPts val="0"/>
              </a:spcBef>
              <a:spcAft>
                <a:spcPts val="0"/>
              </a:spcAft>
              <a:buSzPts val="1200"/>
              <a:buChar char="-"/>
            </a:pPr>
            <a:r>
              <a:rPr lang="en" sz="1200"/>
              <a:t>Go east towards the desert from Fallarbor and </a:t>
            </a:r>
            <a:r>
              <a:rPr b="1" lang="en" sz="1200"/>
              <a:t>go into the desert</a:t>
            </a:r>
            <a:r>
              <a:rPr lang="en" sz="1200"/>
              <a:t>. You do not need to go through Fiery Path here if you have a Mach Bike still.</a:t>
            </a:r>
            <a:endParaRPr sz="1200"/>
          </a:p>
        </p:txBody>
      </p:sp>
      <p:pic>
        <p:nvPicPr>
          <p:cNvPr id="1047" name="Google Shape;1047;p69"/>
          <p:cNvPicPr preferRelativeResize="0"/>
          <p:nvPr/>
        </p:nvPicPr>
        <p:blipFill>
          <a:blip r:embed="rId3">
            <a:alphaModFix/>
          </a:blip>
          <a:stretch>
            <a:fillRect/>
          </a:stretch>
        </p:blipFill>
        <p:spPr>
          <a:xfrm>
            <a:off x="1594625" y="2193707"/>
            <a:ext cx="1546000" cy="2653242"/>
          </a:xfrm>
          <a:prstGeom prst="rect">
            <a:avLst/>
          </a:prstGeom>
          <a:noFill/>
          <a:ln>
            <a:noFill/>
          </a:ln>
        </p:spPr>
      </p:pic>
      <p:sp>
        <p:nvSpPr>
          <p:cNvPr id="1048" name="Google Shape;1048;p69"/>
          <p:cNvSpPr txBox="1"/>
          <p:nvPr/>
        </p:nvSpPr>
        <p:spPr>
          <a:xfrm>
            <a:off x="3257225" y="2143925"/>
            <a:ext cx="15849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←New Trainers at Mt. Chimney</a:t>
            </a:r>
            <a:endParaRPr sz="1300">
              <a:solidFill>
                <a:schemeClr val="dk2"/>
              </a:solidFill>
              <a:latin typeface="Calibri"/>
              <a:ea typeface="Calibri"/>
              <a:cs typeface="Calibri"/>
              <a:sym typeface="Calibri"/>
            </a:endParaRPr>
          </a:p>
        </p:txBody>
      </p:sp>
      <p:sp>
        <p:nvSpPr>
          <p:cNvPr id="1049" name="Google Shape;1049;p69"/>
          <p:cNvSpPr txBox="1"/>
          <p:nvPr/>
        </p:nvSpPr>
        <p:spPr>
          <a:xfrm>
            <a:off x="5133775" y="2388575"/>
            <a:ext cx="3665700" cy="22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Fiery Path:</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Now that Strength can be used, we have access to the west side of Fiery Path containing TM06 Toxic, and a Fire Stone. </a:t>
            </a:r>
            <a:endParaRPr sz="1300">
              <a:solidFill>
                <a:schemeClr val="dk2"/>
              </a:solidFill>
              <a:latin typeface="Calibri"/>
              <a:ea typeface="Calibri"/>
              <a:cs typeface="Calibri"/>
              <a:sym typeface="Calibri"/>
            </a:endParaRPr>
          </a:p>
        </p:txBody>
      </p:sp>
      <p:pic>
        <p:nvPicPr>
          <p:cNvPr id="1050" name="Google Shape;1050;p69"/>
          <p:cNvPicPr preferRelativeResize="0"/>
          <p:nvPr/>
        </p:nvPicPr>
        <p:blipFill>
          <a:blip r:embed="rId4">
            <a:alphaModFix/>
          </a:blip>
          <a:stretch>
            <a:fillRect/>
          </a:stretch>
        </p:blipFill>
        <p:spPr>
          <a:xfrm>
            <a:off x="3321675" y="2811250"/>
            <a:ext cx="1720700" cy="1867225"/>
          </a:xfrm>
          <a:prstGeom prst="rect">
            <a:avLst/>
          </a:prstGeom>
          <a:noFill/>
          <a:ln>
            <a:noFill/>
          </a:ln>
        </p:spPr>
      </p:pic>
      <p:sp>
        <p:nvSpPr>
          <p:cNvPr id="1051" name="Google Shape;1051;p69"/>
          <p:cNvSpPr/>
          <p:nvPr/>
        </p:nvSpPr>
        <p:spPr>
          <a:xfrm>
            <a:off x="3321665" y="2779331"/>
            <a:ext cx="896950" cy="1931075"/>
          </a:xfrm>
          <a:custGeom>
            <a:rect b="b" l="l" r="r" t="t"/>
            <a:pathLst>
              <a:path extrusionOk="0" h="77243" w="35878">
                <a:moveTo>
                  <a:pt x="3119" y="5228"/>
                </a:moveTo>
                <a:cubicBezTo>
                  <a:pt x="6652" y="-3599"/>
                  <a:pt x="26470" y="-110"/>
                  <a:pt x="31511" y="7951"/>
                </a:cubicBezTo>
                <a:cubicBezTo>
                  <a:pt x="39180" y="20215"/>
                  <a:pt x="34668" y="36941"/>
                  <a:pt x="33066" y="51316"/>
                </a:cubicBezTo>
                <a:cubicBezTo>
                  <a:pt x="32088" y="60097"/>
                  <a:pt x="33557" y="74058"/>
                  <a:pt x="25094" y="76595"/>
                </a:cubicBezTo>
                <a:cubicBezTo>
                  <a:pt x="1295" y="83729"/>
                  <a:pt x="-3698" y="29717"/>
                  <a:pt x="2342" y="5617"/>
                </a:cubicBezTo>
              </a:path>
            </a:pathLst>
          </a:custGeom>
          <a:noFill/>
          <a:ln cap="flat" cmpd="sng" w="9525">
            <a:solidFill>
              <a:srgbClr val="00FFFF"/>
            </a:solidFill>
            <a:prstDash val="solid"/>
            <a:round/>
            <a:headEnd len="med" w="med" type="none"/>
            <a:tailEnd len="med" w="med" type="none"/>
          </a:ln>
        </p:spPr>
      </p:sp>
      <p:sp>
        <p:nvSpPr>
          <p:cNvPr id="1052" name="Google Shape;1052;p69"/>
          <p:cNvSpPr/>
          <p:nvPr/>
        </p:nvSpPr>
        <p:spPr>
          <a:xfrm>
            <a:off x="3704475" y="2946100"/>
            <a:ext cx="97200" cy="972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3" name="Google Shape;1053;p69"/>
          <p:cNvSpPr txBox="1"/>
          <p:nvPr/>
        </p:nvSpPr>
        <p:spPr>
          <a:xfrm>
            <a:off x="3374000" y="2722500"/>
            <a:ext cx="1526400" cy="8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FF00"/>
                </a:solidFill>
                <a:latin typeface="Calibri"/>
                <a:ea typeface="Calibri"/>
                <a:cs typeface="Calibri"/>
                <a:sym typeface="Calibri"/>
              </a:rPr>
              <a:t>TM06 Toxic</a:t>
            </a:r>
            <a:endParaRPr sz="800">
              <a:solidFill>
                <a:srgbClr val="00FF00"/>
              </a:solidFill>
              <a:latin typeface="Calibri"/>
              <a:ea typeface="Calibri"/>
              <a:cs typeface="Calibri"/>
              <a:sym typeface="Calibri"/>
            </a:endParaRPr>
          </a:p>
        </p:txBody>
      </p:sp>
      <p:sp>
        <p:nvSpPr>
          <p:cNvPr id="1054" name="Google Shape;1054;p69"/>
          <p:cNvSpPr/>
          <p:nvPr/>
        </p:nvSpPr>
        <p:spPr>
          <a:xfrm>
            <a:off x="3661325" y="4382775"/>
            <a:ext cx="77400" cy="97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5" name="Google Shape;1055;p69"/>
          <p:cNvSpPr txBox="1"/>
          <p:nvPr/>
        </p:nvSpPr>
        <p:spPr>
          <a:xfrm>
            <a:off x="3432650" y="4137375"/>
            <a:ext cx="6750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Calibri"/>
                <a:ea typeface="Calibri"/>
                <a:cs typeface="Calibri"/>
                <a:sym typeface="Calibri"/>
              </a:rPr>
              <a:t>Fire Stone</a:t>
            </a:r>
            <a:endParaRPr sz="9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70"/>
          <p:cNvSpPr txBox="1"/>
          <p:nvPr>
            <p:ph type="title"/>
          </p:nvPr>
        </p:nvSpPr>
        <p:spPr>
          <a:xfrm>
            <a:off x="138525" y="67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Desert (Route 111)</a:t>
            </a:r>
            <a:endParaRPr/>
          </a:p>
        </p:txBody>
      </p:sp>
      <p:sp>
        <p:nvSpPr>
          <p:cNvPr id="1061" name="Google Shape;1061;p70"/>
          <p:cNvSpPr txBox="1"/>
          <p:nvPr>
            <p:ph idx="1" type="body"/>
          </p:nvPr>
        </p:nvSpPr>
        <p:spPr>
          <a:xfrm>
            <a:off x="337875" y="678100"/>
            <a:ext cx="2685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Mirage Tower</a:t>
            </a:r>
            <a:endParaRPr u="sng"/>
          </a:p>
          <a:p>
            <a:pPr indent="0" lvl="0" marL="0" rtl="0" algn="l">
              <a:spcBef>
                <a:spcPts val="1200"/>
              </a:spcBef>
              <a:spcAft>
                <a:spcPts val="1200"/>
              </a:spcAft>
              <a:buNone/>
            </a:pPr>
            <a:r>
              <a:rPr lang="en"/>
              <a:t>-This place appears at random only in Emerald. If it isn’t there, just exit the route entirely (actually touch route 112) and come back to refresh it and see if it’s there. Keep doing this until it appears. You need the Mach Bike and Rock Smash to get to the top and get a fossil.</a:t>
            </a:r>
            <a:endParaRPr/>
          </a:p>
        </p:txBody>
      </p:sp>
      <p:pic>
        <p:nvPicPr>
          <p:cNvPr id="1062" name="Google Shape;1062;p70"/>
          <p:cNvPicPr preferRelativeResize="0"/>
          <p:nvPr/>
        </p:nvPicPr>
        <p:blipFill rotWithShape="1">
          <a:blip r:embed="rId3">
            <a:alphaModFix/>
          </a:blip>
          <a:srcRect b="17665" l="0" r="0" t="-31120"/>
          <a:stretch/>
        </p:blipFill>
        <p:spPr>
          <a:xfrm>
            <a:off x="6689450" y="-1141300"/>
            <a:ext cx="1876550" cy="5688125"/>
          </a:xfrm>
          <a:prstGeom prst="rect">
            <a:avLst/>
          </a:prstGeom>
          <a:noFill/>
          <a:ln>
            <a:noFill/>
          </a:ln>
        </p:spPr>
      </p:pic>
      <p:pic>
        <p:nvPicPr>
          <p:cNvPr id="1063" name="Google Shape;1063;p70"/>
          <p:cNvPicPr preferRelativeResize="0"/>
          <p:nvPr/>
        </p:nvPicPr>
        <p:blipFill>
          <a:blip r:embed="rId4">
            <a:alphaModFix/>
          </a:blip>
          <a:stretch>
            <a:fillRect/>
          </a:stretch>
        </p:blipFill>
        <p:spPr>
          <a:xfrm>
            <a:off x="3975475" y="427374"/>
            <a:ext cx="2098899" cy="1563825"/>
          </a:xfrm>
          <a:prstGeom prst="rect">
            <a:avLst/>
          </a:prstGeom>
          <a:noFill/>
          <a:ln>
            <a:noFill/>
          </a:ln>
        </p:spPr>
      </p:pic>
      <p:pic>
        <p:nvPicPr>
          <p:cNvPr id="1064" name="Google Shape;1064;p70"/>
          <p:cNvPicPr preferRelativeResize="0"/>
          <p:nvPr/>
        </p:nvPicPr>
        <p:blipFill>
          <a:blip r:embed="rId5">
            <a:alphaModFix/>
          </a:blip>
          <a:stretch>
            <a:fillRect/>
          </a:stretch>
        </p:blipFill>
        <p:spPr>
          <a:xfrm>
            <a:off x="3524574" y="2025225"/>
            <a:ext cx="3091950" cy="466700"/>
          </a:xfrm>
          <a:prstGeom prst="rect">
            <a:avLst/>
          </a:prstGeom>
          <a:noFill/>
          <a:ln>
            <a:noFill/>
          </a:ln>
        </p:spPr>
      </p:pic>
      <p:pic>
        <p:nvPicPr>
          <p:cNvPr id="1065" name="Google Shape;1065;p70"/>
          <p:cNvPicPr preferRelativeResize="0"/>
          <p:nvPr/>
        </p:nvPicPr>
        <p:blipFill rotWithShape="1">
          <a:blip r:embed="rId6">
            <a:alphaModFix/>
          </a:blip>
          <a:srcRect b="4507" l="0" r="0" t="0"/>
          <a:stretch/>
        </p:blipFill>
        <p:spPr>
          <a:xfrm>
            <a:off x="3524575" y="2491925"/>
            <a:ext cx="3091949" cy="315275"/>
          </a:xfrm>
          <a:prstGeom prst="rect">
            <a:avLst/>
          </a:prstGeom>
          <a:noFill/>
          <a:ln>
            <a:noFill/>
          </a:ln>
        </p:spPr>
      </p:pic>
      <p:pic>
        <p:nvPicPr>
          <p:cNvPr id="1066" name="Google Shape;1066;p70"/>
          <p:cNvPicPr preferRelativeResize="0"/>
          <p:nvPr/>
        </p:nvPicPr>
        <p:blipFill>
          <a:blip r:embed="rId7">
            <a:alphaModFix/>
          </a:blip>
          <a:stretch>
            <a:fillRect/>
          </a:stretch>
        </p:blipFill>
        <p:spPr>
          <a:xfrm>
            <a:off x="3524575" y="2807200"/>
            <a:ext cx="3057950" cy="171025"/>
          </a:xfrm>
          <a:prstGeom prst="rect">
            <a:avLst/>
          </a:prstGeom>
          <a:noFill/>
          <a:ln>
            <a:noFill/>
          </a:ln>
        </p:spPr>
      </p:pic>
      <p:pic>
        <p:nvPicPr>
          <p:cNvPr id="1067" name="Google Shape;1067;p70"/>
          <p:cNvPicPr preferRelativeResize="0"/>
          <p:nvPr/>
        </p:nvPicPr>
        <p:blipFill>
          <a:blip r:embed="rId8">
            <a:alphaModFix/>
          </a:blip>
          <a:stretch>
            <a:fillRect/>
          </a:stretch>
        </p:blipFill>
        <p:spPr>
          <a:xfrm>
            <a:off x="3524575" y="2968965"/>
            <a:ext cx="3091950" cy="456409"/>
          </a:xfrm>
          <a:prstGeom prst="rect">
            <a:avLst/>
          </a:prstGeom>
          <a:noFill/>
          <a:ln>
            <a:noFill/>
          </a:ln>
        </p:spPr>
      </p:pic>
      <p:pic>
        <p:nvPicPr>
          <p:cNvPr id="1068" name="Google Shape;1068;p70"/>
          <p:cNvPicPr preferRelativeResize="0"/>
          <p:nvPr/>
        </p:nvPicPr>
        <p:blipFill>
          <a:blip r:embed="rId9">
            <a:alphaModFix/>
          </a:blip>
          <a:stretch>
            <a:fillRect/>
          </a:stretch>
        </p:blipFill>
        <p:spPr>
          <a:xfrm>
            <a:off x="309025" y="2968975"/>
            <a:ext cx="2743600" cy="614775"/>
          </a:xfrm>
          <a:prstGeom prst="rect">
            <a:avLst/>
          </a:prstGeom>
          <a:noFill/>
          <a:ln>
            <a:noFill/>
          </a:ln>
        </p:spPr>
      </p:pic>
      <p:pic>
        <p:nvPicPr>
          <p:cNvPr id="1069" name="Google Shape;1069;p70"/>
          <p:cNvPicPr preferRelativeResize="0"/>
          <p:nvPr/>
        </p:nvPicPr>
        <p:blipFill>
          <a:blip r:embed="rId10">
            <a:alphaModFix/>
          </a:blip>
          <a:stretch>
            <a:fillRect/>
          </a:stretch>
        </p:blipFill>
        <p:spPr>
          <a:xfrm>
            <a:off x="281841" y="3643800"/>
            <a:ext cx="2855666" cy="1096225"/>
          </a:xfrm>
          <a:prstGeom prst="rect">
            <a:avLst/>
          </a:prstGeom>
          <a:noFill/>
          <a:ln>
            <a:noFill/>
          </a:ln>
        </p:spPr>
      </p:pic>
      <p:sp>
        <p:nvSpPr>
          <p:cNvPr id="1070" name="Google Shape;1070;p70"/>
          <p:cNvSpPr/>
          <p:nvPr/>
        </p:nvSpPr>
        <p:spPr>
          <a:xfrm>
            <a:off x="281850" y="757826"/>
            <a:ext cx="3057900" cy="398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071" name="Google Shape;1071;p70"/>
          <p:cNvSpPr txBox="1"/>
          <p:nvPr/>
        </p:nvSpPr>
        <p:spPr>
          <a:xfrm>
            <a:off x="3587825" y="3699625"/>
            <a:ext cx="26859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Trainer info on the next slide…</a:t>
            </a:r>
            <a:endParaRPr sz="1300">
              <a:solidFill>
                <a:schemeClr val="dk2"/>
              </a:solidFill>
              <a:latin typeface="Calibri"/>
              <a:ea typeface="Calibri"/>
              <a:cs typeface="Calibri"/>
              <a:sym typeface="Calibri"/>
            </a:endParaRPr>
          </a:p>
        </p:txBody>
      </p:sp>
      <p:sp>
        <p:nvSpPr>
          <p:cNvPr id="1072" name="Google Shape;1072;p70"/>
          <p:cNvSpPr/>
          <p:nvPr/>
        </p:nvSpPr>
        <p:spPr>
          <a:xfrm>
            <a:off x="7253400" y="2338400"/>
            <a:ext cx="53400" cy="63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73" name="Google Shape;1073;p70"/>
          <p:cNvSpPr txBox="1"/>
          <p:nvPr/>
        </p:nvSpPr>
        <p:spPr>
          <a:xfrm>
            <a:off x="6998175" y="2127100"/>
            <a:ext cx="1259100" cy="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Stardust</a:t>
            </a:r>
            <a:endParaRPr sz="800">
              <a:solidFill>
                <a:srgbClr val="FF0000"/>
              </a:solidFill>
              <a:latin typeface="Calibri"/>
              <a:ea typeface="Calibri"/>
              <a:cs typeface="Calibri"/>
              <a:sym typeface="Calibri"/>
            </a:endParaRPr>
          </a:p>
        </p:txBody>
      </p:sp>
      <p:sp>
        <p:nvSpPr>
          <p:cNvPr id="1074" name="Google Shape;1074;p70"/>
          <p:cNvSpPr/>
          <p:nvPr/>
        </p:nvSpPr>
        <p:spPr>
          <a:xfrm>
            <a:off x="7559675" y="2246025"/>
            <a:ext cx="84600" cy="63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75" name="Google Shape;1075;p70"/>
          <p:cNvSpPr txBox="1"/>
          <p:nvPr/>
        </p:nvSpPr>
        <p:spPr>
          <a:xfrm>
            <a:off x="7355450" y="2025225"/>
            <a:ext cx="22461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Protein</a:t>
            </a:r>
            <a:endParaRPr sz="800">
              <a:solidFill>
                <a:srgbClr val="FF0000"/>
              </a:solidFill>
              <a:latin typeface="Calibri"/>
              <a:ea typeface="Calibri"/>
              <a:cs typeface="Calibri"/>
              <a:sym typeface="Calibri"/>
            </a:endParaRPr>
          </a:p>
        </p:txBody>
      </p:sp>
      <p:sp>
        <p:nvSpPr>
          <p:cNvPr id="1076" name="Google Shape;1076;p70"/>
          <p:cNvSpPr/>
          <p:nvPr/>
        </p:nvSpPr>
        <p:spPr>
          <a:xfrm>
            <a:off x="7365225" y="2173100"/>
            <a:ext cx="525000" cy="55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77" name="Google Shape;1077;p70"/>
          <p:cNvSpPr txBox="1"/>
          <p:nvPr/>
        </p:nvSpPr>
        <p:spPr>
          <a:xfrm>
            <a:off x="7233950" y="2399213"/>
            <a:ext cx="11229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Mirage Tower</a:t>
            </a:r>
            <a:endParaRPr sz="900">
              <a:solidFill>
                <a:schemeClr val="dk2"/>
              </a:solidFill>
              <a:latin typeface="Calibri"/>
              <a:ea typeface="Calibri"/>
              <a:cs typeface="Calibri"/>
              <a:sym typeface="Calibri"/>
            </a:endParaRPr>
          </a:p>
        </p:txBody>
      </p:sp>
      <p:sp>
        <p:nvSpPr>
          <p:cNvPr id="1078" name="Google Shape;1078;p70"/>
          <p:cNvSpPr/>
          <p:nvPr/>
        </p:nvSpPr>
        <p:spPr>
          <a:xfrm>
            <a:off x="8303500" y="2751625"/>
            <a:ext cx="111900" cy="97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79" name="Google Shape;1079;p70"/>
          <p:cNvSpPr txBox="1"/>
          <p:nvPr/>
        </p:nvSpPr>
        <p:spPr>
          <a:xfrm>
            <a:off x="7972850" y="2549963"/>
            <a:ext cx="1628700" cy="6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Rare Candy</a:t>
            </a:r>
            <a:endParaRPr sz="800">
              <a:solidFill>
                <a:srgbClr val="FF0000"/>
              </a:solidFill>
              <a:latin typeface="Calibri"/>
              <a:ea typeface="Calibri"/>
              <a:cs typeface="Calibri"/>
              <a:sym typeface="Calibri"/>
            </a:endParaRPr>
          </a:p>
        </p:txBody>
      </p:sp>
      <p:sp>
        <p:nvSpPr>
          <p:cNvPr id="1080" name="Google Shape;1080;p70"/>
          <p:cNvSpPr/>
          <p:nvPr/>
        </p:nvSpPr>
        <p:spPr>
          <a:xfrm>
            <a:off x="7880550" y="2887750"/>
            <a:ext cx="111900" cy="97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1" name="Google Shape;1081;p70"/>
          <p:cNvSpPr txBox="1"/>
          <p:nvPr/>
        </p:nvSpPr>
        <p:spPr>
          <a:xfrm>
            <a:off x="7567050" y="2685913"/>
            <a:ext cx="7389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Stardust</a:t>
            </a:r>
            <a:endParaRPr sz="800">
              <a:solidFill>
                <a:srgbClr val="FF0000"/>
              </a:solidFill>
              <a:latin typeface="Calibri"/>
              <a:ea typeface="Calibri"/>
              <a:cs typeface="Calibri"/>
              <a:sym typeface="Calibri"/>
            </a:endParaRPr>
          </a:p>
        </p:txBody>
      </p:sp>
      <p:sp>
        <p:nvSpPr>
          <p:cNvPr id="1082" name="Google Shape;1082;p70"/>
          <p:cNvSpPr/>
          <p:nvPr/>
        </p:nvSpPr>
        <p:spPr>
          <a:xfrm>
            <a:off x="8225700" y="4112850"/>
            <a:ext cx="53400" cy="633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3" name="Google Shape;1083;p70"/>
          <p:cNvSpPr txBox="1"/>
          <p:nvPr/>
        </p:nvSpPr>
        <p:spPr>
          <a:xfrm>
            <a:off x="7710400" y="3881913"/>
            <a:ext cx="12057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TM37 Sandstorm</a:t>
            </a:r>
            <a:endParaRPr sz="800">
              <a:solidFill>
                <a:srgbClr val="FF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71"/>
          <p:cNvSpPr txBox="1"/>
          <p:nvPr>
            <p:ph type="title"/>
          </p:nvPr>
        </p:nvSpPr>
        <p:spPr>
          <a:xfrm>
            <a:off x="172575" y="174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Desert (Continued)</a:t>
            </a:r>
            <a:endParaRPr/>
          </a:p>
        </p:txBody>
      </p:sp>
      <p:sp>
        <p:nvSpPr>
          <p:cNvPr id="1089" name="Google Shape;1089;p7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0" name="Google Shape;1090;p71"/>
          <p:cNvPicPr preferRelativeResize="0"/>
          <p:nvPr/>
        </p:nvPicPr>
        <p:blipFill>
          <a:blip r:embed="rId3">
            <a:alphaModFix/>
          </a:blip>
          <a:stretch>
            <a:fillRect/>
          </a:stretch>
        </p:blipFill>
        <p:spPr>
          <a:xfrm>
            <a:off x="1154750" y="972288"/>
            <a:ext cx="2274775" cy="3263421"/>
          </a:xfrm>
          <a:prstGeom prst="rect">
            <a:avLst/>
          </a:prstGeom>
          <a:noFill/>
          <a:ln>
            <a:noFill/>
          </a:ln>
        </p:spPr>
      </p:pic>
      <p:pic>
        <p:nvPicPr>
          <p:cNvPr id="1091" name="Google Shape;1091;p71"/>
          <p:cNvPicPr preferRelativeResize="0"/>
          <p:nvPr/>
        </p:nvPicPr>
        <p:blipFill>
          <a:blip r:embed="rId4">
            <a:alphaModFix/>
          </a:blip>
          <a:stretch>
            <a:fillRect/>
          </a:stretch>
        </p:blipFill>
        <p:spPr>
          <a:xfrm>
            <a:off x="3590350" y="1002775"/>
            <a:ext cx="2612975" cy="3232925"/>
          </a:xfrm>
          <a:prstGeom prst="rect">
            <a:avLst/>
          </a:prstGeom>
          <a:noFill/>
          <a:ln>
            <a:noFill/>
          </a:ln>
        </p:spPr>
      </p:pic>
      <p:pic>
        <p:nvPicPr>
          <p:cNvPr id="1092" name="Google Shape;1092;p71"/>
          <p:cNvPicPr preferRelativeResize="0"/>
          <p:nvPr/>
        </p:nvPicPr>
        <p:blipFill rotWithShape="1">
          <a:blip r:embed="rId5">
            <a:alphaModFix/>
          </a:blip>
          <a:srcRect b="17665" l="0" r="0" t="-31120"/>
          <a:stretch/>
        </p:blipFill>
        <p:spPr>
          <a:xfrm>
            <a:off x="6689450" y="-1141300"/>
            <a:ext cx="1876550" cy="568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143850" y="124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Manip info and “rules”.</a:t>
            </a:r>
            <a:endParaRPr/>
          </a:p>
        </p:txBody>
      </p:sp>
      <p:sp>
        <p:nvSpPr>
          <p:cNvPr id="159" name="Google Shape;159;p18"/>
          <p:cNvSpPr txBox="1"/>
          <p:nvPr>
            <p:ph idx="1" type="body"/>
          </p:nvPr>
        </p:nvSpPr>
        <p:spPr>
          <a:xfrm>
            <a:off x="293400" y="586025"/>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077"/>
              <a:t>If you are manipping static pokemon please refer to this slide</a:t>
            </a:r>
            <a:r>
              <a:rPr lang="en" sz="1077"/>
              <a:t> </a:t>
            </a:r>
            <a:r>
              <a:rPr b="1" lang="en" sz="1077"/>
              <a:t>on each one.</a:t>
            </a:r>
            <a:endParaRPr b="1" sz="1077"/>
          </a:p>
          <a:p>
            <a:pPr indent="0" lvl="0" marL="0" rtl="0" algn="l">
              <a:lnSpc>
                <a:spcPct val="95000"/>
              </a:lnSpc>
              <a:spcBef>
                <a:spcPts val="1200"/>
              </a:spcBef>
              <a:spcAft>
                <a:spcPts val="0"/>
              </a:spcAft>
              <a:buSzPts val="275"/>
              <a:buNone/>
            </a:pPr>
            <a:r>
              <a:rPr lang="en" sz="1077"/>
              <a:t>Rule 1: Save. Save even prior to when you think you need to, THEN figure out where you need to </a:t>
            </a:r>
            <a:r>
              <a:rPr lang="en" sz="1077" u="sng"/>
              <a:t>precisely</a:t>
            </a:r>
            <a:r>
              <a:rPr lang="en" sz="1077"/>
              <a:t> save.</a:t>
            </a:r>
            <a:endParaRPr sz="1077"/>
          </a:p>
          <a:p>
            <a:pPr indent="0" lvl="0" marL="0" rtl="0" algn="l">
              <a:lnSpc>
                <a:spcPct val="95000"/>
              </a:lnSpc>
              <a:spcBef>
                <a:spcPts val="1200"/>
              </a:spcBef>
              <a:spcAft>
                <a:spcPts val="0"/>
              </a:spcAft>
              <a:buSzPts val="275"/>
              <a:buNone/>
            </a:pPr>
            <a:r>
              <a:rPr lang="en" sz="1052"/>
              <a:t>Rule 2:  Always have an empty slot in your party so you can easily check the stats of your pokemon on each attempt.</a:t>
            </a:r>
            <a:endParaRPr sz="1052"/>
          </a:p>
          <a:p>
            <a:pPr indent="0" lvl="0" marL="0" rtl="0" algn="l">
              <a:lnSpc>
                <a:spcPct val="95000"/>
              </a:lnSpc>
              <a:spcBef>
                <a:spcPts val="1200"/>
              </a:spcBef>
              <a:spcAft>
                <a:spcPts val="0"/>
              </a:spcAft>
              <a:buSzPts val="275"/>
              <a:buNone/>
            </a:pPr>
            <a:r>
              <a:rPr lang="en" sz="1052"/>
              <a:t>Rule 3: FlowTimer times will vary for everyone. SP, GBA, Gameboy Player, DS, and any other platform will all have </a:t>
            </a:r>
            <a:r>
              <a:rPr lang="en" sz="1052"/>
              <a:t>different</a:t>
            </a:r>
            <a:r>
              <a:rPr lang="en" sz="1052"/>
              <a:t> input lag and button stiffness and all that kind of </a:t>
            </a:r>
            <a:r>
              <a:rPr lang="en" sz="1052"/>
              <a:t>stuff</a:t>
            </a:r>
            <a:r>
              <a:rPr lang="en" sz="1052"/>
              <a:t>. Do not get discouraged if the times I have aren’t really that close to what you end up needing to set YOUR timer for. The key is finding your pokemon in pokefinder and adjusting your timer based on your needs. Sorry that was a long rule.</a:t>
            </a:r>
            <a:endParaRPr sz="1052"/>
          </a:p>
          <a:p>
            <a:pPr indent="0" lvl="0" marL="0" rtl="0" algn="l">
              <a:lnSpc>
                <a:spcPct val="95000"/>
              </a:lnSpc>
              <a:spcBef>
                <a:spcPts val="1200"/>
              </a:spcBef>
              <a:spcAft>
                <a:spcPts val="0"/>
              </a:spcAft>
              <a:buSzPts val="275"/>
              <a:buNone/>
            </a:pPr>
            <a:r>
              <a:rPr lang="en" sz="1052"/>
              <a:t>Rule 4: Outside of the starter manip, Use Master Balls to capture manipped pokemon. Duplicate them in the post game. Trade them from another game. Do not do each attempt with ultra balls or something stupid. It already takes long enough to wait for the timers.</a:t>
            </a:r>
            <a:endParaRPr sz="1052"/>
          </a:p>
          <a:p>
            <a:pPr indent="0" lvl="0" marL="0" rtl="0" algn="l">
              <a:lnSpc>
                <a:spcPct val="95000"/>
              </a:lnSpc>
              <a:spcBef>
                <a:spcPts val="1200"/>
              </a:spcBef>
              <a:spcAft>
                <a:spcPts val="0"/>
              </a:spcAft>
              <a:buSzPts val="275"/>
              <a:buNone/>
            </a:pPr>
            <a:r>
              <a:rPr lang="en" sz="1052"/>
              <a:t>Rule 5: In order to see which pokemon you </a:t>
            </a:r>
            <a:r>
              <a:rPr lang="en" sz="1052"/>
              <a:t>received</a:t>
            </a:r>
            <a:r>
              <a:rPr lang="en" sz="1052"/>
              <a:t> in game, you have to match the STATS not the IVs in pokefinder. The game doesn’t show IVs anywhere. Check the “Show Stats” box in pokefinder to see that stats for your pokemon.</a:t>
            </a:r>
            <a:endParaRPr sz="1052"/>
          </a:p>
          <a:p>
            <a:pPr indent="0" lvl="0" marL="0" rtl="0" algn="l">
              <a:lnSpc>
                <a:spcPct val="95000"/>
              </a:lnSpc>
              <a:spcBef>
                <a:spcPts val="1200"/>
              </a:spcBef>
              <a:spcAft>
                <a:spcPts val="0"/>
              </a:spcAft>
              <a:buSzPts val="275"/>
              <a:buNone/>
            </a:pPr>
            <a:r>
              <a:rPr lang="en" sz="1052" u="sng"/>
              <a:t>Pokemon guide</a:t>
            </a:r>
            <a:endParaRPr sz="1052" u="sng"/>
          </a:p>
          <a:p>
            <a:pPr indent="0" lvl="0" marL="0" rtl="0" algn="l">
              <a:lnSpc>
                <a:spcPct val="95000"/>
              </a:lnSpc>
              <a:spcBef>
                <a:spcPts val="1200"/>
              </a:spcBef>
              <a:spcAft>
                <a:spcPts val="0"/>
              </a:spcAft>
              <a:buSzPts val="275"/>
              <a:buNone/>
            </a:pPr>
            <a:r>
              <a:rPr lang="en" sz="1052"/>
              <a:t>Groudon and Kyogre: These are the only 2 manips that don’t start by talking to the pokemon. Instead, save ONE space away from them in their respective caves. Save prior to that even so you can practice and see for yourself first when they engage you. Press right/left  on the d-pad to walk in front of them when the last beep happens on your flow timer.</a:t>
            </a:r>
            <a:endParaRPr sz="1052"/>
          </a:p>
          <a:p>
            <a:pPr indent="0" lvl="0" marL="0" rtl="0" algn="l">
              <a:lnSpc>
                <a:spcPct val="95000"/>
              </a:lnSpc>
              <a:spcBef>
                <a:spcPts val="1200"/>
              </a:spcBef>
              <a:spcAft>
                <a:spcPts val="0"/>
              </a:spcAft>
              <a:buSzPts val="275"/>
              <a:buNone/>
            </a:pPr>
            <a:r>
              <a:rPr lang="en" sz="1052"/>
              <a:t>For Beldum, press A on “YES” on the last beep when it asks you yes or no to take the pokemon.</a:t>
            </a:r>
            <a:endParaRPr sz="1052"/>
          </a:p>
          <a:p>
            <a:pPr indent="0" lvl="0" marL="0" rtl="0" algn="l">
              <a:lnSpc>
                <a:spcPct val="95000"/>
              </a:lnSpc>
              <a:spcBef>
                <a:spcPts val="1200"/>
              </a:spcBef>
              <a:spcAft>
                <a:spcPts val="0"/>
              </a:spcAft>
              <a:buSzPts val="275"/>
              <a:buNone/>
            </a:pPr>
            <a:r>
              <a:rPr lang="en" sz="1052"/>
              <a:t>All others, you just press A on the pokemon</a:t>
            </a:r>
            <a:endParaRPr sz="1052"/>
          </a:p>
          <a:p>
            <a:pPr indent="0" lvl="0" marL="0" rtl="0" algn="l">
              <a:lnSpc>
                <a:spcPct val="95000"/>
              </a:lnSpc>
              <a:spcBef>
                <a:spcPts val="1200"/>
              </a:spcBef>
              <a:spcAft>
                <a:spcPts val="1200"/>
              </a:spcAft>
              <a:buSzPts val="275"/>
              <a:buNone/>
            </a:pPr>
            <a:r>
              <a:t/>
            </a:r>
            <a:endParaRPr sz="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72"/>
          <p:cNvSpPr txBox="1"/>
          <p:nvPr>
            <p:ph type="title"/>
          </p:nvPr>
        </p:nvSpPr>
        <p:spPr>
          <a:xfrm>
            <a:off x="162850" y="160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Petalburg Gym</a:t>
            </a:r>
            <a:endParaRPr/>
          </a:p>
        </p:txBody>
      </p:sp>
      <p:sp>
        <p:nvSpPr>
          <p:cNvPr id="1098" name="Google Shape;1098;p72"/>
          <p:cNvSpPr txBox="1"/>
          <p:nvPr>
            <p:ph idx="1" type="body"/>
          </p:nvPr>
        </p:nvSpPr>
        <p:spPr>
          <a:xfrm>
            <a:off x="289225" y="814225"/>
            <a:ext cx="3449400" cy="2448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rPr lang="en" sz="905"/>
              <a:t>Once fully done with all post Lavaridge </a:t>
            </a:r>
            <a:r>
              <a:rPr lang="en" sz="905"/>
              <a:t>activities</a:t>
            </a:r>
            <a:r>
              <a:rPr lang="en" sz="905"/>
              <a:t>, head back to Petalburg City. There’s nothing to do in the game besides fight this gym. </a:t>
            </a:r>
            <a:endParaRPr sz="905"/>
          </a:p>
          <a:p>
            <a:pPr indent="0" lvl="0" marL="0" rtl="0" algn="l">
              <a:lnSpc>
                <a:spcPct val="95000"/>
              </a:lnSpc>
              <a:spcBef>
                <a:spcPts val="1200"/>
              </a:spcBef>
              <a:spcAft>
                <a:spcPts val="0"/>
              </a:spcAft>
              <a:buSzPts val="935"/>
              <a:buNone/>
            </a:pPr>
            <a:r>
              <a:rPr b="1" lang="en" sz="905" u="sng"/>
              <a:t>Once the gym is completed, at last we have access to Surf. The next few slides will be dedicated to all areas that are available via Surf.</a:t>
            </a:r>
            <a:r>
              <a:rPr lang="en" sz="905"/>
              <a:t> </a:t>
            </a:r>
            <a:endParaRPr sz="905"/>
          </a:p>
          <a:p>
            <a:pPr indent="0" lvl="0" marL="0" rtl="0" algn="l">
              <a:lnSpc>
                <a:spcPct val="95000"/>
              </a:lnSpc>
              <a:spcBef>
                <a:spcPts val="1200"/>
              </a:spcBef>
              <a:spcAft>
                <a:spcPts val="0"/>
              </a:spcAft>
              <a:buSzPts val="935"/>
              <a:buNone/>
            </a:pPr>
            <a:r>
              <a:rPr lang="en" sz="905"/>
              <a:t>Even though we don’t have the good rod yet, it is now </a:t>
            </a:r>
            <a:r>
              <a:rPr lang="en" sz="905"/>
              <a:t>accessible. (surf east of mauville talk to one of the fisherman on the beach). Every route that has water on it, Good Rod fishing encounters will be added to the wild pokemon list of each route. </a:t>
            </a:r>
            <a:endParaRPr sz="905"/>
          </a:p>
          <a:p>
            <a:pPr indent="0" lvl="0" marL="0" rtl="0" algn="l">
              <a:lnSpc>
                <a:spcPct val="95000"/>
              </a:lnSpc>
              <a:spcBef>
                <a:spcPts val="1200"/>
              </a:spcBef>
              <a:spcAft>
                <a:spcPts val="1200"/>
              </a:spcAft>
              <a:buSzPts val="935"/>
              <a:buNone/>
            </a:pPr>
            <a:r>
              <a:t/>
            </a:r>
            <a:endParaRPr sz="1105"/>
          </a:p>
        </p:txBody>
      </p:sp>
      <p:pic>
        <p:nvPicPr>
          <p:cNvPr id="1099" name="Google Shape;1099;p72"/>
          <p:cNvPicPr preferRelativeResize="0"/>
          <p:nvPr/>
        </p:nvPicPr>
        <p:blipFill>
          <a:blip r:embed="rId3">
            <a:alphaModFix/>
          </a:blip>
          <a:stretch>
            <a:fillRect/>
          </a:stretch>
        </p:blipFill>
        <p:spPr>
          <a:xfrm>
            <a:off x="6986950" y="445525"/>
            <a:ext cx="1727450" cy="2505425"/>
          </a:xfrm>
          <a:prstGeom prst="rect">
            <a:avLst/>
          </a:prstGeom>
          <a:noFill/>
          <a:ln>
            <a:noFill/>
          </a:ln>
        </p:spPr>
      </p:pic>
      <p:pic>
        <p:nvPicPr>
          <p:cNvPr id="1100" name="Google Shape;1100;p72"/>
          <p:cNvPicPr preferRelativeResize="0"/>
          <p:nvPr/>
        </p:nvPicPr>
        <p:blipFill rotWithShape="1">
          <a:blip r:embed="rId4">
            <a:alphaModFix/>
          </a:blip>
          <a:srcRect b="2884" l="0" r="0" t="0"/>
          <a:stretch/>
        </p:blipFill>
        <p:spPr>
          <a:xfrm>
            <a:off x="3817550" y="407525"/>
            <a:ext cx="1574025" cy="2448001"/>
          </a:xfrm>
          <a:prstGeom prst="rect">
            <a:avLst/>
          </a:prstGeom>
          <a:noFill/>
          <a:ln>
            <a:noFill/>
          </a:ln>
        </p:spPr>
      </p:pic>
      <p:pic>
        <p:nvPicPr>
          <p:cNvPr id="1101" name="Google Shape;1101;p72"/>
          <p:cNvPicPr preferRelativeResize="0"/>
          <p:nvPr/>
        </p:nvPicPr>
        <p:blipFill>
          <a:blip r:embed="rId5">
            <a:alphaModFix/>
          </a:blip>
          <a:stretch>
            <a:fillRect/>
          </a:stretch>
        </p:blipFill>
        <p:spPr>
          <a:xfrm>
            <a:off x="5456025" y="553000"/>
            <a:ext cx="1466462" cy="2157050"/>
          </a:xfrm>
          <a:prstGeom prst="rect">
            <a:avLst/>
          </a:prstGeom>
          <a:noFill/>
          <a:ln>
            <a:noFill/>
          </a:ln>
        </p:spPr>
      </p:pic>
      <p:sp>
        <p:nvSpPr>
          <p:cNvPr id="1102" name="Google Shape;1102;p72"/>
          <p:cNvSpPr txBox="1"/>
          <p:nvPr/>
        </p:nvSpPr>
        <p:spPr>
          <a:xfrm>
            <a:off x="3738625" y="3125975"/>
            <a:ext cx="3276900" cy="9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Norman is actually difficult. Use setup methods on spinda/Linoone. Put a Persim berry on your starting pokemon and use X Items or use stat buffing moves while Spinda tries to confuse you. He usually likes to spam teeter dance so just keep setting up until he finally starts using facade too many times. Linoone likes to use Belly Drum on its first turn which leaves for some set up there.</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p:txBody>
      </p:sp>
      <p:pic>
        <p:nvPicPr>
          <p:cNvPr id="1103" name="Google Shape;1103;p72"/>
          <p:cNvPicPr preferRelativeResize="0"/>
          <p:nvPr/>
        </p:nvPicPr>
        <p:blipFill>
          <a:blip r:embed="rId6">
            <a:alphaModFix/>
          </a:blip>
          <a:stretch>
            <a:fillRect/>
          </a:stretch>
        </p:blipFill>
        <p:spPr>
          <a:xfrm>
            <a:off x="1100775" y="2493950"/>
            <a:ext cx="2021550" cy="2374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73"/>
          <p:cNvSpPr txBox="1"/>
          <p:nvPr>
            <p:ph type="title"/>
          </p:nvPr>
        </p:nvSpPr>
        <p:spPr>
          <a:xfrm>
            <a:off x="172575" y="14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Petalburg City </a:t>
            </a:r>
            <a:endParaRPr/>
          </a:p>
        </p:txBody>
      </p:sp>
      <p:sp>
        <p:nvSpPr>
          <p:cNvPr id="1109" name="Google Shape;1109;p73"/>
          <p:cNvSpPr txBox="1"/>
          <p:nvPr>
            <p:ph idx="1" type="body"/>
          </p:nvPr>
        </p:nvSpPr>
        <p:spPr>
          <a:xfrm>
            <a:off x="284375" y="14598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F0000"/>
              </a:buClr>
              <a:buSzPts val="1300"/>
              <a:buAutoNum type="arabicPeriod"/>
            </a:pPr>
            <a:r>
              <a:rPr lang="en">
                <a:solidFill>
                  <a:srgbClr val="FF0000"/>
                </a:solidFill>
              </a:rPr>
              <a:t>Max Revive</a:t>
            </a:r>
            <a:r>
              <a:rPr lang="en"/>
              <a:t> </a:t>
            </a:r>
            <a:endParaRPr/>
          </a:p>
          <a:p>
            <a:pPr indent="-311150" lvl="0" marL="457200" rtl="0" algn="l">
              <a:spcBef>
                <a:spcPts val="0"/>
              </a:spcBef>
              <a:spcAft>
                <a:spcPts val="0"/>
              </a:spcAft>
              <a:buClr>
                <a:srgbClr val="00FFFF"/>
              </a:buClr>
              <a:buSzPts val="1300"/>
              <a:buAutoNum type="arabicPeriod"/>
            </a:pPr>
            <a:r>
              <a:rPr lang="en">
                <a:solidFill>
                  <a:srgbClr val="00FFFF"/>
                </a:solidFill>
              </a:rPr>
              <a:t>Rare Candy</a:t>
            </a:r>
            <a:endParaRPr>
              <a:solidFill>
                <a:srgbClr val="00FFFF"/>
              </a:solidFill>
            </a:endParaRPr>
          </a:p>
          <a:p>
            <a:pPr indent="-311150" lvl="0" marL="457200" rtl="0" algn="l">
              <a:spcBef>
                <a:spcPts val="0"/>
              </a:spcBef>
              <a:spcAft>
                <a:spcPts val="0"/>
              </a:spcAft>
              <a:buClr>
                <a:srgbClr val="00FF00"/>
              </a:buClr>
              <a:buSzPts val="1300"/>
              <a:buAutoNum type="arabicPeriod"/>
            </a:pPr>
            <a:r>
              <a:rPr lang="en">
                <a:solidFill>
                  <a:srgbClr val="00FF00"/>
                </a:solidFill>
              </a:rPr>
              <a:t>Ether</a:t>
            </a:r>
            <a:endParaRPr>
              <a:solidFill>
                <a:srgbClr val="00FF00"/>
              </a:solidFill>
            </a:endParaRPr>
          </a:p>
        </p:txBody>
      </p:sp>
      <p:pic>
        <p:nvPicPr>
          <p:cNvPr id="1110" name="Google Shape;1110;p73"/>
          <p:cNvPicPr preferRelativeResize="0"/>
          <p:nvPr/>
        </p:nvPicPr>
        <p:blipFill>
          <a:blip r:embed="rId3">
            <a:alphaModFix/>
          </a:blip>
          <a:stretch>
            <a:fillRect/>
          </a:stretch>
        </p:blipFill>
        <p:spPr>
          <a:xfrm>
            <a:off x="2391063" y="1008538"/>
            <a:ext cx="3292325" cy="3292325"/>
          </a:xfrm>
          <a:prstGeom prst="rect">
            <a:avLst/>
          </a:prstGeom>
          <a:noFill/>
          <a:ln>
            <a:noFill/>
          </a:ln>
        </p:spPr>
      </p:pic>
      <p:cxnSp>
        <p:nvCxnSpPr>
          <p:cNvPr id="1111" name="Google Shape;1111;p73"/>
          <p:cNvCxnSpPr/>
          <p:nvPr/>
        </p:nvCxnSpPr>
        <p:spPr>
          <a:xfrm flipH="1" rot="10800000">
            <a:off x="1633475" y="1292875"/>
            <a:ext cx="2919000" cy="379500"/>
          </a:xfrm>
          <a:prstGeom prst="straightConnector1">
            <a:avLst/>
          </a:prstGeom>
          <a:noFill/>
          <a:ln cap="flat" cmpd="sng" w="9525">
            <a:solidFill>
              <a:srgbClr val="FF0000"/>
            </a:solidFill>
            <a:prstDash val="solid"/>
            <a:round/>
            <a:headEnd len="med" w="med" type="none"/>
            <a:tailEnd len="med" w="med" type="none"/>
          </a:ln>
        </p:spPr>
      </p:cxnSp>
      <p:cxnSp>
        <p:nvCxnSpPr>
          <p:cNvPr id="1112" name="Google Shape;1112;p73"/>
          <p:cNvCxnSpPr/>
          <p:nvPr/>
        </p:nvCxnSpPr>
        <p:spPr>
          <a:xfrm>
            <a:off x="1614025" y="1939750"/>
            <a:ext cx="2037600" cy="2290800"/>
          </a:xfrm>
          <a:prstGeom prst="straightConnector1">
            <a:avLst/>
          </a:prstGeom>
          <a:noFill/>
          <a:ln cap="flat" cmpd="sng" w="9525">
            <a:solidFill>
              <a:srgbClr val="00FFFF"/>
            </a:solidFill>
            <a:prstDash val="solid"/>
            <a:round/>
            <a:headEnd len="med" w="med" type="none"/>
            <a:tailEnd len="med" w="med" type="none"/>
          </a:ln>
        </p:spPr>
      </p:cxnSp>
      <p:cxnSp>
        <p:nvCxnSpPr>
          <p:cNvPr id="1113" name="Google Shape;1113;p73"/>
          <p:cNvCxnSpPr/>
          <p:nvPr/>
        </p:nvCxnSpPr>
        <p:spPr>
          <a:xfrm>
            <a:off x="1249400" y="2149650"/>
            <a:ext cx="1560600" cy="2031300"/>
          </a:xfrm>
          <a:prstGeom prst="straightConnector1">
            <a:avLst/>
          </a:prstGeom>
          <a:noFill/>
          <a:ln cap="flat" cmpd="sng" w="9525">
            <a:solidFill>
              <a:srgbClr val="00FF00"/>
            </a:solidFill>
            <a:prstDash val="solid"/>
            <a:round/>
            <a:headEnd len="med" w="med" type="none"/>
            <a:tailEnd len="med" w="med" type="none"/>
          </a:ln>
        </p:spPr>
      </p:cxnSp>
      <p:pic>
        <p:nvPicPr>
          <p:cNvPr id="1114" name="Google Shape;1114;p73"/>
          <p:cNvPicPr preferRelativeResize="0"/>
          <p:nvPr/>
        </p:nvPicPr>
        <p:blipFill rotWithShape="1">
          <a:blip r:embed="rId4">
            <a:alphaModFix/>
          </a:blip>
          <a:srcRect b="1176" l="0" r="0" t="0"/>
          <a:stretch/>
        </p:blipFill>
        <p:spPr>
          <a:xfrm>
            <a:off x="5874175" y="1697150"/>
            <a:ext cx="2901850" cy="2007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74"/>
          <p:cNvSpPr txBox="1"/>
          <p:nvPr>
            <p:ph type="title"/>
          </p:nvPr>
        </p:nvSpPr>
        <p:spPr>
          <a:xfrm>
            <a:off x="153125" y="160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Route 104 (North)</a:t>
            </a:r>
            <a:endParaRPr/>
          </a:p>
        </p:txBody>
      </p:sp>
      <p:sp>
        <p:nvSpPr>
          <p:cNvPr id="1120" name="Google Shape;1120;p74"/>
          <p:cNvSpPr txBox="1"/>
          <p:nvPr>
            <p:ph idx="1" type="body"/>
          </p:nvPr>
        </p:nvSpPr>
        <p:spPr>
          <a:xfrm>
            <a:off x="415625" y="906600"/>
            <a:ext cx="30069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FFFF"/>
              </a:buClr>
              <a:buSzPts val="1300"/>
              <a:buAutoNum type="arabicPeriod"/>
            </a:pPr>
            <a:r>
              <a:rPr lang="en">
                <a:solidFill>
                  <a:srgbClr val="00FFFF"/>
                </a:solidFill>
              </a:rPr>
              <a:t>White Herb (if you haven’t gotten it yet). Talk to the girl outside flower shop.</a:t>
            </a:r>
            <a:endParaRPr>
              <a:solidFill>
                <a:srgbClr val="00FFFF"/>
              </a:solidFill>
            </a:endParaRPr>
          </a:p>
          <a:p>
            <a:pPr indent="-311150" lvl="0" marL="457200" rtl="0" algn="l">
              <a:spcBef>
                <a:spcPts val="0"/>
              </a:spcBef>
              <a:spcAft>
                <a:spcPts val="0"/>
              </a:spcAft>
              <a:buClr>
                <a:srgbClr val="FF0000"/>
              </a:buClr>
              <a:buSzPts val="1300"/>
              <a:buAutoNum type="arabicPeriod"/>
            </a:pPr>
            <a:r>
              <a:rPr lang="en">
                <a:solidFill>
                  <a:srgbClr val="FF0000"/>
                </a:solidFill>
              </a:rPr>
              <a:t>PP Up</a:t>
            </a:r>
            <a:endParaRPr>
              <a:solidFill>
                <a:srgbClr val="FF0000"/>
              </a:solidFill>
            </a:endParaRPr>
          </a:p>
        </p:txBody>
      </p:sp>
      <p:pic>
        <p:nvPicPr>
          <p:cNvPr id="1121" name="Google Shape;1121;p74"/>
          <p:cNvPicPr preferRelativeResize="0"/>
          <p:nvPr/>
        </p:nvPicPr>
        <p:blipFill rotWithShape="1">
          <a:blip r:embed="rId3">
            <a:alphaModFix/>
          </a:blip>
          <a:srcRect b="59168" l="0" r="0" t="0"/>
          <a:stretch/>
        </p:blipFill>
        <p:spPr>
          <a:xfrm>
            <a:off x="3573225" y="1050100"/>
            <a:ext cx="3626450" cy="2961476"/>
          </a:xfrm>
          <a:prstGeom prst="rect">
            <a:avLst/>
          </a:prstGeom>
          <a:noFill/>
          <a:ln>
            <a:noFill/>
          </a:ln>
        </p:spPr>
      </p:pic>
      <p:cxnSp>
        <p:nvCxnSpPr>
          <p:cNvPr id="1122" name="Google Shape;1122;p74"/>
          <p:cNvCxnSpPr/>
          <p:nvPr/>
        </p:nvCxnSpPr>
        <p:spPr>
          <a:xfrm>
            <a:off x="2022400" y="1482775"/>
            <a:ext cx="2066100" cy="1380600"/>
          </a:xfrm>
          <a:prstGeom prst="straightConnector1">
            <a:avLst/>
          </a:prstGeom>
          <a:noFill/>
          <a:ln cap="flat" cmpd="sng" w="9525">
            <a:solidFill>
              <a:srgbClr val="00FFFF"/>
            </a:solidFill>
            <a:prstDash val="solid"/>
            <a:round/>
            <a:headEnd len="med" w="med" type="none"/>
            <a:tailEnd len="med" w="med" type="none"/>
          </a:ln>
        </p:spPr>
      </p:cxnSp>
      <p:cxnSp>
        <p:nvCxnSpPr>
          <p:cNvPr id="1123" name="Google Shape;1123;p74"/>
          <p:cNvCxnSpPr/>
          <p:nvPr/>
        </p:nvCxnSpPr>
        <p:spPr>
          <a:xfrm>
            <a:off x="1434150" y="1818225"/>
            <a:ext cx="5639400" cy="666000"/>
          </a:xfrm>
          <a:prstGeom prst="straightConnector1">
            <a:avLst/>
          </a:prstGeom>
          <a:noFill/>
          <a:ln cap="flat" cmpd="sng" w="9525">
            <a:solidFill>
              <a:srgbClr val="FF0000"/>
            </a:solidFill>
            <a:prstDash val="solid"/>
            <a:round/>
            <a:headEnd len="med" w="med" type="none"/>
            <a:tailEnd len="med" w="med" type="none"/>
          </a:ln>
        </p:spPr>
      </p:cxnSp>
      <p:pic>
        <p:nvPicPr>
          <p:cNvPr id="1124" name="Google Shape;1124;p74"/>
          <p:cNvPicPr preferRelativeResize="0"/>
          <p:nvPr/>
        </p:nvPicPr>
        <p:blipFill>
          <a:blip r:embed="rId4">
            <a:alphaModFix/>
          </a:blip>
          <a:stretch>
            <a:fillRect/>
          </a:stretch>
        </p:blipFill>
        <p:spPr>
          <a:xfrm>
            <a:off x="415636" y="3187725"/>
            <a:ext cx="2928475" cy="1349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75"/>
          <p:cNvSpPr txBox="1"/>
          <p:nvPr>
            <p:ph type="title"/>
          </p:nvPr>
        </p:nvSpPr>
        <p:spPr>
          <a:xfrm>
            <a:off x="157975" y="135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Route 115 (North)</a:t>
            </a:r>
            <a:endParaRPr/>
          </a:p>
        </p:txBody>
      </p:sp>
      <p:sp>
        <p:nvSpPr>
          <p:cNvPr id="1130" name="Google Shape;1130;p75"/>
          <p:cNvSpPr txBox="1"/>
          <p:nvPr>
            <p:ph idx="1" type="body"/>
          </p:nvPr>
        </p:nvSpPr>
        <p:spPr>
          <a:xfrm>
            <a:off x="629550" y="1003825"/>
            <a:ext cx="44313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F0000"/>
              </a:buClr>
              <a:buSzPts val="1300"/>
              <a:buAutoNum type="arabicPeriod"/>
            </a:pPr>
            <a:r>
              <a:rPr lang="en">
                <a:solidFill>
                  <a:srgbClr val="FF0000"/>
                </a:solidFill>
              </a:rPr>
              <a:t>Heal Powder</a:t>
            </a:r>
            <a:endParaRPr>
              <a:solidFill>
                <a:srgbClr val="FF0000"/>
              </a:solidFill>
            </a:endParaRPr>
          </a:p>
          <a:p>
            <a:pPr indent="-311150" lvl="0" marL="457200" rtl="0" algn="l">
              <a:spcBef>
                <a:spcPts val="0"/>
              </a:spcBef>
              <a:spcAft>
                <a:spcPts val="0"/>
              </a:spcAft>
              <a:buClr>
                <a:srgbClr val="00FF00"/>
              </a:buClr>
              <a:buSzPts val="1300"/>
              <a:buAutoNum type="arabicPeriod"/>
            </a:pPr>
            <a:r>
              <a:rPr lang="en">
                <a:solidFill>
                  <a:srgbClr val="00FF00"/>
                </a:solidFill>
              </a:rPr>
              <a:t>TM01 Focus Punch</a:t>
            </a:r>
            <a:endParaRPr>
              <a:solidFill>
                <a:srgbClr val="00FF00"/>
              </a:solidFill>
            </a:endParaRPr>
          </a:p>
          <a:p>
            <a:pPr indent="-311150" lvl="0" marL="457200" rtl="0" algn="l">
              <a:spcBef>
                <a:spcPts val="0"/>
              </a:spcBef>
              <a:spcAft>
                <a:spcPts val="0"/>
              </a:spcAft>
              <a:buClr>
                <a:srgbClr val="00FFFF"/>
              </a:buClr>
              <a:buSzPts val="1300"/>
              <a:buAutoNum type="arabicPeriod"/>
            </a:pPr>
            <a:r>
              <a:rPr lang="en">
                <a:solidFill>
                  <a:srgbClr val="00FFFF"/>
                </a:solidFill>
              </a:rPr>
              <a:t>Iron (Mach Bike)</a:t>
            </a:r>
            <a:endParaRPr>
              <a:solidFill>
                <a:srgbClr val="00FFFF"/>
              </a:solidFill>
            </a:endParaRPr>
          </a:p>
        </p:txBody>
      </p:sp>
      <p:pic>
        <p:nvPicPr>
          <p:cNvPr id="1131" name="Google Shape;1131;p75"/>
          <p:cNvPicPr preferRelativeResize="0"/>
          <p:nvPr/>
        </p:nvPicPr>
        <p:blipFill>
          <a:blip r:embed="rId3">
            <a:alphaModFix/>
          </a:blip>
          <a:stretch>
            <a:fillRect/>
          </a:stretch>
        </p:blipFill>
        <p:spPr>
          <a:xfrm>
            <a:off x="4516375" y="408363"/>
            <a:ext cx="2163375" cy="4326776"/>
          </a:xfrm>
          <a:prstGeom prst="rect">
            <a:avLst/>
          </a:prstGeom>
          <a:noFill/>
          <a:ln>
            <a:noFill/>
          </a:ln>
        </p:spPr>
      </p:pic>
      <p:sp>
        <p:nvSpPr>
          <p:cNvPr id="1132" name="Google Shape;1132;p75"/>
          <p:cNvSpPr/>
          <p:nvPr/>
        </p:nvSpPr>
        <p:spPr>
          <a:xfrm>
            <a:off x="4785636" y="2294650"/>
            <a:ext cx="406475" cy="1492475"/>
          </a:xfrm>
          <a:custGeom>
            <a:rect b="b" l="l" r="r" t="t"/>
            <a:pathLst>
              <a:path extrusionOk="0" h="59699" w="16259">
                <a:moveTo>
                  <a:pt x="6730" y="59699"/>
                </a:moveTo>
                <a:cubicBezTo>
                  <a:pt x="6730" y="44445"/>
                  <a:pt x="-1574" y="29527"/>
                  <a:pt x="313" y="14390"/>
                </a:cubicBezTo>
                <a:cubicBezTo>
                  <a:pt x="1199" y="7285"/>
                  <a:pt x="9099" y="0"/>
                  <a:pt x="16259" y="0"/>
                </a:cubicBezTo>
              </a:path>
            </a:pathLst>
          </a:custGeom>
          <a:noFill/>
          <a:ln cap="flat" cmpd="sng" w="9525">
            <a:solidFill>
              <a:schemeClr val="dk2"/>
            </a:solidFill>
            <a:prstDash val="solid"/>
            <a:round/>
            <a:headEnd len="med" w="med" type="none"/>
            <a:tailEnd len="med" w="med" type="none"/>
          </a:ln>
        </p:spPr>
      </p:sp>
      <p:cxnSp>
        <p:nvCxnSpPr>
          <p:cNvPr id="1133" name="Google Shape;1133;p75"/>
          <p:cNvCxnSpPr/>
          <p:nvPr/>
        </p:nvCxnSpPr>
        <p:spPr>
          <a:xfrm flipH="1" rot="10800000">
            <a:off x="2071000" y="1196050"/>
            <a:ext cx="3130800" cy="9600"/>
          </a:xfrm>
          <a:prstGeom prst="straightConnector1">
            <a:avLst/>
          </a:prstGeom>
          <a:noFill/>
          <a:ln cap="flat" cmpd="sng" w="9525">
            <a:solidFill>
              <a:srgbClr val="FF0000"/>
            </a:solidFill>
            <a:prstDash val="solid"/>
            <a:round/>
            <a:headEnd len="med" w="med" type="none"/>
            <a:tailEnd len="med" w="med" type="none"/>
          </a:ln>
        </p:spPr>
      </p:cxnSp>
      <p:cxnSp>
        <p:nvCxnSpPr>
          <p:cNvPr id="1134" name="Google Shape;1134;p75"/>
          <p:cNvCxnSpPr/>
          <p:nvPr/>
        </p:nvCxnSpPr>
        <p:spPr>
          <a:xfrm flipH="1" rot="10800000">
            <a:off x="2513400" y="816875"/>
            <a:ext cx="3014100" cy="627000"/>
          </a:xfrm>
          <a:prstGeom prst="straightConnector1">
            <a:avLst/>
          </a:prstGeom>
          <a:noFill/>
          <a:ln cap="flat" cmpd="sng" w="9525">
            <a:solidFill>
              <a:srgbClr val="00FF00"/>
            </a:solidFill>
            <a:prstDash val="solid"/>
            <a:round/>
            <a:headEnd len="med" w="med" type="none"/>
            <a:tailEnd len="med" w="med" type="none"/>
          </a:ln>
        </p:spPr>
      </p:cxnSp>
      <p:cxnSp>
        <p:nvCxnSpPr>
          <p:cNvPr id="1135" name="Google Shape;1135;p75"/>
          <p:cNvCxnSpPr/>
          <p:nvPr/>
        </p:nvCxnSpPr>
        <p:spPr>
          <a:xfrm>
            <a:off x="2309225" y="1672375"/>
            <a:ext cx="3480900" cy="330600"/>
          </a:xfrm>
          <a:prstGeom prst="straightConnector1">
            <a:avLst/>
          </a:prstGeom>
          <a:noFill/>
          <a:ln cap="flat" cmpd="sng" w="9525">
            <a:solidFill>
              <a:srgbClr val="00FFFF"/>
            </a:solidFill>
            <a:prstDash val="solid"/>
            <a:round/>
            <a:headEnd len="med" w="med" type="none"/>
            <a:tailEnd len="med" w="med" type="none"/>
          </a:ln>
        </p:spPr>
      </p:cxnSp>
      <p:pic>
        <p:nvPicPr>
          <p:cNvPr id="1136" name="Google Shape;1136;p75"/>
          <p:cNvPicPr preferRelativeResize="0"/>
          <p:nvPr/>
        </p:nvPicPr>
        <p:blipFill>
          <a:blip r:embed="rId4">
            <a:alphaModFix/>
          </a:blip>
          <a:stretch>
            <a:fillRect/>
          </a:stretch>
        </p:blipFill>
        <p:spPr>
          <a:xfrm>
            <a:off x="6778700" y="697613"/>
            <a:ext cx="2054611" cy="3748276"/>
          </a:xfrm>
          <a:prstGeom prst="rect">
            <a:avLst/>
          </a:prstGeom>
          <a:noFill/>
          <a:ln>
            <a:noFill/>
          </a:ln>
        </p:spPr>
      </p:pic>
      <p:pic>
        <p:nvPicPr>
          <p:cNvPr id="1137" name="Google Shape;1137;p75"/>
          <p:cNvPicPr preferRelativeResize="0"/>
          <p:nvPr/>
        </p:nvPicPr>
        <p:blipFill>
          <a:blip r:embed="rId5">
            <a:alphaModFix/>
          </a:blip>
          <a:stretch>
            <a:fillRect/>
          </a:stretch>
        </p:blipFill>
        <p:spPr>
          <a:xfrm>
            <a:off x="823555" y="1920350"/>
            <a:ext cx="2105075" cy="2789051"/>
          </a:xfrm>
          <a:prstGeom prst="rect">
            <a:avLst/>
          </a:prstGeom>
          <a:noFill/>
          <a:ln>
            <a:noFill/>
          </a:ln>
        </p:spPr>
      </p:pic>
      <p:sp>
        <p:nvSpPr>
          <p:cNvPr id="1138" name="Google Shape;1138;p75"/>
          <p:cNvSpPr txBox="1"/>
          <p:nvPr/>
        </p:nvSpPr>
        <p:spPr>
          <a:xfrm>
            <a:off x="3140550" y="2216850"/>
            <a:ext cx="11181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After this, go to Route 111 (Winstrate House), via Rusturf Tunnel.</a:t>
            </a:r>
            <a:endParaRPr sz="1300">
              <a:solidFill>
                <a:schemeClr val="dk2"/>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7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Route 111 </a:t>
            </a:r>
            <a:endParaRPr/>
          </a:p>
        </p:txBody>
      </p:sp>
      <p:sp>
        <p:nvSpPr>
          <p:cNvPr id="1144" name="Google Shape;1144;p7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F0000"/>
              </a:buClr>
              <a:buSzPts val="1300"/>
              <a:buAutoNum type="arabicPeriod"/>
            </a:pPr>
            <a:r>
              <a:rPr lang="en">
                <a:solidFill>
                  <a:srgbClr val="FF0000"/>
                </a:solidFill>
              </a:rPr>
              <a:t>HP Up</a:t>
            </a:r>
            <a:endParaRPr>
              <a:solidFill>
                <a:srgbClr val="FF0000"/>
              </a:solidFill>
            </a:endParaRPr>
          </a:p>
          <a:p>
            <a:pPr indent="0" lvl="0" marL="0" rtl="0" algn="l">
              <a:spcBef>
                <a:spcPts val="1200"/>
              </a:spcBef>
              <a:spcAft>
                <a:spcPts val="1200"/>
              </a:spcAft>
              <a:buNone/>
            </a:pPr>
            <a:r>
              <a:t/>
            </a:r>
            <a:endParaRPr/>
          </a:p>
        </p:txBody>
      </p:sp>
      <p:pic>
        <p:nvPicPr>
          <p:cNvPr id="1145" name="Google Shape;1145;p76"/>
          <p:cNvPicPr preferRelativeResize="0"/>
          <p:nvPr/>
        </p:nvPicPr>
        <p:blipFill rotWithShape="1">
          <a:blip r:embed="rId3">
            <a:alphaModFix/>
          </a:blip>
          <a:srcRect b="0" l="0" r="0" t="57277"/>
          <a:stretch/>
        </p:blipFill>
        <p:spPr>
          <a:xfrm>
            <a:off x="4090625" y="667162"/>
            <a:ext cx="2545375" cy="3809174"/>
          </a:xfrm>
          <a:prstGeom prst="rect">
            <a:avLst/>
          </a:prstGeom>
          <a:noFill/>
          <a:ln>
            <a:noFill/>
          </a:ln>
        </p:spPr>
      </p:pic>
      <p:cxnSp>
        <p:nvCxnSpPr>
          <p:cNvPr id="1146" name="Google Shape;1146;p76"/>
          <p:cNvCxnSpPr/>
          <p:nvPr/>
        </p:nvCxnSpPr>
        <p:spPr>
          <a:xfrm>
            <a:off x="1847375" y="2177975"/>
            <a:ext cx="2479500" cy="607800"/>
          </a:xfrm>
          <a:prstGeom prst="straightConnector1">
            <a:avLst/>
          </a:prstGeom>
          <a:noFill/>
          <a:ln cap="flat" cmpd="sng" w="9525">
            <a:solidFill>
              <a:srgbClr val="FF0000"/>
            </a:solidFill>
            <a:prstDash val="solid"/>
            <a:round/>
            <a:headEnd len="med" w="med" type="none"/>
            <a:tailEnd len="med" w="med" type="none"/>
          </a:ln>
        </p:spPr>
      </p:cxnSp>
      <p:pic>
        <p:nvPicPr>
          <p:cNvPr id="1147" name="Google Shape;1147;p76"/>
          <p:cNvPicPr preferRelativeResize="0"/>
          <p:nvPr/>
        </p:nvPicPr>
        <p:blipFill>
          <a:blip r:embed="rId4">
            <a:alphaModFix/>
          </a:blip>
          <a:stretch>
            <a:fillRect/>
          </a:stretch>
        </p:blipFill>
        <p:spPr>
          <a:xfrm>
            <a:off x="6721350" y="2017525"/>
            <a:ext cx="2103025" cy="1696900"/>
          </a:xfrm>
          <a:prstGeom prst="rect">
            <a:avLst/>
          </a:prstGeom>
          <a:noFill/>
          <a:ln>
            <a:noFill/>
          </a:ln>
        </p:spPr>
      </p:pic>
      <p:sp>
        <p:nvSpPr>
          <p:cNvPr id="1148" name="Google Shape;1148;p76"/>
          <p:cNvSpPr txBox="1"/>
          <p:nvPr/>
        </p:nvSpPr>
        <p:spPr>
          <a:xfrm>
            <a:off x="758400" y="3140550"/>
            <a:ext cx="2032200" cy="9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Go to Mauville after this and talk to Wattson in the middle of the town to </a:t>
            </a:r>
            <a:r>
              <a:rPr lang="en" sz="1300">
                <a:solidFill>
                  <a:schemeClr val="dk2"/>
                </a:solidFill>
                <a:latin typeface="Calibri"/>
                <a:ea typeface="Calibri"/>
                <a:cs typeface="Calibri"/>
                <a:sym typeface="Calibri"/>
              </a:rPr>
              <a:t>receive</a:t>
            </a:r>
            <a:r>
              <a:rPr lang="en" sz="1300">
                <a:solidFill>
                  <a:schemeClr val="dk2"/>
                </a:solidFill>
                <a:latin typeface="Calibri"/>
                <a:ea typeface="Calibri"/>
                <a:cs typeface="Calibri"/>
                <a:sym typeface="Calibri"/>
              </a:rPr>
              <a:t> the Basement Key.</a:t>
            </a:r>
            <a:endParaRPr sz="1300">
              <a:solidFill>
                <a:schemeClr val="dk2"/>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77"/>
          <p:cNvSpPr txBox="1"/>
          <p:nvPr>
            <p:ph type="title"/>
          </p:nvPr>
        </p:nvSpPr>
        <p:spPr>
          <a:xfrm>
            <a:off x="182275" y="179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Route 118 (East Side) </a:t>
            </a:r>
            <a:endParaRPr/>
          </a:p>
        </p:txBody>
      </p:sp>
      <p:sp>
        <p:nvSpPr>
          <p:cNvPr id="1154" name="Google Shape;1154;p77"/>
          <p:cNvSpPr txBox="1"/>
          <p:nvPr>
            <p:ph idx="1" type="body"/>
          </p:nvPr>
        </p:nvSpPr>
        <p:spPr>
          <a:xfrm>
            <a:off x="542050" y="882275"/>
            <a:ext cx="3347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 not go further East than the beach yet.</a:t>
            </a:r>
            <a:endParaRPr/>
          </a:p>
          <a:p>
            <a:pPr indent="-311150" lvl="0" marL="457200" rtl="0" algn="l">
              <a:spcBef>
                <a:spcPts val="1200"/>
              </a:spcBef>
              <a:spcAft>
                <a:spcPts val="0"/>
              </a:spcAft>
              <a:buSzPts val="1300"/>
              <a:buAutoNum type="arabicPeriod"/>
            </a:pPr>
            <a:r>
              <a:rPr lang="en">
                <a:solidFill>
                  <a:srgbClr val="FF0000"/>
                </a:solidFill>
              </a:rPr>
              <a:t>Good Rod (Fisherman)</a:t>
            </a:r>
            <a:endParaRPr>
              <a:solidFill>
                <a:srgbClr val="FF0000"/>
              </a:solidFill>
            </a:endParaRPr>
          </a:p>
          <a:p>
            <a:pPr indent="-311150" lvl="0" marL="457200" rtl="0" algn="l">
              <a:spcBef>
                <a:spcPts val="0"/>
              </a:spcBef>
              <a:spcAft>
                <a:spcPts val="0"/>
              </a:spcAft>
              <a:buClr>
                <a:srgbClr val="00FFFF"/>
              </a:buClr>
              <a:buSzPts val="1300"/>
              <a:buAutoNum type="arabicPeriod"/>
            </a:pPr>
            <a:r>
              <a:rPr lang="en">
                <a:solidFill>
                  <a:srgbClr val="00FFFF"/>
                </a:solidFill>
              </a:rPr>
              <a:t>Iron</a:t>
            </a:r>
            <a:endParaRPr>
              <a:solidFill>
                <a:srgbClr val="00FFFF"/>
              </a:solidFill>
            </a:endParaRPr>
          </a:p>
        </p:txBody>
      </p:sp>
      <p:pic>
        <p:nvPicPr>
          <p:cNvPr id="1155" name="Google Shape;1155;p77"/>
          <p:cNvPicPr preferRelativeResize="0"/>
          <p:nvPr/>
        </p:nvPicPr>
        <p:blipFill>
          <a:blip r:embed="rId3">
            <a:alphaModFix/>
          </a:blip>
          <a:stretch>
            <a:fillRect/>
          </a:stretch>
        </p:blipFill>
        <p:spPr>
          <a:xfrm>
            <a:off x="2090425" y="2571750"/>
            <a:ext cx="6461700" cy="1615425"/>
          </a:xfrm>
          <a:prstGeom prst="rect">
            <a:avLst/>
          </a:prstGeom>
          <a:noFill/>
          <a:ln>
            <a:noFill/>
          </a:ln>
        </p:spPr>
      </p:pic>
      <p:cxnSp>
        <p:nvCxnSpPr>
          <p:cNvPr id="1156" name="Google Shape;1156;p77"/>
          <p:cNvCxnSpPr/>
          <p:nvPr/>
        </p:nvCxnSpPr>
        <p:spPr>
          <a:xfrm>
            <a:off x="2605775" y="1468175"/>
            <a:ext cx="1784100" cy="1818300"/>
          </a:xfrm>
          <a:prstGeom prst="straightConnector1">
            <a:avLst/>
          </a:prstGeom>
          <a:noFill/>
          <a:ln cap="flat" cmpd="sng" w="9525">
            <a:solidFill>
              <a:srgbClr val="FF0000"/>
            </a:solidFill>
            <a:prstDash val="solid"/>
            <a:round/>
            <a:headEnd len="med" w="med" type="none"/>
            <a:tailEnd len="med" w="med" type="none"/>
          </a:ln>
        </p:spPr>
      </p:cxnSp>
      <p:cxnSp>
        <p:nvCxnSpPr>
          <p:cNvPr id="1157" name="Google Shape;1157;p77"/>
          <p:cNvCxnSpPr/>
          <p:nvPr/>
        </p:nvCxnSpPr>
        <p:spPr>
          <a:xfrm>
            <a:off x="1395250" y="1686950"/>
            <a:ext cx="3232800" cy="1959300"/>
          </a:xfrm>
          <a:prstGeom prst="straightConnector1">
            <a:avLst/>
          </a:prstGeom>
          <a:noFill/>
          <a:ln cap="flat" cmpd="sng" w="9525">
            <a:solidFill>
              <a:srgbClr val="00FFFF"/>
            </a:solidFill>
            <a:prstDash val="solid"/>
            <a:round/>
            <a:headEnd len="med" w="med" type="none"/>
            <a:tailEnd len="med" w="med" type="none"/>
          </a:ln>
        </p:spPr>
      </p:cxnSp>
      <p:pic>
        <p:nvPicPr>
          <p:cNvPr id="1158" name="Google Shape;1158;p77"/>
          <p:cNvPicPr preferRelativeResize="0"/>
          <p:nvPr/>
        </p:nvPicPr>
        <p:blipFill>
          <a:blip r:embed="rId4">
            <a:alphaModFix/>
          </a:blip>
          <a:stretch>
            <a:fillRect/>
          </a:stretch>
        </p:blipFill>
        <p:spPr>
          <a:xfrm>
            <a:off x="5688000" y="339025"/>
            <a:ext cx="2476450" cy="2049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78"/>
          <p:cNvSpPr txBox="1"/>
          <p:nvPr>
            <p:ph type="title"/>
          </p:nvPr>
        </p:nvSpPr>
        <p:spPr>
          <a:xfrm>
            <a:off x="148250" y="135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Route 110</a:t>
            </a:r>
            <a:endParaRPr/>
          </a:p>
        </p:txBody>
      </p:sp>
      <p:sp>
        <p:nvSpPr>
          <p:cNvPr id="1164" name="Google Shape;1164;p78"/>
          <p:cNvSpPr txBox="1"/>
          <p:nvPr>
            <p:ph idx="1" type="body"/>
          </p:nvPr>
        </p:nvSpPr>
        <p:spPr>
          <a:xfrm>
            <a:off x="425375" y="90175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Enter New Mauville with Basement Key.</a:t>
            </a:r>
            <a:endParaRPr/>
          </a:p>
          <a:p>
            <a:pPr indent="0" lvl="0" marL="0" rtl="0" algn="l">
              <a:spcBef>
                <a:spcPts val="1200"/>
              </a:spcBef>
              <a:spcAft>
                <a:spcPts val="1200"/>
              </a:spcAft>
              <a:buNone/>
            </a:pPr>
            <a:r>
              <a:rPr lang="en"/>
              <a:t>Go to next slide</a:t>
            </a:r>
            <a:endParaRPr/>
          </a:p>
        </p:txBody>
      </p:sp>
      <p:pic>
        <p:nvPicPr>
          <p:cNvPr id="1165" name="Google Shape;1165;p78"/>
          <p:cNvPicPr preferRelativeResize="0"/>
          <p:nvPr/>
        </p:nvPicPr>
        <p:blipFill>
          <a:blip r:embed="rId3">
            <a:alphaModFix/>
          </a:blip>
          <a:stretch>
            <a:fillRect/>
          </a:stretch>
        </p:blipFill>
        <p:spPr>
          <a:xfrm>
            <a:off x="4301475" y="651475"/>
            <a:ext cx="1582900" cy="3957275"/>
          </a:xfrm>
          <a:prstGeom prst="rect">
            <a:avLst/>
          </a:prstGeom>
          <a:noFill/>
          <a:ln>
            <a:noFill/>
          </a:ln>
        </p:spPr>
      </p:pic>
      <p:sp>
        <p:nvSpPr>
          <p:cNvPr id="1166" name="Google Shape;1166;p78"/>
          <p:cNvSpPr/>
          <p:nvPr/>
        </p:nvSpPr>
        <p:spPr>
          <a:xfrm>
            <a:off x="4788600" y="1336925"/>
            <a:ext cx="899400" cy="377300"/>
          </a:xfrm>
          <a:custGeom>
            <a:rect b="b" l="l" r="r" t="t"/>
            <a:pathLst>
              <a:path extrusionOk="0" h="15092" w="35976">
                <a:moveTo>
                  <a:pt x="0" y="0"/>
                </a:moveTo>
                <a:cubicBezTo>
                  <a:pt x="1299" y="2162"/>
                  <a:pt x="1207" y="5407"/>
                  <a:pt x="3306" y="6806"/>
                </a:cubicBezTo>
                <a:cubicBezTo>
                  <a:pt x="6397" y="8867"/>
                  <a:pt x="10787" y="7071"/>
                  <a:pt x="14391" y="7973"/>
                </a:cubicBezTo>
                <a:cubicBezTo>
                  <a:pt x="16748" y="8563"/>
                  <a:pt x="17366" y="12177"/>
                  <a:pt x="19641" y="13029"/>
                </a:cubicBezTo>
                <a:cubicBezTo>
                  <a:pt x="24758" y="14946"/>
                  <a:pt x="30676" y="15718"/>
                  <a:pt x="35976" y="14390"/>
                </a:cubicBezTo>
              </a:path>
            </a:pathLst>
          </a:custGeom>
          <a:noFill/>
          <a:ln cap="flat" cmpd="sng" w="9525">
            <a:solidFill>
              <a:schemeClr val="dk2"/>
            </a:solidFill>
            <a:prstDash val="solid"/>
            <a:round/>
            <a:headEnd len="med" w="med" type="none"/>
            <a:tailEnd len="med" w="med" type="none"/>
          </a:ln>
        </p:spPr>
      </p:sp>
      <p:pic>
        <p:nvPicPr>
          <p:cNvPr id="1167" name="Google Shape;1167;p78"/>
          <p:cNvPicPr preferRelativeResize="0"/>
          <p:nvPr/>
        </p:nvPicPr>
        <p:blipFill>
          <a:blip r:embed="rId4">
            <a:alphaModFix/>
          </a:blip>
          <a:stretch>
            <a:fillRect/>
          </a:stretch>
        </p:blipFill>
        <p:spPr>
          <a:xfrm>
            <a:off x="1061975" y="2104824"/>
            <a:ext cx="2633675" cy="21332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79"/>
          <p:cNvSpPr txBox="1"/>
          <p:nvPr>
            <p:ph type="title"/>
          </p:nvPr>
        </p:nvSpPr>
        <p:spPr>
          <a:xfrm>
            <a:off x="143400" y="14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New Mauville</a:t>
            </a:r>
            <a:endParaRPr/>
          </a:p>
        </p:txBody>
      </p:sp>
      <p:sp>
        <p:nvSpPr>
          <p:cNvPr id="1173" name="Google Shape;1173;p79"/>
          <p:cNvSpPr txBox="1"/>
          <p:nvPr>
            <p:ph idx="1" type="body"/>
          </p:nvPr>
        </p:nvSpPr>
        <p:spPr>
          <a:xfrm>
            <a:off x="201700" y="3526350"/>
            <a:ext cx="4608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Numbers are the order to hit the buttons.</a:t>
            </a:r>
            <a:endParaRPr/>
          </a:p>
          <a:p>
            <a:pPr indent="-311150" lvl="0" marL="457200" rtl="0" algn="l">
              <a:spcBef>
                <a:spcPts val="0"/>
              </a:spcBef>
              <a:spcAft>
                <a:spcPts val="0"/>
              </a:spcAft>
              <a:buSzPts val="1300"/>
              <a:buChar char="-"/>
            </a:pPr>
            <a:r>
              <a:rPr lang="en"/>
              <a:t>Hit red button at the end to complete Wattson’s task.</a:t>
            </a:r>
            <a:endParaRPr/>
          </a:p>
          <a:p>
            <a:pPr indent="-311150" lvl="0" marL="457200" rtl="0" algn="l">
              <a:spcBef>
                <a:spcPts val="0"/>
              </a:spcBef>
              <a:spcAft>
                <a:spcPts val="0"/>
              </a:spcAft>
              <a:buSzPts val="1300"/>
              <a:buChar char="-"/>
            </a:pPr>
            <a:r>
              <a:rPr lang="en"/>
              <a:t>Use Escape Rope/Dig</a:t>
            </a:r>
            <a:endParaRPr/>
          </a:p>
          <a:p>
            <a:pPr indent="-311150" lvl="0" marL="457200" rtl="0" algn="l">
              <a:spcBef>
                <a:spcPts val="0"/>
              </a:spcBef>
              <a:spcAft>
                <a:spcPts val="0"/>
              </a:spcAft>
              <a:buSzPts val="1300"/>
              <a:buChar char="-"/>
            </a:pPr>
            <a:r>
              <a:rPr lang="en"/>
              <a:t>Talk to Wattson for TM24 Thunderbolt.</a:t>
            </a:r>
            <a:endParaRPr/>
          </a:p>
          <a:p>
            <a:pPr indent="-311150" lvl="0" marL="457200" rtl="0" algn="l">
              <a:spcBef>
                <a:spcPts val="0"/>
              </a:spcBef>
              <a:spcAft>
                <a:spcPts val="0"/>
              </a:spcAft>
              <a:buSzPts val="1300"/>
              <a:buChar char="-"/>
            </a:pPr>
            <a:r>
              <a:rPr lang="en"/>
              <a:t>Go south, walk or take cycling road to the south end of Route 110</a:t>
            </a:r>
            <a:endParaRPr/>
          </a:p>
        </p:txBody>
      </p:sp>
      <p:pic>
        <p:nvPicPr>
          <p:cNvPr id="1174" name="Google Shape;1174;p79"/>
          <p:cNvPicPr preferRelativeResize="0"/>
          <p:nvPr/>
        </p:nvPicPr>
        <p:blipFill>
          <a:blip r:embed="rId3">
            <a:alphaModFix/>
          </a:blip>
          <a:stretch>
            <a:fillRect/>
          </a:stretch>
        </p:blipFill>
        <p:spPr>
          <a:xfrm>
            <a:off x="5004200" y="357350"/>
            <a:ext cx="2617675" cy="2666550"/>
          </a:xfrm>
          <a:prstGeom prst="rect">
            <a:avLst/>
          </a:prstGeom>
          <a:noFill/>
          <a:ln>
            <a:noFill/>
          </a:ln>
        </p:spPr>
      </p:pic>
      <p:pic>
        <p:nvPicPr>
          <p:cNvPr id="1175" name="Google Shape;1175;p79"/>
          <p:cNvPicPr preferRelativeResize="0"/>
          <p:nvPr/>
        </p:nvPicPr>
        <p:blipFill>
          <a:blip r:embed="rId4">
            <a:alphaModFix/>
          </a:blip>
          <a:stretch>
            <a:fillRect/>
          </a:stretch>
        </p:blipFill>
        <p:spPr>
          <a:xfrm>
            <a:off x="1142249" y="992874"/>
            <a:ext cx="2537925" cy="1144375"/>
          </a:xfrm>
          <a:prstGeom prst="rect">
            <a:avLst/>
          </a:prstGeom>
          <a:noFill/>
          <a:ln>
            <a:noFill/>
          </a:ln>
        </p:spPr>
      </p:pic>
      <p:pic>
        <p:nvPicPr>
          <p:cNvPr id="1176" name="Google Shape;1176;p79"/>
          <p:cNvPicPr preferRelativeResize="0"/>
          <p:nvPr/>
        </p:nvPicPr>
        <p:blipFill>
          <a:blip r:embed="rId5">
            <a:alphaModFix/>
          </a:blip>
          <a:stretch>
            <a:fillRect/>
          </a:stretch>
        </p:blipFill>
        <p:spPr>
          <a:xfrm>
            <a:off x="338922" y="2571750"/>
            <a:ext cx="3579750" cy="954600"/>
          </a:xfrm>
          <a:prstGeom prst="rect">
            <a:avLst/>
          </a:prstGeom>
          <a:noFill/>
          <a:ln>
            <a:noFill/>
          </a:ln>
        </p:spPr>
      </p:pic>
      <p:pic>
        <p:nvPicPr>
          <p:cNvPr id="1177" name="Google Shape;1177;p79"/>
          <p:cNvPicPr preferRelativeResize="0"/>
          <p:nvPr/>
        </p:nvPicPr>
        <p:blipFill>
          <a:blip r:embed="rId6">
            <a:alphaModFix/>
          </a:blip>
          <a:stretch>
            <a:fillRect/>
          </a:stretch>
        </p:blipFill>
        <p:spPr>
          <a:xfrm>
            <a:off x="4833675" y="3174598"/>
            <a:ext cx="2147550" cy="1705425"/>
          </a:xfrm>
          <a:prstGeom prst="rect">
            <a:avLst/>
          </a:prstGeom>
          <a:noFill/>
          <a:ln>
            <a:noFill/>
          </a:ln>
        </p:spPr>
      </p:pic>
      <p:sp>
        <p:nvSpPr>
          <p:cNvPr id="1178" name="Google Shape;1178;p79"/>
          <p:cNvSpPr txBox="1"/>
          <p:nvPr/>
        </p:nvSpPr>
        <p:spPr>
          <a:xfrm>
            <a:off x="6796425" y="2515800"/>
            <a:ext cx="184800" cy="1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1</a:t>
            </a:r>
            <a:endParaRPr sz="1300">
              <a:solidFill>
                <a:schemeClr val="dk2"/>
              </a:solidFill>
              <a:latin typeface="Calibri"/>
              <a:ea typeface="Calibri"/>
              <a:cs typeface="Calibri"/>
              <a:sym typeface="Calibri"/>
            </a:endParaRPr>
          </a:p>
        </p:txBody>
      </p:sp>
      <p:sp>
        <p:nvSpPr>
          <p:cNvPr id="1179" name="Google Shape;1179;p79"/>
          <p:cNvSpPr txBox="1"/>
          <p:nvPr/>
        </p:nvSpPr>
        <p:spPr>
          <a:xfrm>
            <a:off x="6028300" y="2394300"/>
            <a:ext cx="3645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a:t>
            </a:r>
            <a:endParaRPr sz="1300">
              <a:solidFill>
                <a:schemeClr val="dk2"/>
              </a:solidFill>
              <a:latin typeface="Calibri"/>
              <a:ea typeface="Calibri"/>
              <a:cs typeface="Calibri"/>
              <a:sym typeface="Calibri"/>
            </a:endParaRPr>
          </a:p>
        </p:txBody>
      </p:sp>
      <p:cxnSp>
        <p:nvCxnSpPr>
          <p:cNvPr id="1180" name="Google Shape;1180;p79"/>
          <p:cNvCxnSpPr/>
          <p:nvPr/>
        </p:nvCxnSpPr>
        <p:spPr>
          <a:xfrm>
            <a:off x="3689900" y="1264000"/>
            <a:ext cx="2382300" cy="554100"/>
          </a:xfrm>
          <a:prstGeom prst="straightConnector1">
            <a:avLst/>
          </a:prstGeom>
          <a:noFill/>
          <a:ln cap="flat" cmpd="sng" w="9525">
            <a:solidFill>
              <a:srgbClr val="FF0000"/>
            </a:solidFill>
            <a:prstDash val="solid"/>
            <a:round/>
            <a:headEnd len="med" w="med" type="none"/>
            <a:tailEnd len="med" w="med" type="none"/>
          </a:ln>
        </p:spPr>
      </p:cxnSp>
      <p:cxnSp>
        <p:nvCxnSpPr>
          <p:cNvPr id="1181" name="Google Shape;1181;p79"/>
          <p:cNvCxnSpPr/>
          <p:nvPr/>
        </p:nvCxnSpPr>
        <p:spPr>
          <a:xfrm>
            <a:off x="3665600" y="1424425"/>
            <a:ext cx="3456600" cy="583500"/>
          </a:xfrm>
          <a:prstGeom prst="straightConnector1">
            <a:avLst/>
          </a:prstGeom>
          <a:noFill/>
          <a:ln cap="flat" cmpd="sng" w="9525">
            <a:solidFill>
              <a:srgbClr val="FF9900"/>
            </a:solidFill>
            <a:prstDash val="solid"/>
            <a:round/>
            <a:headEnd len="med" w="med" type="none"/>
            <a:tailEnd len="med" w="med" type="none"/>
          </a:ln>
        </p:spPr>
      </p:cxnSp>
      <p:cxnSp>
        <p:nvCxnSpPr>
          <p:cNvPr id="1182" name="Google Shape;1182;p79"/>
          <p:cNvCxnSpPr>
            <a:stCxn id="1176" idx="3"/>
          </p:cNvCxnSpPr>
          <p:nvPr/>
        </p:nvCxnSpPr>
        <p:spPr>
          <a:xfrm flipH="1" rot="10800000">
            <a:off x="3918672" y="1570350"/>
            <a:ext cx="2717400" cy="1478700"/>
          </a:xfrm>
          <a:prstGeom prst="straightConnector1">
            <a:avLst/>
          </a:prstGeom>
          <a:noFill/>
          <a:ln cap="flat" cmpd="sng" w="9525">
            <a:solidFill>
              <a:srgbClr val="000000"/>
            </a:solidFill>
            <a:prstDash val="solid"/>
            <a:round/>
            <a:headEnd len="med" w="med" type="none"/>
            <a:tailEnd len="med" w="med" type="none"/>
          </a:ln>
        </p:spPr>
      </p:cxnSp>
      <p:sp>
        <p:nvSpPr>
          <p:cNvPr id="1183" name="Google Shape;1183;p79"/>
          <p:cNvSpPr txBox="1"/>
          <p:nvPr/>
        </p:nvSpPr>
        <p:spPr>
          <a:xfrm>
            <a:off x="5960200" y="1549625"/>
            <a:ext cx="4326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3</a:t>
            </a:r>
            <a:endParaRPr sz="1300">
              <a:solidFill>
                <a:schemeClr val="dk2"/>
              </a:solidFill>
              <a:latin typeface="Calibri"/>
              <a:ea typeface="Calibri"/>
              <a:cs typeface="Calibri"/>
              <a:sym typeface="Calibri"/>
            </a:endParaRPr>
          </a:p>
        </p:txBody>
      </p:sp>
      <p:cxnSp>
        <p:nvCxnSpPr>
          <p:cNvPr id="1184" name="Google Shape;1184;p79"/>
          <p:cNvCxnSpPr>
            <a:stCxn id="1175" idx="3"/>
          </p:cNvCxnSpPr>
          <p:nvPr/>
        </p:nvCxnSpPr>
        <p:spPr>
          <a:xfrm flipH="1" rot="10800000">
            <a:off x="3680174" y="1127961"/>
            <a:ext cx="1497300" cy="437100"/>
          </a:xfrm>
          <a:prstGeom prst="straightConnector1">
            <a:avLst/>
          </a:prstGeom>
          <a:noFill/>
          <a:ln cap="flat" cmpd="sng" w="9525">
            <a:solidFill>
              <a:srgbClr val="00FF00"/>
            </a:solidFill>
            <a:prstDash val="solid"/>
            <a:round/>
            <a:headEnd len="med" w="med" type="none"/>
            <a:tailEnd len="med" w="med" type="none"/>
          </a:ln>
        </p:spPr>
      </p:cxnSp>
      <p:cxnSp>
        <p:nvCxnSpPr>
          <p:cNvPr id="1185" name="Google Shape;1185;p79"/>
          <p:cNvCxnSpPr>
            <a:stCxn id="1176" idx="3"/>
          </p:cNvCxnSpPr>
          <p:nvPr/>
        </p:nvCxnSpPr>
        <p:spPr>
          <a:xfrm flipH="1" rot="10800000">
            <a:off x="3918672" y="1123050"/>
            <a:ext cx="1501800" cy="1926000"/>
          </a:xfrm>
          <a:prstGeom prst="straightConnector1">
            <a:avLst/>
          </a:prstGeom>
          <a:noFill/>
          <a:ln cap="flat" cmpd="sng" w="9525">
            <a:solidFill>
              <a:srgbClr val="000000"/>
            </a:solidFill>
            <a:prstDash val="solid"/>
            <a:round/>
            <a:headEnd len="med" w="med" type="none"/>
            <a:tailEnd len="med" w="med" type="none"/>
          </a:ln>
        </p:spPr>
      </p:cxnSp>
      <p:cxnSp>
        <p:nvCxnSpPr>
          <p:cNvPr id="1186" name="Google Shape;1186;p79"/>
          <p:cNvCxnSpPr>
            <a:stCxn id="1176" idx="3"/>
          </p:cNvCxnSpPr>
          <p:nvPr/>
        </p:nvCxnSpPr>
        <p:spPr>
          <a:xfrm flipH="1" rot="10800000">
            <a:off x="3918672" y="1064550"/>
            <a:ext cx="1949100" cy="1984500"/>
          </a:xfrm>
          <a:prstGeom prst="straightConnector1">
            <a:avLst/>
          </a:prstGeom>
          <a:noFill/>
          <a:ln cap="flat" cmpd="sng" w="9525">
            <a:solidFill>
              <a:srgbClr val="000000"/>
            </a:solidFill>
            <a:prstDash val="solid"/>
            <a:round/>
            <a:headEnd len="med" w="med" type="none"/>
            <a:tailEnd len="med" w="med" type="none"/>
          </a:ln>
        </p:spPr>
      </p:cxnSp>
      <p:cxnSp>
        <p:nvCxnSpPr>
          <p:cNvPr id="1187" name="Google Shape;1187;p79"/>
          <p:cNvCxnSpPr/>
          <p:nvPr/>
        </p:nvCxnSpPr>
        <p:spPr>
          <a:xfrm flipH="1" rot="10800000">
            <a:off x="3660725" y="1059975"/>
            <a:ext cx="2464800" cy="724200"/>
          </a:xfrm>
          <a:prstGeom prst="straightConnector1">
            <a:avLst/>
          </a:prstGeom>
          <a:noFill/>
          <a:ln cap="flat" cmpd="sng" w="9525">
            <a:solidFill>
              <a:srgbClr val="00FFFF"/>
            </a:solidFill>
            <a:prstDash val="solid"/>
            <a:round/>
            <a:headEnd len="med" w="med" type="none"/>
            <a:tailEnd len="med" w="med" type="none"/>
          </a:ln>
        </p:spPr>
      </p:cxnSp>
      <p:sp>
        <p:nvSpPr>
          <p:cNvPr id="1188" name="Google Shape;1188;p79"/>
          <p:cNvSpPr txBox="1"/>
          <p:nvPr/>
        </p:nvSpPr>
        <p:spPr>
          <a:xfrm>
            <a:off x="6072200" y="865350"/>
            <a:ext cx="4326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4</a:t>
            </a:r>
            <a:endParaRPr sz="1300">
              <a:solidFill>
                <a:schemeClr val="dk2"/>
              </a:solidFill>
              <a:latin typeface="Calibri"/>
              <a:ea typeface="Calibri"/>
              <a:cs typeface="Calibri"/>
              <a:sym typeface="Calibri"/>
            </a:endParaRPr>
          </a:p>
        </p:txBody>
      </p:sp>
      <p:cxnSp>
        <p:nvCxnSpPr>
          <p:cNvPr id="1189" name="Google Shape;1189;p79"/>
          <p:cNvCxnSpPr/>
          <p:nvPr/>
        </p:nvCxnSpPr>
        <p:spPr>
          <a:xfrm flipH="1" rot="10800000">
            <a:off x="3694775" y="709750"/>
            <a:ext cx="3806700" cy="1254300"/>
          </a:xfrm>
          <a:prstGeom prst="straightConnector1">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80"/>
          <p:cNvSpPr txBox="1"/>
          <p:nvPr>
            <p:ph type="title"/>
          </p:nvPr>
        </p:nvSpPr>
        <p:spPr>
          <a:xfrm>
            <a:off x="157975" y="1649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Route 110</a:t>
            </a:r>
            <a:endParaRPr/>
          </a:p>
        </p:txBody>
      </p:sp>
      <p:sp>
        <p:nvSpPr>
          <p:cNvPr id="1195" name="Google Shape;1195;p80"/>
          <p:cNvSpPr txBox="1"/>
          <p:nvPr>
            <p:ph idx="1" type="body"/>
          </p:nvPr>
        </p:nvSpPr>
        <p:spPr>
          <a:xfrm>
            <a:off x="1278550" y="83855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Rare Candy</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b="1" lang="en"/>
              <a:t>Do available Trick Master Puzzles</a:t>
            </a:r>
            <a:endParaRPr b="1"/>
          </a:p>
        </p:txBody>
      </p:sp>
      <p:pic>
        <p:nvPicPr>
          <p:cNvPr id="1196" name="Google Shape;1196;p80"/>
          <p:cNvPicPr preferRelativeResize="0"/>
          <p:nvPr/>
        </p:nvPicPr>
        <p:blipFill>
          <a:blip r:embed="rId3">
            <a:alphaModFix/>
          </a:blip>
          <a:stretch>
            <a:fillRect/>
          </a:stretch>
        </p:blipFill>
        <p:spPr>
          <a:xfrm>
            <a:off x="5097050" y="593113"/>
            <a:ext cx="1582900" cy="3957275"/>
          </a:xfrm>
          <a:prstGeom prst="rect">
            <a:avLst/>
          </a:prstGeom>
          <a:noFill/>
          <a:ln>
            <a:noFill/>
          </a:ln>
        </p:spPr>
      </p:pic>
      <p:pic>
        <p:nvPicPr>
          <p:cNvPr id="1197" name="Google Shape;1197;p80"/>
          <p:cNvPicPr preferRelativeResize="0"/>
          <p:nvPr/>
        </p:nvPicPr>
        <p:blipFill>
          <a:blip r:embed="rId4">
            <a:alphaModFix/>
          </a:blip>
          <a:stretch>
            <a:fillRect/>
          </a:stretch>
        </p:blipFill>
        <p:spPr>
          <a:xfrm>
            <a:off x="1848544" y="2489100"/>
            <a:ext cx="2723449" cy="2205925"/>
          </a:xfrm>
          <a:prstGeom prst="rect">
            <a:avLst/>
          </a:prstGeom>
          <a:noFill/>
          <a:ln>
            <a:noFill/>
          </a:ln>
        </p:spPr>
      </p:pic>
      <p:cxnSp>
        <p:nvCxnSpPr>
          <p:cNvPr id="1198" name="Google Shape;1198;p80"/>
          <p:cNvCxnSpPr/>
          <p:nvPr/>
        </p:nvCxnSpPr>
        <p:spPr>
          <a:xfrm>
            <a:off x="2630100" y="1045225"/>
            <a:ext cx="3534300" cy="1429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81"/>
          <p:cNvSpPr txBox="1"/>
          <p:nvPr>
            <p:ph type="title"/>
          </p:nvPr>
        </p:nvSpPr>
        <p:spPr>
          <a:xfrm>
            <a:off x="128825" y="106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Slateport to Dewford (Route 109)</a:t>
            </a:r>
            <a:endParaRPr/>
          </a:p>
        </p:txBody>
      </p:sp>
      <p:sp>
        <p:nvSpPr>
          <p:cNvPr id="1204" name="Google Shape;1204;p81"/>
          <p:cNvSpPr txBox="1"/>
          <p:nvPr>
            <p:ph idx="1" type="body"/>
          </p:nvPr>
        </p:nvSpPr>
        <p:spPr>
          <a:xfrm>
            <a:off x="2569300" y="2326150"/>
            <a:ext cx="1947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F0000"/>
              </a:buClr>
              <a:buSzPts val="1300"/>
              <a:buAutoNum type="arabicPeriod"/>
            </a:pPr>
            <a:r>
              <a:rPr lang="en">
                <a:solidFill>
                  <a:srgbClr val="FF0000"/>
                </a:solidFill>
              </a:rPr>
              <a:t>Heart Scale</a:t>
            </a:r>
            <a:endParaRPr>
              <a:solidFill>
                <a:srgbClr val="FF0000"/>
              </a:solidFill>
            </a:endParaRPr>
          </a:p>
          <a:p>
            <a:pPr indent="-311150" lvl="0" marL="457200" rtl="0" algn="l">
              <a:spcBef>
                <a:spcPts val="0"/>
              </a:spcBef>
              <a:spcAft>
                <a:spcPts val="0"/>
              </a:spcAft>
              <a:buClr>
                <a:srgbClr val="FF9900"/>
              </a:buClr>
              <a:buSzPts val="1300"/>
              <a:buAutoNum type="arabicPeriod"/>
            </a:pPr>
            <a:r>
              <a:rPr lang="en">
                <a:solidFill>
                  <a:srgbClr val="FF9900"/>
                </a:solidFill>
              </a:rPr>
              <a:t>PP Up</a:t>
            </a:r>
            <a:endParaRPr>
              <a:solidFill>
                <a:srgbClr val="FF9900"/>
              </a:solidFill>
            </a:endParaRPr>
          </a:p>
          <a:p>
            <a:pPr indent="0" lvl="0" marL="0" rtl="0" algn="l">
              <a:spcBef>
                <a:spcPts val="1200"/>
              </a:spcBef>
              <a:spcAft>
                <a:spcPts val="1200"/>
              </a:spcAft>
              <a:buNone/>
            </a:pPr>
            <a:r>
              <a:t/>
            </a:r>
            <a:endParaRPr/>
          </a:p>
        </p:txBody>
      </p:sp>
      <p:pic>
        <p:nvPicPr>
          <p:cNvPr id="1205" name="Google Shape;1205;p81"/>
          <p:cNvPicPr preferRelativeResize="0"/>
          <p:nvPr/>
        </p:nvPicPr>
        <p:blipFill rotWithShape="1">
          <a:blip r:embed="rId3">
            <a:alphaModFix/>
          </a:blip>
          <a:srcRect b="18039" l="0" r="0" t="0"/>
          <a:stretch/>
        </p:blipFill>
        <p:spPr>
          <a:xfrm>
            <a:off x="319725" y="724350"/>
            <a:ext cx="2211924" cy="1978650"/>
          </a:xfrm>
          <a:prstGeom prst="rect">
            <a:avLst/>
          </a:prstGeom>
          <a:noFill/>
          <a:ln>
            <a:noFill/>
          </a:ln>
        </p:spPr>
      </p:pic>
      <p:pic>
        <p:nvPicPr>
          <p:cNvPr id="1206" name="Google Shape;1206;p81"/>
          <p:cNvPicPr preferRelativeResize="0"/>
          <p:nvPr/>
        </p:nvPicPr>
        <p:blipFill>
          <a:blip r:embed="rId4">
            <a:alphaModFix/>
          </a:blip>
          <a:stretch>
            <a:fillRect/>
          </a:stretch>
        </p:blipFill>
        <p:spPr>
          <a:xfrm>
            <a:off x="4760048" y="957700"/>
            <a:ext cx="2354250" cy="3711051"/>
          </a:xfrm>
          <a:prstGeom prst="rect">
            <a:avLst/>
          </a:prstGeom>
          <a:noFill/>
          <a:ln>
            <a:noFill/>
          </a:ln>
        </p:spPr>
      </p:pic>
      <p:cxnSp>
        <p:nvCxnSpPr>
          <p:cNvPr id="1207" name="Google Shape;1207;p81"/>
          <p:cNvCxnSpPr/>
          <p:nvPr/>
        </p:nvCxnSpPr>
        <p:spPr>
          <a:xfrm>
            <a:off x="3903800" y="2528000"/>
            <a:ext cx="1371000" cy="909000"/>
          </a:xfrm>
          <a:prstGeom prst="straightConnector1">
            <a:avLst/>
          </a:prstGeom>
          <a:noFill/>
          <a:ln cap="flat" cmpd="sng" w="9525">
            <a:solidFill>
              <a:srgbClr val="FF0000"/>
            </a:solidFill>
            <a:prstDash val="solid"/>
            <a:round/>
            <a:headEnd len="med" w="med" type="none"/>
            <a:tailEnd len="med" w="med" type="none"/>
          </a:ln>
        </p:spPr>
      </p:cxnSp>
      <p:cxnSp>
        <p:nvCxnSpPr>
          <p:cNvPr id="1208" name="Google Shape;1208;p81"/>
          <p:cNvCxnSpPr/>
          <p:nvPr/>
        </p:nvCxnSpPr>
        <p:spPr>
          <a:xfrm>
            <a:off x="3558650" y="2771075"/>
            <a:ext cx="2829300" cy="870300"/>
          </a:xfrm>
          <a:prstGeom prst="straightConnector1">
            <a:avLst/>
          </a:prstGeom>
          <a:noFill/>
          <a:ln cap="flat" cmpd="sng" w="9525">
            <a:solidFill>
              <a:srgbClr val="FF9900"/>
            </a:solidFill>
            <a:prstDash val="solid"/>
            <a:round/>
            <a:headEnd len="med" w="med" type="none"/>
            <a:tailEnd len="med" w="med" type="none"/>
          </a:ln>
        </p:spPr>
      </p:cxnSp>
      <p:pic>
        <p:nvPicPr>
          <p:cNvPr id="1209" name="Google Shape;1209;p81"/>
          <p:cNvPicPr preferRelativeResize="0"/>
          <p:nvPr/>
        </p:nvPicPr>
        <p:blipFill>
          <a:blip r:embed="rId5">
            <a:alphaModFix/>
          </a:blip>
          <a:stretch>
            <a:fillRect/>
          </a:stretch>
        </p:blipFill>
        <p:spPr>
          <a:xfrm>
            <a:off x="319725" y="2892625"/>
            <a:ext cx="1554400" cy="1840825"/>
          </a:xfrm>
          <a:prstGeom prst="rect">
            <a:avLst/>
          </a:prstGeom>
          <a:noFill/>
          <a:ln>
            <a:noFill/>
          </a:ln>
        </p:spPr>
      </p:pic>
      <p:pic>
        <p:nvPicPr>
          <p:cNvPr id="1210" name="Google Shape;1210;p81"/>
          <p:cNvPicPr preferRelativeResize="0"/>
          <p:nvPr/>
        </p:nvPicPr>
        <p:blipFill>
          <a:blip r:embed="rId6">
            <a:alphaModFix/>
          </a:blip>
          <a:stretch>
            <a:fillRect/>
          </a:stretch>
        </p:blipFill>
        <p:spPr>
          <a:xfrm>
            <a:off x="1991924" y="3000475"/>
            <a:ext cx="1724901" cy="1625113"/>
          </a:xfrm>
          <a:prstGeom prst="rect">
            <a:avLst/>
          </a:prstGeom>
          <a:noFill/>
          <a:ln>
            <a:noFill/>
          </a:ln>
        </p:spPr>
      </p:pic>
      <p:sp>
        <p:nvSpPr>
          <p:cNvPr id="1211" name="Google Shape;1211;p81"/>
          <p:cNvSpPr txBox="1"/>
          <p:nvPr/>
        </p:nvSpPr>
        <p:spPr>
          <a:xfrm>
            <a:off x="5040450" y="3759500"/>
            <a:ext cx="2036700" cy="7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Route 108</a:t>
            </a:r>
            <a:endParaRPr sz="1000">
              <a:solidFill>
                <a:schemeClr val="dk2"/>
              </a:solidFill>
              <a:latin typeface="Calibri"/>
              <a:ea typeface="Calibri"/>
              <a:cs typeface="Calibri"/>
              <a:sym typeface="Calibri"/>
            </a:endParaRPr>
          </a:p>
        </p:txBody>
      </p:sp>
      <p:cxnSp>
        <p:nvCxnSpPr>
          <p:cNvPr id="1212" name="Google Shape;1212;p81"/>
          <p:cNvCxnSpPr/>
          <p:nvPr/>
        </p:nvCxnSpPr>
        <p:spPr>
          <a:xfrm rot="10800000">
            <a:off x="4912675" y="3926325"/>
            <a:ext cx="211200" cy="0"/>
          </a:xfrm>
          <a:prstGeom prst="straightConnector1">
            <a:avLst/>
          </a:prstGeom>
          <a:noFill/>
          <a:ln cap="flat" cmpd="sng" w="9525">
            <a:solidFill>
              <a:schemeClr val="dk2"/>
            </a:solidFill>
            <a:prstDash val="solid"/>
            <a:round/>
            <a:headEnd len="med" w="med" type="none"/>
            <a:tailEnd len="med" w="med" type="triangle"/>
          </a:ln>
        </p:spPr>
      </p:cxnSp>
      <p:sp>
        <p:nvSpPr>
          <p:cNvPr id="1213" name="Google Shape;1213;p81"/>
          <p:cNvSpPr txBox="1"/>
          <p:nvPr/>
        </p:nvSpPr>
        <p:spPr>
          <a:xfrm>
            <a:off x="5972825" y="918425"/>
            <a:ext cx="12711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Slateport City</a:t>
            </a:r>
            <a:endParaRPr sz="900">
              <a:solidFill>
                <a:schemeClr val="dk2"/>
              </a:solidFill>
              <a:latin typeface="Calibri"/>
              <a:ea typeface="Calibri"/>
              <a:cs typeface="Calibri"/>
              <a:sym typeface="Calibri"/>
            </a:endParaRPr>
          </a:p>
        </p:txBody>
      </p:sp>
      <p:cxnSp>
        <p:nvCxnSpPr>
          <p:cNvPr id="1214" name="Google Shape;1214;p81"/>
          <p:cNvCxnSpPr/>
          <p:nvPr/>
        </p:nvCxnSpPr>
        <p:spPr>
          <a:xfrm rot="10800000">
            <a:off x="6017100" y="971825"/>
            <a:ext cx="0" cy="19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Starting Emerald</a:t>
            </a:r>
            <a:endParaRPr/>
          </a:p>
        </p:txBody>
      </p:sp>
      <p:sp>
        <p:nvSpPr>
          <p:cNvPr id="165" name="Google Shape;165;p19"/>
          <p:cNvSpPr txBox="1"/>
          <p:nvPr>
            <p:ph idx="1" type="body"/>
          </p:nvPr>
        </p:nvSpPr>
        <p:spPr>
          <a:xfrm>
            <a:off x="240475" y="1550900"/>
            <a:ext cx="8559600" cy="3136200"/>
          </a:xfrm>
          <a:prstGeom prst="rect">
            <a:avLst/>
          </a:prstGeom>
        </p:spPr>
        <p:txBody>
          <a:bodyPr anchorCtr="0" anchor="t" bIns="91425" lIns="91425" spcFirstLastPara="1" rIns="91425" wrap="square" tIns="91425">
            <a:normAutofit fontScale="25000" lnSpcReduction="20000"/>
          </a:bodyPr>
          <a:lstStyle/>
          <a:p>
            <a:pPr indent="-294603" lvl="0" marL="457200" rtl="0" algn="l">
              <a:spcBef>
                <a:spcPts val="0"/>
              </a:spcBef>
              <a:spcAft>
                <a:spcPts val="0"/>
              </a:spcAft>
              <a:buSzPct val="100000"/>
              <a:buChar char="-"/>
            </a:pPr>
            <a:r>
              <a:rPr lang="en" sz="4157"/>
              <a:t>Requirements to start playthrough (see slide 3 for downloads)</a:t>
            </a:r>
            <a:endParaRPr sz="4157"/>
          </a:p>
          <a:p>
            <a:pPr indent="-291428" lvl="1" marL="914400" rtl="0" algn="l">
              <a:spcBef>
                <a:spcPts val="0"/>
              </a:spcBef>
              <a:spcAft>
                <a:spcPts val="0"/>
              </a:spcAft>
              <a:buSzPct val="100000"/>
              <a:buChar char="-"/>
            </a:pPr>
            <a:r>
              <a:rPr lang="en" sz="3957"/>
              <a:t>Flow Timer</a:t>
            </a:r>
            <a:endParaRPr sz="3957"/>
          </a:p>
          <a:p>
            <a:pPr indent="-291428" lvl="1" marL="914400" rtl="0" algn="l">
              <a:spcBef>
                <a:spcPts val="0"/>
              </a:spcBef>
              <a:spcAft>
                <a:spcPts val="0"/>
              </a:spcAft>
              <a:buSzPct val="100000"/>
              <a:buChar char="-"/>
            </a:pPr>
            <a:r>
              <a:rPr lang="en" sz="3957"/>
              <a:t>Pokefinder</a:t>
            </a:r>
            <a:endParaRPr sz="3957"/>
          </a:p>
          <a:p>
            <a:pPr indent="0" lvl="0" marL="0" rtl="0" algn="l">
              <a:spcBef>
                <a:spcPts val="1200"/>
              </a:spcBef>
              <a:spcAft>
                <a:spcPts val="0"/>
              </a:spcAft>
              <a:buNone/>
            </a:pPr>
            <a:r>
              <a:t/>
            </a:r>
            <a:endParaRPr sz="4157"/>
          </a:p>
          <a:p>
            <a:pPr indent="-294603" lvl="0" marL="457200" rtl="0" algn="l">
              <a:spcBef>
                <a:spcPts val="1200"/>
              </a:spcBef>
              <a:spcAft>
                <a:spcPts val="0"/>
              </a:spcAft>
              <a:buSzPct val="100000"/>
              <a:buChar char="-"/>
            </a:pPr>
            <a:r>
              <a:rPr lang="en" sz="4157"/>
              <a:t>We will be manipulating an excellent Mudkip starter through the use of flow timer and pokefinder. </a:t>
            </a:r>
            <a:endParaRPr sz="4157"/>
          </a:p>
          <a:p>
            <a:pPr indent="-291428" lvl="1" marL="914400" rtl="0" algn="l">
              <a:spcBef>
                <a:spcPts val="0"/>
              </a:spcBef>
              <a:spcAft>
                <a:spcPts val="0"/>
              </a:spcAft>
              <a:buSzPct val="100000"/>
              <a:buChar char="-"/>
            </a:pPr>
            <a:r>
              <a:rPr lang="en" sz="3957"/>
              <a:t>This isn’t REQUIRED, but it’s highly </a:t>
            </a:r>
            <a:r>
              <a:rPr lang="en" sz="3957"/>
              <a:t>recommended. Not only will the entire game just be easier, but it will make the Battle Frontier much more bearable. It’s very easy to do this. </a:t>
            </a:r>
            <a:r>
              <a:rPr b="1" lang="en" sz="3957"/>
              <a:t>if you don’t want to manip the pokemon and use other methods of completing the battle frontier, skip manipping slides.</a:t>
            </a:r>
            <a:endParaRPr b="1" sz="3957"/>
          </a:p>
          <a:p>
            <a:pPr indent="0" lvl="0" marL="914400" rtl="0" algn="l">
              <a:spcBef>
                <a:spcPts val="1200"/>
              </a:spcBef>
              <a:spcAft>
                <a:spcPts val="0"/>
              </a:spcAft>
              <a:buNone/>
            </a:pPr>
            <a:r>
              <a:t/>
            </a:r>
            <a:endParaRPr sz="4157"/>
          </a:p>
          <a:p>
            <a:pPr indent="-294603" lvl="0" marL="457200" rtl="0" algn="l">
              <a:spcBef>
                <a:spcPts val="1200"/>
              </a:spcBef>
              <a:spcAft>
                <a:spcPts val="0"/>
              </a:spcAft>
              <a:buSzPct val="100000"/>
              <a:buChar char="-"/>
            </a:pPr>
            <a:r>
              <a:rPr lang="en" sz="4157"/>
              <a:t>Pokefinder is used for finding which Mudkip, or any static pokemon you received so you can adjust your flow timer accordingly, nothing more.</a:t>
            </a:r>
            <a:endParaRPr sz="4157"/>
          </a:p>
          <a:p>
            <a:pPr indent="0" lvl="0" marL="457200" rtl="0" algn="l">
              <a:spcBef>
                <a:spcPts val="1200"/>
              </a:spcBef>
              <a:spcAft>
                <a:spcPts val="0"/>
              </a:spcAft>
              <a:buNone/>
            </a:pPr>
            <a:r>
              <a:t/>
            </a:r>
            <a:endParaRPr sz="4157"/>
          </a:p>
          <a:p>
            <a:pPr indent="-294603" lvl="0" marL="457200" rtl="0" algn="l">
              <a:spcBef>
                <a:spcPts val="1200"/>
              </a:spcBef>
              <a:spcAft>
                <a:spcPts val="0"/>
              </a:spcAft>
              <a:buSzPct val="100000"/>
              <a:buChar char="-"/>
            </a:pPr>
            <a:r>
              <a:rPr lang="en" sz="4157"/>
              <a:t>Upon opening flow timer, you will notice Mudkip is already a default choice. It’s done for you. Unfortunately, everyone's average reaction time is different. Ideally, the Mudkip that is defaulted in flow timer is 17.116 seconds into the game upon soft resetting. (explained more later).</a:t>
            </a:r>
            <a:endParaRPr sz="4157"/>
          </a:p>
          <a:p>
            <a:pPr indent="0" lvl="0" marL="0" rtl="0" algn="l">
              <a:spcBef>
                <a:spcPts val="1200"/>
              </a:spcBef>
              <a:spcAft>
                <a:spcPts val="12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82"/>
          <p:cNvSpPr txBox="1"/>
          <p:nvPr>
            <p:ph type="title"/>
          </p:nvPr>
        </p:nvSpPr>
        <p:spPr>
          <a:xfrm>
            <a:off x="148275" y="140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Slateport to Dewford (Route 108)</a:t>
            </a:r>
            <a:endParaRPr/>
          </a:p>
        </p:txBody>
      </p:sp>
      <p:sp>
        <p:nvSpPr>
          <p:cNvPr id="1220" name="Google Shape;1220;p82"/>
          <p:cNvSpPr txBox="1"/>
          <p:nvPr>
            <p:ph idx="1" type="body"/>
          </p:nvPr>
        </p:nvSpPr>
        <p:spPr>
          <a:xfrm>
            <a:off x="2538075" y="16018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1" name="Google Shape;1221;p82"/>
          <p:cNvPicPr preferRelativeResize="0"/>
          <p:nvPr/>
        </p:nvPicPr>
        <p:blipFill>
          <a:blip r:embed="rId3">
            <a:alphaModFix/>
          </a:blip>
          <a:stretch>
            <a:fillRect/>
          </a:stretch>
        </p:blipFill>
        <p:spPr>
          <a:xfrm>
            <a:off x="340223" y="1235723"/>
            <a:ext cx="1974200" cy="1749250"/>
          </a:xfrm>
          <a:prstGeom prst="rect">
            <a:avLst/>
          </a:prstGeom>
          <a:noFill/>
          <a:ln>
            <a:noFill/>
          </a:ln>
        </p:spPr>
      </p:pic>
      <p:pic>
        <p:nvPicPr>
          <p:cNvPr id="1222" name="Google Shape;1222;p82"/>
          <p:cNvPicPr preferRelativeResize="0"/>
          <p:nvPr/>
        </p:nvPicPr>
        <p:blipFill>
          <a:blip r:embed="rId4">
            <a:alphaModFix/>
          </a:blip>
          <a:stretch>
            <a:fillRect/>
          </a:stretch>
        </p:blipFill>
        <p:spPr>
          <a:xfrm>
            <a:off x="2421396" y="882300"/>
            <a:ext cx="1683650" cy="3254050"/>
          </a:xfrm>
          <a:prstGeom prst="rect">
            <a:avLst/>
          </a:prstGeom>
          <a:noFill/>
          <a:ln>
            <a:noFill/>
          </a:ln>
        </p:spPr>
      </p:pic>
      <p:pic>
        <p:nvPicPr>
          <p:cNvPr id="1223" name="Google Shape;1223;p82"/>
          <p:cNvPicPr preferRelativeResize="0"/>
          <p:nvPr/>
        </p:nvPicPr>
        <p:blipFill>
          <a:blip r:embed="rId5">
            <a:alphaModFix/>
          </a:blip>
          <a:stretch>
            <a:fillRect/>
          </a:stretch>
        </p:blipFill>
        <p:spPr>
          <a:xfrm>
            <a:off x="4355925" y="775974"/>
            <a:ext cx="4204450" cy="1403250"/>
          </a:xfrm>
          <a:prstGeom prst="rect">
            <a:avLst/>
          </a:prstGeom>
          <a:noFill/>
          <a:ln>
            <a:noFill/>
          </a:ln>
        </p:spPr>
      </p:pic>
      <p:sp>
        <p:nvSpPr>
          <p:cNvPr id="1224" name="Google Shape;1224;p82"/>
          <p:cNvSpPr txBox="1"/>
          <p:nvPr/>
        </p:nvSpPr>
        <p:spPr>
          <a:xfrm>
            <a:off x="4477475" y="2474525"/>
            <a:ext cx="3417600" cy="1609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0000"/>
              </a:buClr>
              <a:buSzPts val="1300"/>
              <a:buFont typeface="Calibri"/>
              <a:buAutoNum type="arabicPeriod"/>
            </a:pPr>
            <a:r>
              <a:rPr lang="en" sz="1300">
                <a:solidFill>
                  <a:srgbClr val="FF0000"/>
                </a:solidFill>
                <a:latin typeface="Calibri"/>
                <a:ea typeface="Calibri"/>
                <a:cs typeface="Calibri"/>
                <a:sym typeface="Calibri"/>
              </a:rPr>
              <a:t>Star Piece</a:t>
            </a:r>
            <a:endParaRPr sz="1300">
              <a:solidFill>
                <a:srgbClr val="FF0000"/>
              </a:solidFill>
              <a:latin typeface="Calibri"/>
              <a:ea typeface="Calibri"/>
              <a:cs typeface="Calibri"/>
              <a:sym typeface="Calibri"/>
            </a:endParaRPr>
          </a:p>
          <a:p>
            <a:pPr indent="-311150" lvl="0" marL="457200" rtl="0" algn="l">
              <a:spcBef>
                <a:spcPts val="0"/>
              </a:spcBef>
              <a:spcAft>
                <a:spcPts val="0"/>
              </a:spcAft>
              <a:buClr>
                <a:srgbClr val="FF9900"/>
              </a:buClr>
              <a:buSzPts val="1300"/>
              <a:buFont typeface="Calibri"/>
              <a:buAutoNum type="arabicPeriod"/>
            </a:pPr>
            <a:r>
              <a:rPr lang="en" sz="1300">
                <a:solidFill>
                  <a:srgbClr val="FF9900"/>
                </a:solidFill>
                <a:latin typeface="Calibri"/>
                <a:ea typeface="Calibri"/>
                <a:cs typeface="Calibri"/>
                <a:sym typeface="Calibri"/>
              </a:rPr>
              <a:t>Rare Candy</a:t>
            </a:r>
            <a:endParaRPr sz="1300">
              <a:solidFill>
                <a:srgbClr val="FF9900"/>
              </a:solidFill>
              <a:latin typeface="Calibri"/>
              <a:ea typeface="Calibri"/>
              <a:cs typeface="Calibri"/>
              <a:sym typeface="Calibri"/>
            </a:endParaRPr>
          </a:p>
          <a:p>
            <a:pPr indent="0" lvl="0" marL="45720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Ignore the </a:t>
            </a:r>
            <a:r>
              <a:rPr lang="en" sz="1300">
                <a:solidFill>
                  <a:schemeClr val="dk2"/>
                </a:solidFill>
                <a:latin typeface="Calibri"/>
                <a:ea typeface="Calibri"/>
                <a:cs typeface="Calibri"/>
                <a:sym typeface="Calibri"/>
              </a:rPr>
              <a:t>Abandoned</a:t>
            </a:r>
            <a:r>
              <a:rPr lang="en" sz="1300">
                <a:solidFill>
                  <a:schemeClr val="dk2"/>
                </a:solidFill>
                <a:latin typeface="Calibri"/>
                <a:ea typeface="Calibri"/>
                <a:cs typeface="Calibri"/>
                <a:sym typeface="Calibri"/>
              </a:rPr>
              <a:t> Ship for now. Dive is required to finish the side quest there.</a:t>
            </a:r>
            <a:endParaRPr sz="1300">
              <a:solidFill>
                <a:schemeClr val="dk2"/>
              </a:solidFill>
              <a:latin typeface="Calibri"/>
              <a:ea typeface="Calibri"/>
              <a:cs typeface="Calibri"/>
              <a:sym typeface="Calibri"/>
            </a:endParaRPr>
          </a:p>
        </p:txBody>
      </p:sp>
      <p:cxnSp>
        <p:nvCxnSpPr>
          <p:cNvPr id="1225" name="Google Shape;1225;p82"/>
          <p:cNvCxnSpPr/>
          <p:nvPr/>
        </p:nvCxnSpPr>
        <p:spPr>
          <a:xfrm flipH="1" rot="10800000">
            <a:off x="5726875" y="1089050"/>
            <a:ext cx="1609200" cy="1570200"/>
          </a:xfrm>
          <a:prstGeom prst="straightConnector1">
            <a:avLst/>
          </a:prstGeom>
          <a:noFill/>
          <a:ln cap="flat" cmpd="sng" w="9525">
            <a:solidFill>
              <a:srgbClr val="FF0000"/>
            </a:solidFill>
            <a:prstDash val="solid"/>
            <a:round/>
            <a:headEnd len="med" w="med" type="none"/>
            <a:tailEnd len="med" w="med" type="none"/>
          </a:ln>
        </p:spPr>
      </p:cxnSp>
      <p:cxnSp>
        <p:nvCxnSpPr>
          <p:cNvPr id="1226" name="Google Shape;1226;p82"/>
          <p:cNvCxnSpPr/>
          <p:nvPr/>
        </p:nvCxnSpPr>
        <p:spPr>
          <a:xfrm flipH="1" rot="10800000">
            <a:off x="5824125" y="1798925"/>
            <a:ext cx="1225200" cy="1079100"/>
          </a:xfrm>
          <a:prstGeom prst="straightConnector1">
            <a:avLst/>
          </a:prstGeom>
          <a:noFill/>
          <a:ln cap="flat" cmpd="sng" w="9525">
            <a:solidFill>
              <a:srgbClr val="FF9900"/>
            </a:solidFill>
            <a:prstDash val="solid"/>
            <a:round/>
            <a:headEnd len="med" w="med" type="none"/>
            <a:tailEnd len="med" w="med" type="none"/>
          </a:ln>
        </p:spPr>
      </p:cxnSp>
      <p:sp>
        <p:nvSpPr>
          <p:cNvPr id="1227" name="Google Shape;1227;p82"/>
          <p:cNvSpPr txBox="1"/>
          <p:nvPr/>
        </p:nvSpPr>
        <p:spPr>
          <a:xfrm>
            <a:off x="4603075" y="1312300"/>
            <a:ext cx="11238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Route 107</a:t>
            </a:r>
            <a:endParaRPr sz="900">
              <a:latin typeface="Calibri"/>
              <a:ea typeface="Calibri"/>
              <a:cs typeface="Calibri"/>
              <a:sym typeface="Calibri"/>
            </a:endParaRPr>
          </a:p>
        </p:txBody>
      </p:sp>
      <p:cxnSp>
        <p:nvCxnSpPr>
          <p:cNvPr id="1228" name="Google Shape;1228;p82"/>
          <p:cNvCxnSpPr/>
          <p:nvPr/>
        </p:nvCxnSpPr>
        <p:spPr>
          <a:xfrm rot="10800000">
            <a:off x="4464000" y="1476400"/>
            <a:ext cx="216000" cy="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83"/>
          <p:cNvSpPr txBox="1"/>
          <p:nvPr>
            <p:ph type="title"/>
          </p:nvPr>
        </p:nvSpPr>
        <p:spPr>
          <a:xfrm>
            <a:off x="162850" y="155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Slateport to Dewford (Route 107)</a:t>
            </a:r>
            <a:endParaRPr/>
          </a:p>
        </p:txBody>
      </p:sp>
      <p:sp>
        <p:nvSpPr>
          <p:cNvPr id="1234" name="Google Shape;1234;p83"/>
          <p:cNvSpPr txBox="1"/>
          <p:nvPr>
            <p:ph idx="1" type="body"/>
          </p:nvPr>
        </p:nvSpPr>
        <p:spPr>
          <a:xfrm>
            <a:off x="4696225" y="2389725"/>
            <a:ext cx="41565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 items  on this route.</a:t>
            </a:r>
            <a:endParaRPr/>
          </a:p>
          <a:p>
            <a:pPr indent="0" lvl="0" marL="0" rtl="0" algn="l">
              <a:spcBef>
                <a:spcPts val="1200"/>
              </a:spcBef>
              <a:spcAft>
                <a:spcPts val="0"/>
              </a:spcAft>
              <a:buNone/>
            </a:pPr>
            <a:r>
              <a:rPr b="1" lang="en"/>
              <a:t>When you get to Dewford</a:t>
            </a:r>
            <a:r>
              <a:rPr lang="en"/>
              <a:t>:</a:t>
            </a:r>
            <a:endParaRPr/>
          </a:p>
          <a:p>
            <a:pPr indent="-311150" lvl="0" marL="457200" rtl="0" algn="l">
              <a:spcBef>
                <a:spcPts val="1200"/>
              </a:spcBef>
              <a:spcAft>
                <a:spcPts val="0"/>
              </a:spcAft>
              <a:buSzPts val="1300"/>
              <a:buChar char="-"/>
            </a:pPr>
            <a:r>
              <a:rPr lang="en"/>
              <a:t>Get TM36 Sludge Bomb inside Dewford Hall from the guy with the glasses near the entrance.</a:t>
            </a:r>
            <a:endParaRPr/>
          </a:p>
          <a:p>
            <a:pPr indent="-311150" lvl="0" marL="457200" rtl="0" algn="l">
              <a:spcBef>
                <a:spcPts val="0"/>
              </a:spcBef>
              <a:spcAft>
                <a:spcPts val="0"/>
              </a:spcAft>
              <a:buSzPts val="1300"/>
              <a:buChar char="-"/>
            </a:pPr>
            <a:r>
              <a:rPr lang="en"/>
              <a:t>Go inside Granite Cave (Need Mach Bike, and Flash is </a:t>
            </a:r>
            <a:r>
              <a:rPr lang="en"/>
              <a:t>recommended</a:t>
            </a:r>
            <a:r>
              <a:rPr lang="en"/>
              <a:t>).</a:t>
            </a:r>
            <a:endParaRPr/>
          </a:p>
        </p:txBody>
      </p:sp>
      <p:pic>
        <p:nvPicPr>
          <p:cNvPr id="1235" name="Google Shape;1235;p83"/>
          <p:cNvPicPr preferRelativeResize="0"/>
          <p:nvPr/>
        </p:nvPicPr>
        <p:blipFill>
          <a:blip r:embed="rId3">
            <a:alphaModFix/>
          </a:blip>
          <a:stretch>
            <a:fillRect/>
          </a:stretch>
        </p:blipFill>
        <p:spPr>
          <a:xfrm>
            <a:off x="374899" y="1443900"/>
            <a:ext cx="2280075" cy="2059700"/>
          </a:xfrm>
          <a:prstGeom prst="rect">
            <a:avLst/>
          </a:prstGeom>
          <a:noFill/>
          <a:ln>
            <a:noFill/>
          </a:ln>
        </p:spPr>
      </p:pic>
      <p:pic>
        <p:nvPicPr>
          <p:cNvPr id="1236" name="Google Shape;1236;p83"/>
          <p:cNvPicPr preferRelativeResize="0"/>
          <p:nvPr/>
        </p:nvPicPr>
        <p:blipFill>
          <a:blip r:embed="rId4">
            <a:alphaModFix/>
          </a:blip>
          <a:stretch>
            <a:fillRect/>
          </a:stretch>
        </p:blipFill>
        <p:spPr>
          <a:xfrm>
            <a:off x="4736025" y="1001475"/>
            <a:ext cx="3882726" cy="1295875"/>
          </a:xfrm>
          <a:prstGeom prst="rect">
            <a:avLst/>
          </a:prstGeom>
          <a:noFill/>
          <a:ln>
            <a:noFill/>
          </a:ln>
        </p:spPr>
      </p:pic>
      <p:sp>
        <p:nvSpPr>
          <p:cNvPr id="1237" name="Google Shape;1237;p83"/>
          <p:cNvSpPr txBox="1"/>
          <p:nvPr/>
        </p:nvSpPr>
        <p:spPr>
          <a:xfrm>
            <a:off x="5001175" y="1393850"/>
            <a:ext cx="21939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Dewford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Town</a:t>
            </a:r>
            <a:endParaRPr sz="1300">
              <a:solidFill>
                <a:schemeClr val="dk2"/>
              </a:solidFill>
              <a:latin typeface="Calibri"/>
              <a:ea typeface="Calibri"/>
              <a:cs typeface="Calibri"/>
              <a:sym typeface="Calibri"/>
            </a:endParaRPr>
          </a:p>
        </p:txBody>
      </p:sp>
      <p:cxnSp>
        <p:nvCxnSpPr>
          <p:cNvPr id="1238" name="Google Shape;1238;p83"/>
          <p:cNvCxnSpPr/>
          <p:nvPr/>
        </p:nvCxnSpPr>
        <p:spPr>
          <a:xfrm rot="10800000">
            <a:off x="4839300" y="1688325"/>
            <a:ext cx="235500" cy="0"/>
          </a:xfrm>
          <a:prstGeom prst="straightConnector1">
            <a:avLst/>
          </a:prstGeom>
          <a:noFill/>
          <a:ln cap="flat" cmpd="sng" w="9525">
            <a:solidFill>
              <a:schemeClr val="dk2"/>
            </a:solidFill>
            <a:prstDash val="solid"/>
            <a:round/>
            <a:headEnd len="med" w="med" type="none"/>
            <a:tailEnd len="med" w="med" type="triangle"/>
          </a:ln>
        </p:spPr>
      </p:cxnSp>
      <p:pic>
        <p:nvPicPr>
          <p:cNvPr id="1239" name="Google Shape;1239;p83"/>
          <p:cNvPicPr preferRelativeResize="0"/>
          <p:nvPr/>
        </p:nvPicPr>
        <p:blipFill>
          <a:blip r:embed="rId5">
            <a:alphaModFix/>
          </a:blip>
          <a:stretch>
            <a:fillRect/>
          </a:stretch>
        </p:blipFill>
        <p:spPr>
          <a:xfrm>
            <a:off x="2813533" y="922600"/>
            <a:ext cx="1616419" cy="35438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84"/>
          <p:cNvSpPr txBox="1"/>
          <p:nvPr>
            <p:ph type="title"/>
          </p:nvPr>
        </p:nvSpPr>
        <p:spPr>
          <a:xfrm>
            <a:off x="167700" y="169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Granite Cave</a:t>
            </a:r>
            <a:endParaRPr/>
          </a:p>
        </p:txBody>
      </p:sp>
      <p:sp>
        <p:nvSpPr>
          <p:cNvPr id="1245" name="Google Shape;1245;p84"/>
          <p:cNvSpPr txBox="1"/>
          <p:nvPr>
            <p:ph idx="1" type="body"/>
          </p:nvPr>
        </p:nvSpPr>
        <p:spPr>
          <a:xfrm>
            <a:off x="313550" y="678125"/>
            <a:ext cx="7505700" cy="2448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Go down the first ladder to the west. </a:t>
            </a:r>
            <a:endParaRPr sz="1200"/>
          </a:p>
          <a:p>
            <a:pPr indent="-304800" lvl="0" marL="457200" rtl="0" algn="l">
              <a:spcBef>
                <a:spcPts val="0"/>
              </a:spcBef>
              <a:spcAft>
                <a:spcPts val="0"/>
              </a:spcAft>
              <a:buSzPts val="1200"/>
              <a:buChar char="-"/>
            </a:pPr>
            <a:r>
              <a:rPr lang="en" sz="1200"/>
              <a:t>Go to the North wall where the Mach Bike slope is and go up.</a:t>
            </a:r>
            <a:endParaRPr sz="1200"/>
          </a:p>
          <a:p>
            <a:pPr indent="-304800" lvl="0" marL="457200" rtl="0" algn="l">
              <a:spcBef>
                <a:spcPts val="0"/>
              </a:spcBef>
              <a:spcAft>
                <a:spcPts val="0"/>
              </a:spcAft>
              <a:buSzPts val="1200"/>
              <a:buChar char="-"/>
            </a:pPr>
            <a:r>
              <a:rPr lang="en" sz="1200"/>
              <a:t>Go down the first ladder. </a:t>
            </a:r>
            <a:r>
              <a:rPr lang="en" sz="1200">
                <a:solidFill>
                  <a:srgbClr val="FF0000"/>
                </a:solidFill>
              </a:rPr>
              <a:t>Get the repel.</a:t>
            </a:r>
            <a:endParaRPr sz="1200">
              <a:solidFill>
                <a:srgbClr val="FF0000"/>
              </a:solidFill>
            </a:endParaRPr>
          </a:p>
          <a:p>
            <a:pPr indent="-304800" lvl="0" marL="457200" rtl="0" algn="l">
              <a:spcBef>
                <a:spcPts val="0"/>
              </a:spcBef>
              <a:spcAft>
                <a:spcPts val="0"/>
              </a:spcAft>
              <a:buSzPts val="1200"/>
              <a:buChar char="-"/>
            </a:pPr>
            <a:r>
              <a:rPr lang="en" sz="1200"/>
              <a:t>Follow this path to the </a:t>
            </a:r>
            <a:r>
              <a:rPr lang="en" sz="1200">
                <a:solidFill>
                  <a:srgbClr val="00FFFF"/>
                </a:solidFill>
              </a:rPr>
              <a:t>Rare Candy.</a:t>
            </a:r>
            <a:endParaRPr sz="1200">
              <a:solidFill>
                <a:srgbClr val="00FFFF"/>
              </a:solidFill>
            </a:endParaRPr>
          </a:p>
          <a:p>
            <a:pPr indent="-304800" lvl="0" marL="457200" rtl="0" algn="l">
              <a:spcBef>
                <a:spcPts val="0"/>
              </a:spcBef>
              <a:spcAft>
                <a:spcPts val="0"/>
              </a:spcAft>
              <a:buSzPts val="1200"/>
              <a:buChar char="-"/>
            </a:pPr>
            <a:r>
              <a:rPr lang="en" sz="1200"/>
              <a:t>Get the </a:t>
            </a:r>
            <a:r>
              <a:rPr lang="en" sz="1200">
                <a:solidFill>
                  <a:srgbClr val="0000FF"/>
                </a:solidFill>
              </a:rPr>
              <a:t>Everstone.</a:t>
            </a:r>
            <a:endParaRPr sz="1200">
              <a:solidFill>
                <a:srgbClr val="0000FF"/>
              </a:solidFill>
            </a:endParaRPr>
          </a:p>
          <a:p>
            <a:pPr indent="-292100" lvl="0" marL="457200" rtl="0" algn="l">
              <a:spcBef>
                <a:spcPts val="0"/>
              </a:spcBef>
              <a:spcAft>
                <a:spcPts val="0"/>
              </a:spcAft>
              <a:buSzPts val="1000"/>
              <a:buChar char="-"/>
            </a:pPr>
            <a:r>
              <a:rPr lang="en" sz="1000"/>
              <a:t>If you fall just go back up the ladder and try again </a:t>
            </a:r>
            <a:endParaRPr sz="1000"/>
          </a:p>
        </p:txBody>
      </p:sp>
      <p:pic>
        <p:nvPicPr>
          <p:cNvPr id="1246" name="Google Shape;1246;p84"/>
          <p:cNvPicPr preferRelativeResize="0"/>
          <p:nvPr/>
        </p:nvPicPr>
        <p:blipFill>
          <a:blip r:embed="rId3">
            <a:alphaModFix/>
          </a:blip>
          <a:stretch>
            <a:fillRect/>
          </a:stretch>
        </p:blipFill>
        <p:spPr>
          <a:xfrm>
            <a:off x="690325" y="2055875"/>
            <a:ext cx="3432325" cy="2788775"/>
          </a:xfrm>
          <a:prstGeom prst="rect">
            <a:avLst/>
          </a:prstGeom>
          <a:noFill/>
          <a:ln>
            <a:noFill/>
          </a:ln>
        </p:spPr>
      </p:pic>
      <p:sp>
        <p:nvSpPr>
          <p:cNvPr id="1247" name="Google Shape;1247;p84"/>
          <p:cNvSpPr/>
          <p:nvPr/>
        </p:nvSpPr>
        <p:spPr>
          <a:xfrm>
            <a:off x="999021" y="2970400"/>
            <a:ext cx="724700" cy="1346650"/>
          </a:xfrm>
          <a:custGeom>
            <a:rect b="b" l="l" r="r" t="t"/>
            <a:pathLst>
              <a:path extrusionOk="0" h="53866" w="28988">
                <a:moveTo>
                  <a:pt x="5155" y="53866"/>
                </a:moveTo>
                <a:cubicBezTo>
                  <a:pt x="-733" y="47984"/>
                  <a:pt x="-1783" y="35633"/>
                  <a:pt x="3210" y="28975"/>
                </a:cubicBezTo>
                <a:cubicBezTo>
                  <a:pt x="8203" y="22318"/>
                  <a:pt x="19886" y="24166"/>
                  <a:pt x="25768" y="18280"/>
                </a:cubicBezTo>
                <a:cubicBezTo>
                  <a:pt x="30099" y="13945"/>
                  <a:pt x="29202" y="5944"/>
                  <a:pt x="27712" y="0"/>
                </a:cubicBezTo>
              </a:path>
            </a:pathLst>
          </a:custGeom>
          <a:noFill/>
          <a:ln cap="flat" cmpd="sng" w="9525">
            <a:solidFill>
              <a:schemeClr val="dk2"/>
            </a:solidFill>
            <a:prstDash val="solid"/>
            <a:round/>
            <a:headEnd len="med" w="med" type="none"/>
            <a:tailEnd len="med" w="med" type="none"/>
          </a:ln>
        </p:spPr>
      </p:sp>
      <p:pic>
        <p:nvPicPr>
          <p:cNvPr id="1248" name="Google Shape;1248;p84"/>
          <p:cNvPicPr preferRelativeResize="0"/>
          <p:nvPr/>
        </p:nvPicPr>
        <p:blipFill>
          <a:blip r:embed="rId4">
            <a:alphaModFix/>
          </a:blip>
          <a:stretch>
            <a:fillRect/>
          </a:stretch>
        </p:blipFill>
        <p:spPr>
          <a:xfrm>
            <a:off x="4652050" y="1722275"/>
            <a:ext cx="3463651" cy="2814225"/>
          </a:xfrm>
          <a:prstGeom prst="rect">
            <a:avLst/>
          </a:prstGeom>
          <a:noFill/>
          <a:ln>
            <a:noFill/>
          </a:ln>
        </p:spPr>
      </p:pic>
      <p:cxnSp>
        <p:nvCxnSpPr>
          <p:cNvPr id="1249" name="Google Shape;1249;p84"/>
          <p:cNvCxnSpPr/>
          <p:nvPr/>
        </p:nvCxnSpPr>
        <p:spPr>
          <a:xfrm>
            <a:off x="3344750" y="1324763"/>
            <a:ext cx="1988400" cy="999000"/>
          </a:xfrm>
          <a:prstGeom prst="straightConnector1">
            <a:avLst/>
          </a:prstGeom>
          <a:noFill/>
          <a:ln cap="flat" cmpd="sng" w="9525">
            <a:solidFill>
              <a:srgbClr val="FF0000"/>
            </a:solidFill>
            <a:prstDash val="solid"/>
            <a:round/>
            <a:headEnd len="med" w="med" type="none"/>
            <a:tailEnd len="med" w="med" type="none"/>
          </a:ln>
        </p:spPr>
      </p:cxnSp>
      <p:cxnSp>
        <p:nvCxnSpPr>
          <p:cNvPr id="1250" name="Google Shape;1250;p84"/>
          <p:cNvCxnSpPr/>
          <p:nvPr/>
        </p:nvCxnSpPr>
        <p:spPr>
          <a:xfrm>
            <a:off x="3062775" y="1526525"/>
            <a:ext cx="4798200" cy="709800"/>
          </a:xfrm>
          <a:prstGeom prst="straightConnector1">
            <a:avLst/>
          </a:prstGeom>
          <a:noFill/>
          <a:ln cap="flat" cmpd="sng" w="9525">
            <a:solidFill>
              <a:srgbClr val="00FFFF"/>
            </a:solidFill>
            <a:prstDash val="solid"/>
            <a:round/>
            <a:headEnd len="med" w="med" type="none"/>
            <a:tailEnd len="med" w="med" type="none"/>
          </a:ln>
        </p:spPr>
      </p:cxnSp>
      <p:sp>
        <p:nvSpPr>
          <p:cNvPr id="1251" name="Google Shape;1251;p84"/>
          <p:cNvSpPr/>
          <p:nvPr/>
        </p:nvSpPr>
        <p:spPr>
          <a:xfrm>
            <a:off x="811451" y="2298171"/>
            <a:ext cx="3034025" cy="505875"/>
          </a:xfrm>
          <a:custGeom>
            <a:rect b="b" l="l" r="r" t="t"/>
            <a:pathLst>
              <a:path extrusionOk="0" h="20235" w="121361">
                <a:moveTo>
                  <a:pt x="32687" y="18721"/>
                </a:moveTo>
                <a:cubicBezTo>
                  <a:pt x="23266" y="18721"/>
                  <a:pt x="11642" y="22910"/>
                  <a:pt x="4490" y="16777"/>
                </a:cubicBezTo>
                <a:cubicBezTo>
                  <a:pt x="639" y="13475"/>
                  <a:pt x="-1820" y="5390"/>
                  <a:pt x="1767" y="1803"/>
                </a:cubicBezTo>
                <a:cubicBezTo>
                  <a:pt x="4315" y="-745"/>
                  <a:pt x="8860" y="248"/>
                  <a:pt x="12463" y="248"/>
                </a:cubicBezTo>
                <a:cubicBezTo>
                  <a:pt x="19985" y="248"/>
                  <a:pt x="27498" y="831"/>
                  <a:pt x="35020" y="831"/>
                </a:cubicBezTo>
                <a:cubicBezTo>
                  <a:pt x="45068" y="831"/>
                  <a:pt x="55353" y="-960"/>
                  <a:pt x="65162" y="1220"/>
                </a:cubicBezTo>
                <a:cubicBezTo>
                  <a:pt x="69275" y="2134"/>
                  <a:pt x="74033" y="-470"/>
                  <a:pt x="77802" y="1414"/>
                </a:cubicBezTo>
                <a:cubicBezTo>
                  <a:pt x="83106" y="4066"/>
                  <a:pt x="77037" y="16653"/>
                  <a:pt x="82663" y="18527"/>
                </a:cubicBezTo>
                <a:cubicBezTo>
                  <a:pt x="95537" y="22816"/>
                  <a:pt x="118062" y="19050"/>
                  <a:pt x="121361" y="5887"/>
                </a:cubicBezTo>
              </a:path>
            </a:pathLst>
          </a:custGeom>
          <a:noFill/>
          <a:ln cap="flat" cmpd="sng" w="9525">
            <a:solidFill>
              <a:schemeClr val="dk2"/>
            </a:solidFill>
            <a:prstDash val="solid"/>
            <a:round/>
            <a:headEnd len="med" w="med" type="none"/>
            <a:tailEnd len="med" w="med" type="none"/>
          </a:ln>
        </p:spPr>
      </p:sp>
      <p:sp>
        <p:nvSpPr>
          <p:cNvPr id="1252" name="Google Shape;1252;p84"/>
          <p:cNvSpPr txBox="1"/>
          <p:nvPr/>
        </p:nvSpPr>
        <p:spPr>
          <a:xfrm>
            <a:off x="5226150" y="549350"/>
            <a:ext cx="3135600" cy="8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Note</a:t>
            </a:r>
            <a:r>
              <a:rPr lang="en" sz="1300">
                <a:solidFill>
                  <a:schemeClr val="dk2"/>
                </a:solidFill>
                <a:latin typeface="Calibri"/>
                <a:ea typeface="Calibri"/>
                <a:cs typeface="Calibri"/>
                <a:sym typeface="Calibri"/>
              </a:rPr>
              <a:t>: You don’t have to ride the mach bike on those exact tiles or anything. It’s just showing the route to take.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Use Escape Rope</a:t>
            </a:r>
            <a:endParaRPr sz="1300">
              <a:solidFill>
                <a:schemeClr val="dk2"/>
              </a:solidFill>
              <a:latin typeface="Calibri"/>
              <a:ea typeface="Calibri"/>
              <a:cs typeface="Calibri"/>
              <a:sym typeface="Calibri"/>
            </a:endParaRPr>
          </a:p>
        </p:txBody>
      </p:sp>
      <p:cxnSp>
        <p:nvCxnSpPr>
          <p:cNvPr id="1253" name="Google Shape;1253;p84"/>
          <p:cNvCxnSpPr/>
          <p:nvPr/>
        </p:nvCxnSpPr>
        <p:spPr>
          <a:xfrm>
            <a:off x="2022400" y="1720975"/>
            <a:ext cx="5712300" cy="690300"/>
          </a:xfrm>
          <a:prstGeom prst="straightConnector1">
            <a:avLst/>
          </a:prstGeom>
          <a:noFill/>
          <a:ln cap="flat" cmpd="sng" w="9525">
            <a:solidFill>
              <a:srgbClr val="0000FF"/>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85"/>
          <p:cNvSpPr txBox="1"/>
          <p:nvPr>
            <p:ph type="title"/>
          </p:nvPr>
        </p:nvSpPr>
        <p:spPr>
          <a:xfrm>
            <a:off x="153125" y="1552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Dewford to Petalburg (Route 106)</a:t>
            </a:r>
            <a:endParaRPr/>
          </a:p>
        </p:txBody>
      </p:sp>
      <p:sp>
        <p:nvSpPr>
          <p:cNvPr id="1259" name="Google Shape;1259;p85"/>
          <p:cNvSpPr txBox="1"/>
          <p:nvPr>
            <p:ph idx="1" type="body"/>
          </p:nvPr>
        </p:nvSpPr>
        <p:spPr>
          <a:xfrm>
            <a:off x="1728275" y="892025"/>
            <a:ext cx="29049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F0000"/>
              </a:buClr>
              <a:buSzPts val="1300"/>
              <a:buAutoNum type="arabicPeriod"/>
            </a:pPr>
            <a:r>
              <a:rPr lang="en">
                <a:solidFill>
                  <a:srgbClr val="FF0000"/>
                </a:solidFill>
              </a:rPr>
              <a:t>Protein</a:t>
            </a:r>
            <a:endParaRPr>
              <a:solidFill>
                <a:srgbClr val="FF0000"/>
              </a:solidFill>
            </a:endParaRPr>
          </a:p>
          <a:p>
            <a:pPr indent="-311150" lvl="0" marL="457200" rtl="0" algn="l">
              <a:spcBef>
                <a:spcPts val="0"/>
              </a:spcBef>
              <a:spcAft>
                <a:spcPts val="0"/>
              </a:spcAft>
              <a:buClr>
                <a:srgbClr val="FF9900"/>
              </a:buClr>
              <a:buSzPts val="1300"/>
              <a:buAutoNum type="arabicPeriod"/>
            </a:pPr>
            <a:r>
              <a:rPr lang="en">
                <a:solidFill>
                  <a:srgbClr val="FF9900"/>
                </a:solidFill>
              </a:rPr>
              <a:t>Stardust</a:t>
            </a:r>
            <a:endParaRPr>
              <a:solidFill>
                <a:srgbClr val="FF9900"/>
              </a:solidFill>
            </a:endParaRPr>
          </a:p>
          <a:p>
            <a:pPr indent="-311150" lvl="0" marL="457200" rtl="0" algn="l">
              <a:spcBef>
                <a:spcPts val="0"/>
              </a:spcBef>
              <a:spcAft>
                <a:spcPts val="0"/>
              </a:spcAft>
              <a:buClr>
                <a:srgbClr val="00FF00"/>
              </a:buClr>
              <a:buSzPts val="1300"/>
              <a:buAutoNum type="arabicPeriod"/>
            </a:pPr>
            <a:r>
              <a:rPr lang="en">
                <a:solidFill>
                  <a:srgbClr val="00FF00"/>
                </a:solidFill>
              </a:rPr>
              <a:t>Heart Scale</a:t>
            </a:r>
            <a:endParaRPr>
              <a:solidFill>
                <a:srgbClr val="00FF00"/>
              </a:solidFill>
            </a:endParaRPr>
          </a:p>
          <a:p>
            <a:pPr indent="-311150" lvl="0" marL="457200" rtl="0" algn="l">
              <a:spcBef>
                <a:spcPts val="0"/>
              </a:spcBef>
              <a:spcAft>
                <a:spcPts val="0"/>
              </a:spcAft>
              <a:buClr>
                <a:srgbClr val="FF00FF"/>
              </a:buClr>
              <a:buSzPts val="1300"/>
              <a:buAutoNum type="arabicPeriod"/>
            </a:pPr>
            <a:r>
              <a:rPr lang="en">
                <a:solidFill>
                  <a:srgbClr val="FF00FF"/>
                </a:solidFill>
              </a:rPr>
              <a:t>Poke Ball </a:t>
            </a:r>
            <a:endParaRPr>
              <a:solidFill>
                <a:srgbClr val="FF00FF"/>
              </a:solidFill>
            </a:endParaRPr>
          </a:p>
          <a:p>
            <a:pPr indent="0" lvl="0" marL="0" rtl="0" algn="l">
              <a:spcBef>
                <a:spcPts val="1200"/>
              </a:spcBef>
              <a:spcAft>
                <a:spcPts val="1200"/>
              </a:spcAft>
              <a:buNone/>
            </a:pPr>
            <a:r>
              <a:t/>
            </a:r>
            <a:endParaRPr/>
          </a:p>
        </p:txBody>
      </p:sp>
      <p:pic>
        <p:nvPicPr>
          <p:cNvPr id="1260" name="Google Shape;1260;p85"/>
          <p:cNvPicPr preferRelativeResize="0"/>
          <p:nvPr/>
        </p:nvPicPr>
        <p:blipFill>
          <a:blip r:embed="rId3">
            <a:alphaModFix/>
          </a:blip>
          <a:stretch>
            <a:fillRect/>
          </a:stretch>
        </p:blipFill>
        <p:spPr>
          <a:xfrm>
            <a:off x="3772550" y="947450"/>
            <a:ext cx="4784476" cy="1196125"/>
          </a:xfrm>
          <a:prstGeom prst="rect">
            <a:avLst/>
          </a:prstGeom>
          <a:noFill/>
          <a:ln>
            <a:noFill/>
          </a:ln>
        </p:spPr>
      </p:pic>
      <p:cxnSp>
        <p:nvCxnSpPr>
          <p:cNvPr id="1261" name="Google Shape;1261;p85"/>
          <p:cNvCxnSpPr/>
          <p:nvPr/>
        </p:nvCxnSpPr>
        <p:spPr>
          <a:xfrm>
            <a:off x="2785650" y="1088975"/>
            <a:ext cx="2742000" cy="709800"/>
          </a:xfrm>
          <a:prstGeom prst="straightConnector1">
            <a:avLst/>
          </a:prstGeom>
          <a:noFill/>
          <a:ln cap="flat" cmpd="sng" w="9525">
            <a:solidFill>
              <a:srgbClr val="FF0000"/>
            </a:solidFill>
            <a:prstDash val="solid"/>
            <a:round/>
            <a:headEnd len="med" w="med" type="none"/>
            <a:tailEnd len="med" w="med" type="none"/>
          </a:ln>
        </p:spPr>
      </p:cxnSp>
      <p:pic>
        <p:nvPicPr>
          <p:cNvPr id="1262" name="Google Shape;1262;p85"/>
          <p:cNvPicPr preferRelativeResize="0"/>
          <p:nvPr/>
        </p:nvPicPr>
        <p:blipFill rotWithShape="1">
          <a:blip r:embed="rId4">
            <a:alphaModFix/>
          </a:blip>
          <a:srcRect b="9255" l="0" r="0" t="0"/>
          <a:stretch/>
        </p:blipFill>
        <p:spPr>
          <a:xfrm>
            <a:off x="825850" y="2603575"/>
            <a:ext cx="2333950" cy="2032875"/>
          </a:xfrm>
          <a:prstGeom prst="rect">
            <a:avLst/>
          </a:prstGeom>
          <a:noFill/>
          <a:ln>
            <a:noFill/>
          </a:ln>
        </p:spPr>
      </p:pic>
      <p:pic>
        <p:nvPicPr>
          <p:cNvPr id="1263" name="Google Shape;1263;p85"/>
          <p:cNvPicPr preferRelativeResize="0"/>
          <p:nvPr/>
        </p:nvPicPr>
        <p:blipFill>
          <a:blip r:embed="rId5">
            <a:alphaModFix/>
          </a:blip>
          <a:stretch>
            <a:fillRect/>
          </a:stretch>
        </p:blipFill>
        <p:spPr>
          <a:xfrm>
            <a:off x="4519773" y="2421075"/>
            <a:ext cx="3290025" cy="2263775"/>
          </a:xfrm>
          <a:prstGeom prst="rect">
            <a:avLst/>
          </a:prstGeom>
          <a:noFill/>
          <a:ln>
            <a:noFill/>
          </a:ln>
        </p:spPr>
      </p:pic>
      <p:cxnSp>
        <p:nvCxnSpPr>
          <p:cNvPr id="1264" name="Google Shape;1264;p85"/>
          <p:cNvCxnSpPr/>
          <p:nvPr/>
        </p:nvCxnSpPr>
        <p:spPr>
          <a:xfrm>
            <a:off x="2866225" y="1320225"/>
            <a:ext cx="4107900" cy="378000"/>
          </a:xfrm>
          <a:prstGeom prst="straightConnector1">
            <a:avLst/>
          </a:prstGeom>
          <a:noFill/>
          <a:ln cap="flat" cmpd="sng" w="9525">
            <a:solidFill>
              <a:srgbClr val="FF9900"/>
            </a:solidFill>
            <a:prstDash val="solid"/>
            <a:round/>
            <a:headEnd len="med" w="med" type="none"/>
            <a:tailEnd len="med" w="med" type="none"/>
          </a:ln>
        </p:spPr>
      </p:cxnSp>
      <p:cxnSp>
        <p:nvCxnSpPr>
          <p:cNvPr id="1265" name="Google Shape;1265;p85"/>
          <p:cNvCxnSpPr/>
          <p:nvPr/>
        </p:nvCxnSpPr>
        <p:spPr>
          <a:xfrm>
            <a:off x="3052725" y="1550900"/>
            <a:ext cx="4844100" cy="324000"/>
          </a:xfrm>
          <a:prstGeom prst="straightConnector1">
            <a:avLst/>
          </a:prstGeom>
          <a:noFill/>
          <a:ln cap="flat" cmpd="sng" w="9525">
            <a:solidFill>
              <a:srgbClr val="00FF00"/>
            </a:solidFill>
            <a:prstDash val="solid"/>
            <a:round/>
            <a:headEnd len="med" w="med" type="none"/>
            <a:tailEnd len="med" w="med" type="none"/>
          </a:ln>
        </p:spPr>
      </p:cxnSp>
      <p:cxnSp>
        <p:nvCxnSpPr>
          <p:cNvPr id="1266" name="Google Shape;1266;p85"/>
          <p:cNvCxnSpPr/>
          <p:nvPr/>
        </p:nvCxnSpPr>
        <p:spPr>
          <a:xfrm flipH="1" rot="10800000">
            <a:off x="2984025" y="1634250"/>
            <a:ext cx="3254100" cy="132600"/>
          </a:xfrm>
          <a:prstGeom prst="straightConnector1">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86"/>
          <p:cNvSpPr txBox="1"/>
          <p:nvPr>
            <p:ph type="title"/>
          </p:nvPr>
        </p:nvSpPr>
        <p:spPr>
          <a:xfrm>
            <a:off x="158000" y="155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Surf - Dewford to Petalburg (Route 105)</a:t>
            </a:r>
            <a:endParaRPr/>
          </a:p>
        </p:txBody>
      </p:sp>
      <p:sp>
        <p:nvSpPr>
          <p:cNvPr id="1272" name="Google Shape;1272;p86"/>
          <p:cNvSpPr txBox="1"/>
          <p:nvPr>
            <p:ph idx="1" type="body"/>
          </p:nvPr>
        </p:nvSpPr>
        <p:spPr>
          <a:xfrm flipH="1" rot="10800000">
            <a:off x="7851375" y="4676975"/>
            <a:ext cx="6900" cy="1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pic>
        <p:nvPicPr>
          <p:cNvPr id="1273" name="Google Shape;1273;p86"/>
          <p:cNvPicPr preferRelativeResize="0"/>
          <p:nvPr/>
        </p:nvPicPr>
        <p:blipFill>
          <a:blip r:embed="rId3">
            <a:alphaModFix/>
          </a:blip>
          <a:stretch>
            <a:fillRect/>
          </a:stretch>
        </p:blipFill>
        <p:spPr>
          <a:xfrm>
            <a:off x="6137775" y="866925"/>
            <a:ext cx="1905000" cy="3810000"/>
          </a:xfrm>
          <a:prstGeom prst="rect">
            <a:avLst/>
          </a:prstGeom>
          <a:noFill/>
          <a:ln>
            <a:noFill/>
          </a:ln>
        </p:spPr>
      </p:pic>
      <p:pic>
        <p:nvPicPr>
          <p:cNvPr id="1274" name="Google Shape;1274;p86"/>
          <p:cNvPicPr preferRelativeResize="0"/>
          <p:nvPr/>
        </p:nvPicPr>
        <p:blipFill>
          <a:blip r:embed="rId4">
            <a:alphaModFix/>
          </a:blip>
          <a:stretch>
            <a:fillRect/>
          </a:stretch>
        </p:blipFill>
        <p:spPr>
          <a:xfrm>
            <a:off x="396225" y="777800"/>
            <a:ext cx="1958875" cy="1750650"/>
          </a:xfrm>
          <a:prstGeom prst="rect">
            <a:avLst/>
          </a:prstGeom>
          <a:noFill/>
          <a:ln>
            <a:noFill/>
          </a:ln>
        </p:spPr>
      </p:pic>
      <p:pic>
        <p:nvPicPr>
          <p:cNvPr id="1275" name="Google Shape;1275;p86"/>
          <p:cNvPicPr preferRelativeResize="0"/>
          <p:nvPr/>
        </p:nvPicPr>
        <p:blipFill>
          <a:blip r:embed="rId5">
            <a:alphaModFix/>
          </a:blip>
          <a:stretch>
            <a:fillRect/>
          </a:stretch>
        </p:blipFill>
        <p:spPr>
          <a:xfrm>
            <a:off x="564387" y="2625700"/>
            <a:ext cx="1690600" cy="2248959"/>
          </a:xfrm>
          <a:prstGeom prst="rect">
            <a:avLst/>
          </a:prstGeom>
          <a:noFill/>
          <a:ln>
            <a:noFill/>
          </a:ln>
        </p:spPr>
      </p:pic>
      <p:pic>
        <p:nvPicPr>
          <p:cNvPr id="1276" name="Google Shape;1276;p86"/>
          <p:cNvPicPr preferRelativeResize="0"/>
          <p:nvPr/>
        </p:nvPicPr>
        <p:blipFill rotWithShape="1">
          <a:blip r:embed="rId6">
            <a:alphaModFix/>
          </a:blip>
          <a:srcRect b="0" l="-2944" r="0" t="0"/>
          <a:stretch/>
        </p:blipFill>
        <p:spPr>
          <a:xfrm>
            <a:off x="2232250" y="3021675"/>
            <a:ext cx="1729875" cy="1750650"/>
          </a:xfrm>
          <a:prstGeom prst="rect">
            <a:avLst/>
          </a:prstGeom>
          <a:noFill/>
          <a:ln>
            <a:noFill/>
          </a:ln>
        </p:spPr>
      </p:pic>
      <p:sp>
        <p:nvSpPr>
          <p:cNvPr id="1277" name="Google Shape;1277;p86"/>
          <p:cNvSpPr txBox="1"/>
          <p:nvPr/>
        </p:nvSpPr>
        <p:spPr>
          <a:xfrm>
            <a:off x="2737050" y="870225"/>
            <a:ext cx="3087000" cy="193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0000"/>
              </a:buClr>
              <a:buSzPts val="1300"/>
              <a:buFont typeface="Calibri"/>
              <a:buAutoNum type="arabicPeriod"/>
            </a:pPr>
            <a:r>
              <a:rPr lang="en" sz="1300">
                <a:solidFill>
                  <a:srgbClr val="FF0000"/>
                </a:solidFill>
                <a:latin typeface="Calibri"/>
                <a:ea typeface="Calibri"/>
                <a:cs typeface="Calibri"/>
                <a:sym typeface="Calibri"/>
              </a:rPr>
              <a:t>Iron</a:t>
            </a:r>
            <a:endParaRPr sz="1300">
              <a:solidFill>
                <a:srgbClr val="FF0000"/>
              </a:solidFill>
              <a:latin typeface="Calibri"/>
              <a:ea typeface="Calibri"/>
              <a:cs typeface="Calibri"/>
              <a:sym typeface="Calibri"/>
            </a:endParaRPr>
          </a:p>
          <a:p>
            <a:pPr indent="-311150" lvl="0" marL="457200" rtl="0" algn="l">
              <a:spcBef>
                <a:spcPts val="0"/>
              </a:spcBef>
              <a:spcAft>
                <a:spcPts val="0"/>
              </a:spcAft>
              <a:buClr>
                <a:srgbClr val="FF9900"/>
              </a:buClr>
              <a:buSzPts val="1300"/>
              <a:buFont typeface="Calibri"/>
              <a:buAutoNum type="arabicPeriod"/>
            </a:pPr>
            <a:r>
              <a:rPr lang="en" sz="1300">
                <a:solidFill>
                  <a:srgbClr val="FF9900"/>
                </a:solidFill>
                <a:latin typeface="Calibri"/>
                <a:ea typeface="Calibri"/>
                <a:cs typeface="Calibri"/>
                <a:sym typeface="Calibri"/>
              </a:rPr>
              <a:t>Heart Scale</a:t>
            </a:r>
            <a:endParaRPr sz="1300">
              <a:solidFill>
                <a:srgbClr val="FF9900"/>
              </a:solidFill>
              <a:latin typeface="Calibri"/>
              <a:ea typeface="Calibri"/>
              <a:cs typeface="Calibri"/>
              <a:sym typeface="Calibri"/>
            </a:endParaRPr>
          </a:p>
          <a:p>
            <a:pPr indent="-311150" lvl="0" marL="457200" rtl="0" algn="l">
              <a:spcBef>
                <a:spcPts val="0"/>
              </a:spcBef>
              <a:spcAft>
                <a:spcPts val="0"/>
              </a:spcAft>
              <a:buClr>
                <a:srgbClr val="00FF00"/>
              </a:buClr>
              <a:buSzPts val="1300"/>
              <a:buFont typeface="Calibri"/>
              <a:buAutoNum type="arabicPeriod"/>
            </a:pPr>
            <a:r>
              <a:rPr lang="en" sz="1300">
                <a:solidFill>
                  <a:srgbClr val="00FF00"/>
                </a:solidFill>
                <a:latin typeface="Calibri"/>
                <a:ea typeface="Calibri"/>
                <a:cs typeface="Calibri"/>
                <a:sym typeface="Calibri"/>
              </a:rPr>
              <a:t>Big Pearl</a:t>
            </a:r>
            <a:endParaRPr sz="1300">
              <a:solidFill>
                <a:srgbClr val="00FF00"/>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cxnSp>
        <p:nvCxnSpPr>
          <p:cNvPr id="1278" name="Google Shape;1278;p86"/>
          <p:cNvCxnSpPr/>
          <p:nvPr/>
        </p:nvCxnSpPr>
        <p:spPr>
          <a:xfrm>
            <a:off x="3573225" y="1069525"/>
            <a:ext cx="3004500" cy="3310800"/>
          </a:xfrm>
          <a:prstGeom prst="straightConnector1">
            <a:avLst/>
          </a:prstGeom>
          <a:noFill/>
          <a:ln cap="flat" cmpd="sng" w="9525">
            <a:solidFill>
              <a:srgbClr val="FF0000"/>
            </a:solidFill>
            <a:prstDash val="solid"/>
            <a:round/>
            <a:headEnd len="med" w="med" type="none"/>
            <a:tailEnd len="med" w="med" type="none"/>
          </a:ln>
        </p:spPr>
      </p:cxnSp>
      <p:cxnSp>
        <p:nvCxnSpPr>
          <p:cNvPr id="1279" name="Google Shape;1279;p86"/>
          <p:cNvCxnSpPr/>
          <p:nvPr/>
        </p:nvCxnSpPr>
        <p:spPr>
          <a:xfrm>
            <a:off x="4059375" y="1278575"/>
            <a:ext cx="2819700" cy="2868300"/>
          </a:xfrm>
          <a:prstGeom prst="straightConnector1">
            <a:avLst/>
          </a:prstGeom>
          <a:noFill/>
          <a:ln cap="flat" cmpd="sng" w="9525">
            <a:solidFill>
              <a:srgbClr val="FF9900"/>
            </a:solidFill>
            <a:prstDash val="solid"/>
            <a:round/>
            <a:headEnd len="med" w="med" type="none"/>
            <a:tailEnd len="med" w="med" type="none"/>
          </a:ln>
        </p:spPr>
      </p:cxnSp>
      <p:cxnSp>
        <p:nvCxnSpPr>
          <p:cNvPr id="1280" name="Google Shape;1280;p86"/>
          <p:cNvCxnSpPr/>
          <p:nvPr/>
        </p:nvCxnSpPr>
        <p:spPr>
          <a:xfrm>
            <a:off x="3889225" y="1487625"/>
            <a:ext cx="2508600" cy="2051700"/>
          </a:xfrm>
          <a:prstGeom prst="straightConnector1">
            <a:avLst/>
          </a:prstGeom>
          <a:noFill/>
          <a:ln cap="flat" cmpd="sng" w="9525">
            <a:solidFill>
              <a:srgbClr val="00FF00"/>
            </a:solidFill>
            <a:prstDash val="solid"/>
            <a:round/>
            <a:headEnd len="med" w="med" type="none"/>
            <a:tailEnd len="med" w="med" type="none"/>
          </a:ln>
        </p:spPr>
      </p:cxnSp>
      <p:sp>
        <p:nvSpPr>
          <p:cNvPr id="1281" name="Google Shape;1281;p86"/>
          <p:cNvSpPr txBox="1"/>
          <p:nvPr/>
        </p:nvSpPr>
        <p:spPr>
          <a:xfrm>
            <a:off x="2429338" y="1699250"/>
            <a:ext cx="1555800" cy="14391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2"/>
              </a:buClr>
              <a:buSzPts val="900"/>
              <a:buFont typeface="Calibri"/>
              <a:buChar char="-"/>
            </a:pPr>
            <a:r>
              <a:rPr b="1" lang="en" sz="900">
                <a:solidFill>
                  <a:schemeClr val="dk2"/>
                </a:solidFill>
                <a:latin typeface="Calibri"/>
                <a:ea typeface="Calibri"/>
                <a:cs typeface="Calibri"/>
                <a:sym typeface="Calibri"/>
              </a:rPr>
              <a:t>*Once you hit shore, go to your house in Littleroot Town. Talk to Mom and get the </a:t>
            </a:r>
            <a:r>
              <a:rPr b="1" lang="en" sz="900" u="sng">
                <a:solidFill>
                  <a:schemeClr val="dk2"/>
                </a:solidFill>
                <a:latin typeface="Calibri"/>
                <a:ea typeface="Calibri"/>
                <a:cs typeface="Calibri"/>
                <a:sym typeface="Calibri"/>
              </a:rPr>
              <a:t>Amulet Coin.</a:t>
            </a:r>
            <a:r>
              <a:rPr b="1" lang="en" sz="900">
                <a:solidFill>
                  <a:schemeClr val="dk2"/>
                </a:solidFill>
                <a:latin typeface="Calibri"/>
                <a:ea typeface="Calibri"/>
                <a:cs typeface="Calibri"/>
                <a:sym typeface="Calibri"/>
              </a:rPr>
              <a:t> </a:t>
            </a:r>
            <a:r>
              <a:rPr lang="en" sz="900">
                <a:solidFill>
                  <a:schemeClr val="dk2"/>
                </a:solidFill>
                <a:latin typeface="Calibri"/>
                <a:ea typeface="Calibri"/>
                <a:cs typeface="Calibri"/>
                <a:sym typeface="Calibri"/>
              </a:rPr>
              <a:t>You might need to talk to her twice.*</a:t>
            </a:r>
            <a:endParaRPr sz="900">
              <a:solidFill>
                <a:schemeClr val="dk2"/>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87"/>
          <p:cNvSpPr txBox="1"/>
          <p:nvPr>
            <p:ph type="title"/>
          </p:nvPr>
        </p:nvSpPr>
        <p:spPr>
          <a:xfrm>
            <a:off x="148275" y="1455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Surf - Oldale to Route 110 (Route </a:t>
            </a:r>
            <a:r>
              <a:rPr lang="en"/>
              <a:t>102 &amp; 103</a:t>
            </a:r>
            <a:r>
              <a:rPr lang="en"/>
              <a:t>)</a:t>
            </a:r>
            <a:endParaRPr/>
          </a:p>
        </p:txBody>
      </p:sp>
      <p:sp>
        <p:nvSpPr>
          <p:cNvPr id="1287" name="Google Shape;1287;p87"/>
          <p:cNvSpPr txBox="1"/>
          <p:nvPr>
            <p:ph idx="1" type="body"/>
          </p:nvPr>
        </p:nvSpPr>
        <p:spPr>
          <a:xfrm>
            <a:off x="318400" y="1028125"/>
            <a:ext cx="28125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Route 102 water</a:t>
            </a:r>
            <a:r>
              <a:rPr lang="en"/>
              <a:t>:</a:t>
            </a:r>
            <a:endParaRPr/>
          </a:p>
          <a:p>
            <a:pPr indent="0" lvl="0" marL="0" rtl="0" algn="l">
              <a:spcBef>
                <a:spcPts val="1200"/>
              </a:spcBef>
              <a:spcAft>
                <a:spcPts val="1200"/>
              </a:spcAft>
              <a:buNone/>
            </a:pPr>
            <a:r>
              <a:t/>
            </a:r>
            <a:endParaRPr/>
          </a:p>
        </p:txBody>
      </p:sp>
      <p:pic>
        <p:nvPicPr>
          <p:cNvPr id="1288" name="Google Shape;1288;p87"/>
          <p:cNvPicPr preferRelativeResize="0"/>
          <p:nvPr/>
        </p:nvPicPr>
        <p:blipFill>
          <a:blip r:embed="rId3">
            <a:alphaModFix/>
          </a:blip>
          <a:stretch>
            <a:fillRect/>
          </a:stretch>
        </p:blipFill>
        <p:spPr>
          <a:xfrm>
            <a:off x="364625" y="1372775"/>
            <a:ext cx="2561899" cy="2103350"/>
          </a:xfrm>
          <a:prstGeom prst="rect">
            <a:avLst/>
          </a:prstGeom>
          <a:noFill/>
          <a:ln>
            <a:noFill/>
          </a:ln>
        </p:spPr>
      </p:pic>
      <p:sp>
        <p:nvSpPr>
          <p:cNvPr id="1289" name="Google Shape;1289;p87"/>
          <p:cNvSpPr txBox="1"/>
          <p:nvPr/>
        </p:nvSpPr>
        <p:spPr>
          <a:xfrm>
            <a:off x="3947575" y="1098700"/>
            <a:ext cx="3271800" cy="23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2"/>
                </a:solidFill>
                <a:latin typeface="Calibri"/>
                <a:ea typeface="Calibri"/>
                <a:cs typeface="Calibri"/>
                <a:sym typeface="Calibri"/>
              </a:rPr>
              <a:t>Route 103 water</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p:txBody>
      </p:sp>
      <p:pic>
        <p:nvPicPr>
          <p:cNvPr id="1290" name="Google Shape;1290;p87"/>
          <p:cNvPicPr preferRelativeResize="0"/>
          <p:nvPr/>
        </p:nvPicPr>
        <p:blipFill>
          <a:blip r:embed="rId4">
            <a:alphaModFix/>
          </a:blip>
          <a:stretch>
            <a:fillRect/>
          </a:stretch>
        </p:blipFill>
        <p:spPr>
          <a:xfrm>
            <a:off x="4038375" y="1445775"/>
            <a:ext cx="2472031" cy="2030425"/>
          </a:xfrm>
          <a:prstGeom prst="rect">
            <a:avLst/>
          </a:prstGeom>
          <a:noFill/>
          <a:ln>
            <a:noFill/>
          </a:ln>
        </p:spPr>
      </p:pic>
      <p:pic>
        <p:nvPicPr>
          <p:cNvPr id="1291" name="Google Shape;1291;p87"/>
          <p:cNvPicPr preferRelativeResize="0"/>
          <p:nvPr/>
        </p:nvPicPr>
        <p:blipFill>
          <a:blip r:embed="rId5">
            <a:alphaModFix/>
          </a:blip>
          <a:stretch>
            <a:fillRect/>
          </a:stretch>
        </p:blipFill>
        <p:spPr>
          <a:xfrm>
            <a:off x="6593925" y="1445772"/>
            <a:ext cx="2011611" cy="2030425"/>
          </a:xfrm>
          <a:prstGeom prst="rect">
            <a:avLst/>
          </a:prstGeom>
          <a:noFill/>
          <a:ln>
            <a:noFill/>
          </a:ln>
        </p:spPr>
      </p:pic>
      <p:sp>
        <p:nvSpPr>
          <p:cNvPr id="1292" name="Google Shape;1292;p87"/>
          <p:cNvSpPr txBox="1"/>
          <p:nvPr/>
        </p:nvSpPr>
        <p:spPr>
          <a:xfrm>
            <a:off x="5094900" y="3568350"/>
            <a:ext cx="2284800" cy="933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Surf to the other side to reach route 110. From here head back to Mauville. The surf section is now done thank God. I always hate that part of the game tbh.</a:t>
            </a:r>
            <a:endParaRPr sz="1000">
              <a:solidFill>
                <a:schemeClr val="dk2"/>
              </a:solidFill>
              <a:latin typeface="Calibri"/>
              <a:ea typeface="Calibri"/>
              <a:cs typeface="Calibri"/>
              <a:sym typeface="Calibri"/>
            </a:endParaRPr>
          </a:p>
        </p:txBody>
      </p:sp>
      <p:sp>
        <p:nvSpPr>
          <p:cNvPr id="1293" name="Google Shape;1293;p87"/>
          <p:cNvSpPr txBox="1"/>
          <p:nvPr/>
        </p:nvSpPr>
        <p:spPr>
          <a:xfrm>
            <a:off x="2681850" y="3568350"/>
            <a:ext cx="1410000" cy="1093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No </a:t>
            </a:r>
            <a:r>
              <a:rPr lang="en" sz="1000">
                <a:solidFill>
                  <a:schemeClr val="dk2"/>
                </a:solidFill>
                <a:latin typeface="Calibri"/>
                <a:ea typeface="Calibri"/>
                <a:cs typeface="Calibri"/>
                <a:sym typeface="Calibri"/>
              </a:rPr>
              <a:t>items</a:t>
            </a:r>
            <a:endParaRPr sz="1000">
              <a:solidFill>
                <a:schemeClr val="dk2"/>
              </a:solidFill>
              <a:latin typeface="Calibri"/>
              <a:ea typeface="Calibri"/>
              <a:cs typeface="Calibri"/>
              <a:sym typeface="Calibri"/>
            </a:endParaRPr>
          </a:p>
        </p:txBody>
      </p:sp>
      <p:sp>
        <p:nvSpPr>
          <p:cNvPr id="1294" name="Google Shape;1294;p87"/>
          <p:cNvSpPr txBox="1"/>
          <p:nvPr/>
        </p:nvSpPr>
        <p:spPr>
          <a:xfrm>
            <a:off x="379200" y="3544050"/>
            <a:ext cx="1959300" cy="972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After getting the Amulet Coin from your mom, head north past Oldale to the water on Route 103.</a:t>
            </a:r>
            <a:endParaRPr sz="1200">
              <a:solidFill>
                <a:schemeClr val="dk2"/>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8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Fishing - Meteor Falls, Route 114</a:t>
            </a:r>
            <a:endParaRPr/>
          </a:p>
        </p:txBody>
      </p:sp>
      <p:sp>
        <p:nvSpPr>
          <p:cNvPr id="1300" name="Google Shape;1300;p8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1" name="Google Shape;1301;p88"/>
          <p:cNvPicPr preferRelativeResize="0"/>
          <p:nvPr/>
        </p:nvPicPr>
        <p:blipFill rotWithShape="1">
          <a:blip r:embed="rId3">
            <a:alphaModFix/>
          </a:blip>
          <a:srcRect b="8275" l="0" r="0" t="26407"/>
          <a:stretch/>
        </p:blipFill>
        <p:spPr>
          <a:xfrm>
            <a:off x="2147800" y="1875747"/>
            <a:ext cx="2244625" cy="1846303"/>
          </a:xfrm>
          <a:prstGeom prst="rect">
            <a:avLst/>
          </a:prstGeom>
          <a:noFill/>
          <a:ln>
            <a:noFill/>
          </a:ln>
        </p:spPr>
      </p:pic>
      <p:pic>
        <p:nvPicPr>
          <p:cNvPr id="1302" name="Google Shape;1302;p88"/>
          <p:cNvPicPr preferRelativeResize="0"/>
          <p:nvPr/>
        </p:nvPicPr>
        <p:blipFill>
          <a:blip r:embed="rId4">
            <a:alphaModFix/>
          </a:blip>
          <a:stretch>
            <a:fillRect/>
          </a:stretch>
        </p:blipFill>
        <p:spPr>
          <a:xfrm>
            <a:off x="302827" y="1513500"/>
            <a:ext cx="1812200" cy="2536250"/>
          </a:xfrm>
          <a:prstGeom prst="rect">
            <a:avLst/>
          </a:prstGeom>
          <a:noFill/>
          <a:ln>
            <a:noFill/>
          </a:ln>
        </p:spPr>
      </p:pic>
      <p:cxnSp>
        <p:nvCxnSpPr>
          <p:cNvPr id="1303" name="Google Shape;1303;p88"/>
          <p:cNvCxnSpPr/>
          <p:nvPr/>
        </p:nvCxnSpPr>
        <p:spPr>
          <a:xfrm flipH="1">
            <a:off x="4477625" y="1361100"/>
            <a:ext cx="13200" cy="3524700"/>
          </a:xfrm>
          <a:prstGeom prst="straightConnector1">
            <a:avLst/>
          </a:prstGeom>
          <a:noFill/>
          <a:ln cap="flat" cmpd="sng" w="9525">
            <a:solidFill>
              <a:schemeClr val="dk2"/>
            </a:solidFill>
            <a:prstDash val="solid"/>
            <a:round/>
            <a:headEnd len="med" w="med" type="none"/>
            <a:tailEnd len="med" w="med" type="none"/>
          </a:ln>
        </p:spPr>
      </p:cxnSp>
      <p:pic>
        <p:nvPicPr>
          <p:cNvPr id="1304" name="Google Shape;1304;p88"/>
          <p:cNvPicPr preferRelativeResize="0"/>
          <p:nvPr/>
        </p:nvPicPr>
        <p:blipFill>
          <a:blip r:embed="rId5">
            <a:alphaModFix/>
          </a:blip>
          <a:stretch>
            <a:fillRect/>
          </a:stretch>
        </p:blipFill>
        <p:spPr>
          <a:xfrm>
            <a:off x="4701537" y="1841188"/>
            <a:ext cx="2244625" cy="1880875"/>
          </a:xfrm>
          <a:prstGeom prst="rect">
            <a:avLst/>
          </a:prstGeom>
          <a:noFill/>
          <a:ln>
            <a:noFill/>
          </a:ln>
        </p:spPr>
      </p:pic>
      <p:pic>
        <p:nvPicPr>
          <p:cNvPr id="1305" name="Google Shape;1305;p88"/>
          <p:cNvPicPr preferRelativeResize="0"/>
          <p:nvPr/>
        </p:nvPicPr>
        <p:blipFill>
          <a:blip r:embed="rId6">
            <a:alphaModFix/>
          </a:blip>
          <a:stretch>
            <a:fillRect/>
          </a:stretch>
        </p:blipFill>
        <p:spPr>
          <a:xfrm>
            <a:off x="7156875" y="1327075"/>
            <a:ext cx="1454550" cy="2909100"/>
          </a:xfrm>
          <a:prstGeom prst="rect">
            <a:avLst/>
          </a:prstGeom>
          <a:noFill/>
          <a:ln>
            <a:noFill/>
          </a:ln>
        </p:spPr>
      </p:pic>
      <p:sp>
        <p:nvSpPr>
          <p:cNvPr id="1306" name="Google Shape;1306;p88"/>
          <p:cNvSpPr txBox="1"/>
          <p:nvPr/>
        </p:nvSpPr>
        <p:spPr>
          <a:xfrm>
            <a:off x="1823050" y="276800"/>
            <a:ext cx="5420700" cy="5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*I didn’t include these in the surf slides because there are no items we can get yet, or new trainers. They just weren’t very important and they didn’t fit the </a:t>
            </a:r>
            <a:r>
              <a:rPr lang="en" sz="1100">
                <a:solidFill>
                  <a:schemeClr val="dk2"/>
                </a:solidFill>
                <a:latin typeface="Calibri"/>
                <a:ea typeface="Calibri"/>
                <a:cs typeface="Calibri"/>
                <a:sym typeface="Calibri"/>
              </a:rPr>
              <a:t>optimal</a:t>
            </a:r>
            <a:r>
              <a:rPr lang="en" sz="1100">
                <a:solidFill>
                  <a:schemeClr val="dk2"/>
                </a:solidFill>
                <a:latin typeface="Calibri"/>
                <a:ea typeface="Calibri"/>
                <a:cs typeface="Calibri"/>
                <a:sym typeface="Calibri"/>
              </a:rPr>
              <a:t> routing. But these are the only places you can get Barboach, so there is that.*</a:t>
            </a:r>
            <a:endParaRPr sz="1100">
              <a:solidFill>
                <a:schemeClr val="dk2"/>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8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Fishing - Route 117</a:t>
            </a:r>
            <a:endParaRPr/>
          </a:p>
        </p:txBody>
      </p:sp>
      <p:sp>
        <p:nvSpPr>
          <p:cNvPr id="1312" name="Google Shape;1312;p8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13" name="Google Shape;1313;p89"/>
          <p:cNvSpPr txBox="1"/>
          <p:nvPr/>
        </p:nvSpPr>
        <p:spPr>
          <a:xfrm>
            <a:off x="3359325" y="330600"/>
            <a:ext cx="35538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*Also this route*</a:t>
            </a:r>
            <a:endParaRPr sz="1300">
              <a:solidFill>
                <a:schemeClr val="dk2"/>
              </a:solidFill>
              <a:latin typeface="Calibri"/>
              <a:ea typeface="Calibri"/>
              <a:cs typeface="Calibri"/>
              <a:sym typeface="Calibri"/>
            </a:endParaRPr>
          </a:p>
        </p:txBody>
      </p:sp>
      <p:pic>
        <p:nvPicPr>
          <p:cNvPr id="1314" name="Google Shape;1314;p89"/>
          <p:cNvPicPr preferRelativeResize="0"/>
          <p:nvPr/>
        </p:nvPicPr>
        <p:blipFill>
          <a:blip r:embed="rId3">
            <a:alphaModFix/>
          </a:blip>
          <a:stretch>
            <a:fillRect/>
          </a:stretch>
        </p:blipFill>
        <p:spPr>
          <a:xfrm>
            <a:off x="510475" y="1858057"/>
            <a:ext cx="2881775" cy="2326326"/>
          </a:xfrm>
          <a:prstGeom prst="rect">
            <a:avLst/>
          </a:prstGeom>
          <a:noFill/>
          <a:ln>
            <a:noFill/>
          </a:ln>
        </p:spPr>
      </p:pic>
      <p:pic>
        <p:nvPicPr>
          <p:cNvPr id="1315" name="Google Shape;1315;p89"/>
          <p:cNvPicPr preferRelativeResize="0"/>
          <p:nvPr/>
        </p:nvPicPr>
        <p:blipFill>
          <a:blip r:embed="rId4">
            <a:alphaModFix/>
          </a:blip>
          <a:stretch>
            <a:fillRect/>
          </a:stretch>
        </p:blipFill>
        <p:spPr>
          <a:xfrm>
            <a:off x="3476000" y="2307500"/>
            <a:ext cx="5058400" cy="16882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90"/>
          <p:cNvSpPr txBox="1"/>
          <p:nvPr>
            <p:ph type="title"/>
          </p:nvPr>
        </p:nvSpPr>
        <p:spPr>
          <a:xfrm>
            <a:off x="168200" y="141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118</a:t>
            </a:r>
            <a:endParaRPr/>
          </a:p>
        </p:txBody>
      </p:sp>
      <p:sp>
        <p:nvSpPr>
          <p:cNvPr id="1321" name="Google Shape;1321;p9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2" name="Google Shape;1322;p90"/>
          <p:cNvPicPr preferRelativeResize="0"/>
          <p:nvPr/>
        </p:nvPicPr>
        <p:blipFill rotWithShape="1">
          <a:blip r:embed="rId3">
            <a:alphaModFix/>
          </a:blip>
          <a:srcRect b="29413" l="0" r="0" t="0"/>
          <a:stretch/>
        </p:blipFill>
        <p:spPr>
          <a:xfrm>
            <a:off x="244300" y="798532"/>
            <a:ext cx="3375351" cy="1448294"/>
          </a:xfrm>
          <a:prstGeom prst="rect">
            <a:avLst/>
          </a:prstGeom>
          <a:noFill/>
          <a:ln>
            <a:noFill/>
          </a:ln>
        </p:spPr>
      </p:pic>
      <p:pic>
        <p:nvPicPr>
          <p:cNvPr id="1323" name="Google Shape;1323;p90"/>
          <p:cNvPicPr preferRelativeResize="0"/>
          <p:nvPr/>
        </p:nvPicPr>
        <p:blipFill>
          <a:blip r:embed="rId4">
            <a:alphaModFix/>
          </a:blip>
          <a:stretch>
            <a:fillRect/>
          </a:stretch>
        </p:blipFill>
        <p:spPr>
          <a:xfrm>
            <a:off x="6260552" y="1861000"/>
            <a:ext cx="2089173" cy="2835599"/>
          </a:xfrm>
          <a:prstGeom prst="rect">
            <a:avLst/>
          </a:prstGeom>
          <a:noFill/>
          <a:ln>
            <a:noFill/>
          </a:ln>
        </p:spPr>
      </p:pic>
      <p:pic>
        <p:nvPicPr>
          <p:cNvPr id="1324" name="Google Shape;1324;p90"/>
          <p:cNvPicPr preferRelativeResize="0"/>
          <p:nvPr/>
        </p:nvPicPr>
        <p:blipFill>
          <a:blip r:embed="rId5">
            <a:alphaModFix/>
          </a:blip>
          <a:stretch>
            <a:fillRect/>
          </a:stretch>
        </p:blipFill>
        <p:spPr>
          <a:xfrm>
            <a:off x="3694350" y="345775"/>
            <a:ext cx="5123076" cy="1280775"/>
          </a:xfrm>
          <a:prstGeom prst="rect">
            <a:avLst/>
          </a:prstGeom>
          <a:noFill/>
          <a:ln>
            <a:noFill/>
          </a:ln>
        </p:spPr>
      </p:pic>
      <p:pic>
        <p:nvPicPr>
          <p:cNvPr id="1325" name="Google Shape;1325;p90"/>
          <p:cNvPicPr preferRelativeResize="0"/>
          <p:nvPr/>
        </p:nvPicPr>
        <p:blipFill>
          <a:blip r:embed="rId6">
            <a:alphaModFix/>
          </a:blip>
          <a:stretch>
            <a:fillRect/>
          </a:stretch>
        </p:blipFill>
        <p:spPr>
          <a:xfrm>
            <a:off x="457725" y="2571749"/>
            <a:ext cx="2818650" cy="1622600"/>
          </a:xfrm>
          <a:prstGeom prst="rect">
            <a:avLst/>
          </a:prstGeom>
          <a:noFill/>
          <a:ln>
            <a:noFill/>
          </a:ln>
        </p:spPr>
      </p:pic>
      <p:pic>
        <p:nvPicPr>
          <p:cNvPr id="1326" name="Google Shape;1326;p90"/>
          <p:cNvPicPr preferRelativeResize="0"/>
          <p:nvPr/>
        </p:nvPicPr>
        <p:blipFill>
          <a:blip r:embed="rId7">
            <a:alphaModFix/>
          </a:blip>
          <a:stretch>
            <a:fillRect/>
          </a:stretch>
        </p:blipFill>
        <p:spPr>
          <a:xfrm>
            <a:off x="3687286" y="1821349"/>
            <a:ext cx="2505625" cy="1968450"/>
          </a:xfrm>
          <a:prstGeom prst="rect">
            <a:avLst/>
          </a:prstGeom>
          <a:noFill/>
          <a:ln>
            <a:noFill/>
          </a:ln>
        </p:spPr>
      </p:pic>
      <p:sp>
        <p:nvSpPr>
          <p:cNvPr id="1327" name="Google Shape;1327;p90"/>
          <p:cNvSpPr txBox="1"/>
          <p:nvPr/>
        </p:nvSpPr>
        <p:spPr>
          <a:xfrm>
            <a:off x="3416900" y="3984600"/>
            <a:ext cx="2564400" cy="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This is the 2nd location of Gabby and Ty. Fight them here. We already grabbed items on the beach.</a:t>
            </a:r>
            <a:endParaRPr sz="1300">
              <a:solidFill>
                <a:schemeClr val="dk2"/>
              </a:solidFill>
              <a:latin typeface="Calibri"/>
              <a:ea typeface="Calibri"/>
              <a:cs typeface="Calibri"/>
              <a:sym typeface="Calibri"/>
            </a:endParaRPr>
          </a:p>
        </p:txBody>
      </p:sp>
      <p:sp>
        <p:nvSpPr>
          <p:cNvPr id="1328" name="Google Shape;1328;p90"/>
          <p:cNvSpPr txBox="1"/>
          <p:nvPr/>
        </p:nvSpPr>
        <p:spPr>
          <a:xfrm>
            <a:off x="7793475" y="594925"/>
            <a:ext cx="951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Hyper Potion</a:t>
            </a:r>
            <a:endParaRPr sz="700">
              <a:solidFill>
                <a:srgbClr val="FF0000"/>
              </a:solidFill>
              <a:latin typeface="Calibri"/>
              <a:ea typeface="Calibri"/>
              <a:cs typeface="Calibri"/>
              <a:sym typeface="Calibri"/>
            </a:endParaRPr>
          </a:p>
        </p:txBody>
      </p:sp>
      <p:sp>
        <p:nvSpPr>
          <p:cNvPr id="1329" name="Google Shape;1329;p90"/>
          <p:cNvSpPr/>
          <p:nvPr/>
        </p:nvSpPr>
        <p:spPr>
          <a:xfrm>
            <a:off x="8092525" y="792875"/>
            <a:ext cx="95700" cy="90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0" name="Google Shape;1330;p90"/>
          <p:cNvSpPr txBox="1"/>
          <p:nvPr/>
        </p:nvSpPr>
        <p:spPr>
          <a:xfrm>
            <a:off x="3947150" y="715413"/>
            <a:ext cx="1503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Mauville City</a:t>
            </a:r>
            <a:endParaRPr sz="1100">
              <a:latin typeface="Calibri"/>
              <a:ea typeface="Calibri"/>
              <a:cs typeface="Calibri"/>
              <a:sym typeface="Calibri"/>
            </a:endParaRPr>
          </a:p>
        </p:txBody>
      </p:sp>
      <p:cxnSp>
        <p:nvCxnSpPr>
          <p:cNvPr id="1331" name="Google Shape;1331;p90"/>
          <p:cNvCxnSpPr/>
          <p:nvPr/>
        </p:nvCxnSpPr>
        <p:spPr>
          <a:xfrm flipH="1">
            <a:off x="3724375" y="883463"/>
            <a:ext cx="280200" cy="4200"/>
          </a:xfrm>
          <a:prstGeom prst="straightConnector1">
            <a:avLst/>
          </a:prstGeom>
          <a:noFill/>
          <a:ln cap="flat" cmpd="sng" w="9525">
            <a:solidFill>
              <a:schemeClr val="dk2"/>
            </a:solidFill>
            <a:prstDash val="solid"/>
            <a:round/>
            <a:headEnd len="med" w="med" type="none"/>
            <a:tailEnd len="med" w="med" type="triangle"/>
          </a:ln>
        </p:spPr>
      </p:cxnSp>
      <p:sp>
        <p:nvSpPr>
          <p:cNvPr id="1332" name="Google Shape;1332;p90"/>
          <p:cNvSpPr txBox="1"/>
          <p:nvPr/>
        </p:nvSpPr>
        <p:spPr>
          <a:xfrm>
            <a:off x="8138100" y="866325"/>
            <a:ext cx="9048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Calibri"/>
                <a:ea typeface="Calibri"/>
                <a:cs typeface="Calibri"/>
                <a:sym typeface="Calibri"/>
              </a:rPr>
              <a:t>Route 123 </a:t>
            </a:r>
            <a:endParaRPr sz="700">
              <a:latin typeface="Calibri"/>
              <a:ea typeface="Calibri"/>
              <a:cs typeface="Calibri"/>
              <a:sym typeface="Calibri"/>
            </a:endParaRPr>
          </a:p>
          <a:p>
            <a:pPr indent="0" lvl="0" marL="0" rtl="0" algn="l">
              <a:spcBef>
                <a:spcPts val="0"/>
              </a:spcBef>
              <a:spcAft>
                <a:spcPts val="0"/>
              </a:spcAft>
              <a:buNone/>
            </a:pPr>
            <a:r>
              <a:rPr lang="en" sz="700">
                <a:latin typeface="Calibri"/>
                <a:ea typeface="Calibri"/>
                <a:cs typeface="Calibri"/>
                <a:sym typeface="Calibri"/>
              </a:rPr>
              <a:t>(West)</a:t>
            </a:r>
            <a:endParaRPr sz="700">
              <a:latin typeface="Calibri"/>
              <a:ea typeface="Calibri"/>
              <a:cs typeface="Calibri"/>
              <a:sym typeface="Calibri"/>
            </a:endParaRPr>
          </a:p>
        </p:txBody>
      </p:sp>
      <p:cxnSp>
        <p:nvCxnSpPr>
          <p:cNvPr id="1333" name="Google Shape;1333;p90"/>
          <p:cNvCxnSpPr/>
          <p:nvPr/>
        </p:nvCxnSpPr>
        <p:spPr>
          <a:xfrm>
            <a:off x="8621075" y="1035375"/>
            <a:ext cx="157200" cy="0"/>
          </a:xfrm>
          <a:prstGeom prst="straightConnector1">
            <a:avLst/>
          </a:prstGeom>
          <a:noFill/>
          <a:ln cap="flat" cmpd="sng" w="9525">
            <a:solidFill>
              <a:schemeClr val="dk2"/>
            </a:solidFill>
            <a:prstDash val="solid"/>
            <a:round/>
            <a:headEnd len="med" w="med" type="none"/>
            <a:tailEnd len="med" w="med" type="triangle"/>
          </a:ln>
        </p:spPr>
      </p:cxnSp>
      <p:sp>
        <p:nvSpPr>
          <p:cNvPr id="1334" name="Google Shape;1334;p90"/>
          <p:cNvSpPr txBox="1"/>
          <p:nvPr/>
        </p:nvSpPr>
        <p:spPr>
          <a:xfrm>
            <a:off x="7173275" y="554350"/>
            <a:ext cx="6201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Calibri"/>
                <a:ea typeface="Calibri"/>
                <a:cs typeface="Calibri"/>
                <a:sym typeface="Calibri"/>
              </a:rPr>
              <a:t>Route 119</a:t>
            </a:r>
            <a:endParaRPr sz="700">
              <a:latin typeface="Calibri"/>
              <a:ea typeface="Calibri"/>
              <a:cs typeface="Calibri"/>
              <a:sym typeface="Calibri"/>
            </a:endParaRPr>
          </a:p>
        </p:txBody>
      </p:sp>
      <p:cxnSp>
        <p:nvCxnSpPr>
          <p:cNvPr id="1335" name="Google Shape;1335;p90"/>
          <p:cNvCxnSpPr/>
          <p:nvPr/>
        </p:nvCxnSpPr>
        <p:spPr>
          <a:xfrm rot="10800000">
            <a:off x="7438025" y="425700"/>
            <a:ext cx="4800" cy="238200"/>
          </a:xfrm>
          <a:prstGeom prst="straightConnector1">
            <a:avLst/>
          </a:prstGeom>
          <a:noFill/>
          <a:ln cap="flat" cmpd="sng" w="9525">
            <a:solidFill>
              <a:schemeClr val="dk2"/>
            </a:solidFill>
            <a:prstDash val="solid"/>
            <a:round/>
            <a:headEnd len="med" w="med" type="none"/>
            <a:tailEnd len="med" w="med" type="triangle"/>
          </a:ln>
        </p:spPr>
      </p:cxnSp>
      <p:cxnSp>
        <p:nvCxnSpPr>
          <p:cNvPr id="1336" name="Google Shape;1336;p90"/>
          <p:cNvCxnSpPr/>
          <p:nvPr/>
        </p:nvCxnSpPr>
        <p:spPr>
          <a:xfrm flipH="1" rot="10800000">
            <a:off x="323925" y="1953375"/>
            <a:ext cx="3141000" cy="14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91"/>
          <p:cNvSpPr txBox="1"/>
          <p:nvPr>
            <p:ph type="title"/>
          </p:nvPr>
        </p:nvSpPr>
        <p:spPr>
          <a:xfrm>
            <a:off x="147400" y="133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123 (West side)</a:t>
            </a:r>
            <a:endParaRPr/>
          </a:p>
        </p:txBody>
      </p:sp>
      <p:sp>
        <p:nvSpPr>
          <p:cNvPr id="1342" name="Google Shape;1342;p91"/>
          <p:cNvSpPr txBox="1"/>
          <p:nvPr>
            <p:ph idx="1" type="body"/>
          </p:nvPr>
        </p:nvSpPr>
        <p:spPr>
          <a:xfrm>
            <a:off x="247650" y="7875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We cannot access most of this route quite yet. The berry master’s house, a few trainers, and a couple items are available. I wanted to use this slide for the berry master’s house.</a:t>
            </a:r>
            <a:endParaRPr sz="1100"/>
          </a:p>
          <a:p>
            <a:pPr indent="-298450" lvl="0" marL="457200" rtl="0" algn="l">
              <a:spcBef>
                <a:spcPts val="1200"/>
              </a:spcBef>
              <a:spcAft>
                <a:spcPts val="0"/>
              </a:spcAft>
              <a:buSzPts val="1100"/>
              <a:buChar char="-"/>
            </a:pPr>
            <a:r>
              <a:rPr lang="en" sz="1100"/>
              <a:t>First get the berries from the garden.</a:t>
            </a:r>
            <a:endParaRPr sz="1100"/>
          </a:p>
          <a:p>
            <a:pPr indent="-298450" lvl="0" marL="457200" rtl="0" algn="l">
              <a:spcBef>
                <a:spcPts val="0"/>
              </a:spcBef>
              <a:spcAft>
                <a:spcPts val="0"/>
              </a:spcAft>
              <a:buSzPts val="1100"/>
              <a:buChar char="-"/>
            </a:pPr>
            <a:r>
              <a:rPr lang="en" sz="1100"/>
              <a:t>Go inside the house and get 2 random berries from the berry master. All the ones he can give you are only used for PokeBlock </a:t>
            </a:r>
            <a:r>
              <a:rPr lang="en" sz="1100"/>
              <a:t>ingredients later. Some also decrease a Pokemon’s EVs in the associated stat.</a:t>
            </a:r>
            <a:endParaRPr sz="1100"/>
          </a:p>
          <a:p>
            <a:pPr indent="-298450" lvl="0" marL="457200" rtl="0" algn="l">
              <a:spcBef>
                <a:spcPts val="0"/>
              </a:spcBef>
              <a:spcAft>
                <a:spcPts val="0"/>
              </a:spcAft>
              <a:buSzPts val="1100"/>
              <a:buChar char="-"/>
            </a:pPr>
            <a:r>
              <a:rPr lang="en" sz="1100"/>
              <a:t>The berry master’s wife will give you certain berries based on text that you tell her. Options continue to open up from completing certain activities in the game.</a:t>
            </a:r>
            <a:endParaRPr sz="1100"/>
          </a:p>
          <a:p>
            <a:pPr indent="-298450" lvl="1" marL="914400" rtl="0" algn="l">
              <a:spcBef>
                <a:spcPts val="0"/>
              </a:spcBef>
              <a:spcAft>
                <a:spcPts val="0"/>
              </a:spcAft>
              <a:buSzPts val="1100"/>
              <a:buChar char="-"/>
            </a:pPr>
            <a:r>
              <a:rPr lang="en" sz="900"/>
              <a:t>Right now, the only phrase we have access to is “</a:t>
            </a:r>
            <a:r>
              <a:rPr b="1" lang="en" sz="900"/>
              <a:t>Great Battle</a:t>
            </a:r>
            <a:r>
              <a:rPr lang="en" sz="900"/>
              <a:t>” for a Spelon Berry</a:t>
            </a:r>
            <a:r>
              <a:rPr lang="en"/>
              <a:t>.</a:t>
            </a:r>
            <a:endParaRPr/>
          </a:p>
          <a:p>
            <a:pPr indent="-311150" lvl="0" marL="457200" rtl="0" algn="l">
              <a:spcBef>
                <a:spcPts val="0"/>
              </a:spcBef>
              <a:spcAft>
                <a:spcPts val="0"/>
              </a:spcAft>
              <a:buSzPts val="1300"/>
              <a:buChar char="-"/>
            </a:pPr>
            <a:r>
              <a:rPr lang="en"/>
              <a:t>There is a </a:t>
            </a:r>
            <a:r>
              <a:rPr b="1" lang="en"/>
              <a:t>hidden Revive</a:t>
            </a:r>
            <a:r>
              <a:rPr lang="en"/>
              <a:t> behind the garden in the left corner. Walk behind the house.</a:t>
            </a:r>
            <a:endParaRPr/>
          </a:p>
        </p:txBody>
      </p:sp>
      <p:pic>
        <p:nvPicPr>
          <p:cNvPr id="1343" name="Google Shape;1343;p91"/>
          <p:cNvPicPr preferRelativeResize="0"/>
          <p:nvPr/>
        </p:nvPicPr>
        <p:blipFill>
          <a:blip r:embed="rId3">
            <a:alphaModFix/>
          </a:blip>
          <a:stretch>
            <a:fillRect/>
          </a:stretch>
        </p:blipFill>
        <p:spPr>
          <a:xfrm>
            <a:off x="367975" y="2951725"/>
            <a:ext cx="3083425" cy="1919050"/>
          </a:xfrm>
          <a:prstGeom prst="rect">
            <a:avLst/>
          </a:prstGeom>
          <a:noFill/>
          <a:ln>
            <a:noFill/>
          </a:ln>
        </p:spPr>
      </p:pic>
      <p:pic>
        <p:nvPicPr>
          <p:cNvPr id="1344" name="Google Shape;1344;p91"/>
          <p:cNvPicPr preferRelativeResize="0"/>
          <p:nvPr/>
        </p:nvPicPr>
        <p:blipFill>
          <a:blip r:embed="rId4">
            <a:alphaModFix/>
          </a:blip>
          <a:stretch>
            <a:fillRect/>
          </a:stretch>
        </p:blipFill>
        <p:spPr>
          <a:xfrm>
            <a:off x="6330950" y="2831400"/>
            <a:ext cx="2178991" cy="2039375"/>
          </a:xfrm>
          <a:prstGeom prst="rect">
            <a:avLst/>
          </a:prstGeom>
          <a:noFill/>
          <a:ln>
            <a:noFill/>
          </a:ln>
        </p:spPr>
      </p:pic>
      <p:sp>
        <p:nvSpPr>
          <p:cNvPr id="1345" name="Google Shape;1345;p91"/>
          <p:cNvSpPr txBox="1"/>
          <p:nvPr/>
        </p:nvSpPr>
        <p:spPr>
          <a:xfrm>
            <a:off x="3617850" y="3067050"/>
            <a:ext cx="2667000" cy="16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Unfortunately, both the berry master and his wife are time based events. If your internal clock battery is dry, you can’t do anything else here. So unless you have a working battery or using an emulator you can’t get any more berries here which is ridiculous but that’s the way it is.</a:t>
            </a:r>
            <a:endParaRPr sz="1300">
              <a:solidFill>
                <a:schemeClr val="dk2"/>
              </a:solidFill>
              <a:latin typeface="Calibri"/>
              <a:ea typeface="Calibri"/>
              <a:cs typeface="Calibri"/>
              <a:sym typeface="Calibri"/>
            </a:endParaRPr>
          </a:p>
        </p:txBody>
      </p:sp>
      <p:cxnSp>
        <p:nvCxnSpPr>
          <p:cNvPr id="1346" name="Google Shape;1346;p91"/>
          <p:cNvCxnSpPr/>
          <p:nvPr/>
        </p:nvCxnSpPr>
        <p:spPr>
          <a:xfrm>
            <a:off x="431900" y="3357025"/>
            <a:ext cx="2930100" cy="0"/>
          </a:xfrm>
          <a:prstGeom prst="straightConnector1">
            <a:avLst/>
          </a:prstGeom>
          <a:noFill/>
          <a:ln cap="flat" cmpd="sng" w="9525">
            <a:solidFill>
              <a:schemeClr val="dk2"/>
            </a:solidFill>
            <a:prstDash val="solid"/>
            <a:round/>
            <a:headEnd len="med" w="med" type="none"/>
            <a:tailEnd len="med" w="med" type="none"/>
          </a:ln>
        </p:spPr>
      </p:cxnSp>
      <p:cxnSp>
        <p:nvCxnSpPr>
          <p:cNvPr id="1347" name="Google Shape;1347;p91"/>
          <p:cNvCxnSpPr/>
          <p:nvPr/>
        </p:nvCxnSpPr>
        <p:spPr>
          <a:xfrm flipH="1" rot="10800000">
            <a:off x="436800" y="3720225"/>
            <a:ext cx="2959500" cy="14700"/>
          </a:xfrm>
          <a:prstGeom prst="straightConnector1">
            <a:avLst/>
          </a:prstGeom>
          <a:noFill/>
          <a:ln cap="flat" cmpd="sng" w="9525">
            <a:solidFill>
              <a:schemeClr val="dk2"/>
            </a:solidFill>
            <a:prstDash val="solid"/>
            <a:round/>
            <a:headEnd len="med" w="med" type="none"/>
            <a:tailEnd len="med" w="med" type="none"/>
          </a:ln>
        </p:spPr>
      </p:cxnSp>
      <p:cxnSp>
        <p:nvCxnSpPr>
          <p:cNvPr id="1348" name="Google Shape;1348;p91"/>
          <p:cNvCxnSpPr/>
          <p:nvPr/>
        </p:nvCxnSpPr>
        <p:spPr>
          <a:xfrm>
            <a:off x="422075" y="4083400"/>
            <a:ext cx="2949600" cy="9900"/>
          </a:xfrm>
          <a:prstGeom prst="straightConnector1">
            <a:avLst/>
          </a:prstGeom>
          <a:noFill/>
          <a:ln cap="flat" cmpd="sng" w="9525">
            <a:solidFill>
              <a:schemeClr val="dk2"/>
            </a:solidFill>
            <a:prstDash val="solid"/>
            <a:round/>
            <a:headEnd len="med" w="med" type="none"/>
            <a:tailEnd len="med" w="med" type="none"/>
          </a:ln>
        </p:spPr>
      </p:cxnSp>
      <p:cxnSp>
        <p:nvCxnSpPr>
          <p:cNvPr id="1349" name="Google Shape;1349;p91"/>
          <p:cNvCxnSpPr/>
          <p:nvPr/>
        </p:nvCxnSpPr>
        <p:spPr>
          <a:xfrm>
            <a:off x="422075" y="4431850"/>
            <a:ext cx="2944800" cy="0"/>
          </a:xfrm>
          <a:prstGeom prst="straightConnector1">
            <a:avLst/>
          </a:prstGeom>
          <a:noFill/>
          <a:ln cap="flat" cmpd="sng" w="9525">
            <a:solidFill>
              <a:schemeClr val="dk2"/>
            </a:solidFill>
            <a:prstDash val="solid"/>
            <a:round/>
            <a:headEnd len="med" w="med" type="none"/>
            <a:tailEnd len="med" w="med" type="none"/>
          </a:ln>
        </p:spPr>
      </p:cxnSp>
      <p:cxnSp>
        <p:nvCxnSpPr>
          <p:cNvPr id="1350" name="Google Shape;1350;p91"/>
          <p:cNvCxnSpPr/>
          <p:nvPr/>
        </p:nvCxnSpPr>
        <p:spPr>
          <a:xfrm>
            <a:off x="456425" y="4750875"/>
            <a:ext cx="2910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Disclaimer</a:t>
            </a:r>
            <a:endParaRPr/>
          </a:p>
        </p:txBody>
      </p:sp>
      <p:sp>
        <p:nvSpPr>
          <p:cNvPr id="171" name="Google Shape;171;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Manipping pokemon is not required. I wanted to include it in case anyone wants to try to beat the battle frontier legitimately without glitches. The pokemon that are used for this guide for battle frontier are very good and will give you a nice chance to beat it if you never have before.</a:t>
            </a:r>
            <a:endParaRPr/>
          </a:p>
          <a:p>
            <a:pPr indent="0" lvl="0" marL="0" rtl="0" algn="l">
              <a:spcBef>
                <a:spcPts val="1200"/>
              </a:spcBef>
              <a:spcAft>
                <a:spcPts val="0"/>
              </a:spcAft>
              <a:buNone/>
            </a:pPr>
            <a:r>
              <a:rPr b="1" lang="en"/>
              <a:t>If you </a:t>
            </a:r>
            <a:r>
              <a:rPr b="1" lang="en"/>
              <a:t>decide to use Stable ACE (Arbitrary Code Execution {in game glitches}), manipping doesn’t matter. Play the game exactly how you want and ignore all of the static encounter manipping slides.</a:t>
            </a:r>
            <a:r>
              <a:rPr lang="en"/>
              <a:t> Keep in mind, this guide is based off using mudkip, so if you choose something else, your rival will have a different team.</a:t>
            </a:r>
            <a:endParaRPr/>
          </a:p>
          <a:p>
            <a:pPr indent="0" lvl="0" marL="0" rtl="0" algn="l">
              <a:spcBef>
                <a:spcPts val="1200"/>
              </a:spcBef>
              <a:spcAft>
                <a:spcPts val="0"/>
              </a:spcAft>
              <a:buNone/>
            </a:pPr>
            <a:r>
              <a:rPr lang="en"/>
              <a:t>Manipping is honestly quite easy to do though if you want to try it. Just read very carefully.</a:t>
            </a:r>
            <a:endParaRPr/>
          </a:p>
          <a:p>
            <a:pPr indent="0" lvl="0" marL="0" rtl="0" algn="l">
              <a:spcBef>
                <a:spcPts val="1200"/>
              </a:spcBef>
              <a:spcAft>
                <a:spcPts val="1200"/>
              </a:spcAft>
              <a:buNone/>
            </a:pPr>
            <a:r>
              <a:rPr lang="en" u="sng"/>
              <a:t>Whatever you decide, make sure you still set your clock in your room to 3pm or 3am!!</a:t>
            </a:r>
            <a:endParaRPr u="sng"/>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92"/>
          <p:cNvSpPr txBox="1"/>
          <p:nvPr>
            <p:ph type="title"/>
          </p:nvPr>
        </p:nvSpPr>
        <p:spPr>
          <a:xfrm>
            <a:off x="177450" y="147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119 and WI</a:t>
            </a:r>
            <a:endParaRPr/>
          </a:p>
        </p:txBody>
      </p:sp>
      <p:sp>
        <p:nvSpPr>
          <p:cNvPr id="1356" name="Google Shape;1356;p9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7" name="Google Shape;1357;p92"/>
          <p:cNvPicPr preferRelativeResize="0"/>
          <p:nvPr/>
        </p:nvPicPr>
        <p:blipFill>
          <a:blip r:embed="rId3">
            <a:alphaModFix/>
          </a:blip>
          <a:stretch>
            <a:fillRect/>
          </a:stretch>
        </p:blipFill>
        <p:spPr>
          <a:xfrm>
            <a:off x="371650" y="708100"/>
            <a:ext cx="2335975" cy="1863650"/>
          </a:xfrm>
          <a:prstGeom prst="rect">
            <a:avLst/>
          </a:prstGeom>
          <a:noFill/>
          <a:ln>
            <a:noFill/>
          </a:ln>
        </p:spPr>
      </p:pic>
      <p:pic>
        <p:nvPicPr>
          <p:cNvPr id="1358" name="Google Shape;1358;p92"/>
          <p:cNvPicPr preferRelativeResize="0"/>
          <p:nvPr/>
        </p:nvPicPr>
        <p:blipFill rotWithShape="1">
          <a:blip r:embed="rId4">
            <a:alphaModFix/>
          </a:blip>
          <a:srcRect b="18120" l="0" r="0" t="0"/>
          <a:stretch/>
        </p:blipFill>
        <p:spPr>
          <a:xfrm>
            <a:off x="371650" y="2571750"/>
            <a:ext cx="2335975" cy="1900850"/>
          </a:xfrm>
          <a:prstGeom prst="rect">
            <a:avLst/>
          </a:prstGeom>
          <a:noFill/>
          <a:ln>
            <a:noFill/>
          </a:ln>
        </p:spPr>
      </p:pic>
      <p:pic>
        <p:nvPicPr>
          <p:cNvPr id="1359" name="Google Shape;1359;p92"/>
          <p:cNvPicPr preferRelativeResize="0"/>
          <p:nvPr/>
        </p:nvPicPr>
        <p:blipFill>
          <a:blip r:embed="rId5">
            <a:alphaModFix/>
          </a:blip>
          <a:stretch>
            <a:fillRect/>
          </a:stretch>
        </p:blipFill>
        <p:spPr>
          <a:xfrm>
            <a:off x="2772750" y="944715"/>
            <a:ext cx="2031624" cy="3381011"/>
          </a:xfrm>
          <a:prstGeom prst="rect">
            <a:avLst/>
          </a:prstGeom>
          <a:noFill/>
          <a:ln>
            <a:noFill/>
          </a:ln>
        </p:spPr>
      </p:pic>
      <p:pic>
        <p:nvPicPr>
          <p:cNvPr id="1360" name="Google Shape;1360;p92"/>
          <p:cNvPicPr preferRelativeResize="0"/>
          <p:nvPr/>
        </p:nvPicPr>
        <p:blipFill>
          <a:blip r:embed="rId6">
            <a:alphaModFix/>
          </a:blip>
          <a:stretch>
            <a:fillRect/>
          </a:stretch>
        </p:blipFill>
        <p:spPr>
          <a:xfrm>
            <a:off x="4869500" y="1007160"/>
            <a:ext cx="2031624" cy="3318565"/>
          </a:xfrm>
          <a:prstGeom prst="rect">
            <a:avLst/>
          </a:prstGeom>
          <a:noFill/>
          <a:ln>
            <a:noFill/>
          </a:ln>
        </p:spPr>
      </p:pic>
      <p:pic>
        <p:nvPicPr>
          <p:cNvPr id="1361" name="Google Shape;1361;p92"/>
          <p:cNvPicPr preferRelativeResize="0"/>
          <p:nvPr/>
        </p:nvPicPr>
        <p:blipFill>
          <a:blip r:embed="rId7">
            <a:alphaModFix/>
          </a:blip>
          <a:stretch>
            <a:fillRect/>
          </a:stretch>
        </p:blipFill>
        <p:spPr>
          <a:xfrm>
            <a:off x="6827975" y="1324700"/>
            <a:ext cx="2031625" cy="2804151"/>
          </a:xfrm>
          <a:prstGeom prst="rect">
            <a:avLst/>
          </a:prstGeom>
          <a:noFill/>
          <a:ln>
            <a:noFill/>
          </a:ln>
        </p:spPr>
      </p:pic>
      <p:sp>
        <p:nvSpPr>
          <p:cNvPr id="1362" name="Google Shape;1362;p92"/>
          <p:cNvSpPr txBox="1"/>
          <p:nvPr/>
        </p:nvSpPr>
        <p:spPr>
          <a:xfrm>
            <a:off x="3561325" y="299900"/>
            <a:ext cx="39303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*This route is huge. More on the next 2 slides.*</a:t>
            </a:r>
            <a:endParaRPr sz="1300">
              <a:solidFill>
                <a:schemeClr val="dk2"/>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93"/>
          <p:cNvSpPr txBox="1"/>
          <p:nvPr>
            <p:ph type="title"/>
          </p:nvPr>
        </p:nvSpPr>
        <p:spPr>
          <a:xfrm>
            <a:off x="177475" y="152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119 and WI (Items)</a:t>
            </a:r>
            <a:endParaRPr/>
          </a:p>
        </p:txBody>
      </p:sp>
      <p:sp>
        <p:nvSpPr>
          <p:cNvPr id="1368" name="Google Shape;1368;p9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9" name="Google Shape;1369;p93"/>
          <p:cNvPicPr preferRelativeResize="0"/>
          <p:nvPr/>
        </p:nvPicPr>
        <p:blipFill rotWithShape="1">
          <a:blip r:embed="rId3">
            <a:alphaModFix/>
          </a:blip>
          <a:srcRect b="0" l="0" r="0" t="50777"/>
          <a:stretch/>
        </p:blipFill>
        <p:spPr>
          <a:xfrm>
            <a:off x="367850" y="1073661"/>
            <a:ext cx="2170825" cy="3739924"/>
          </a:xfrm>
          <a:prstGeom prst="rect">
            <a:avLst/>
          </a:prstGeom>
          <a:noFill/>
          <a:ln>
            <a:noFill/>
          </a:ln>
        </p:spPr>
      </p:pic>
      <p:sp>
        <p:nvSpPr>
          <p:cNvPr id="1370" name="Google Shape;1370;p93"/>
          <p:cNvSpPr txBox="1"/>
          <p:nvPr/>
        </p:nvSpPr>
        <p:spPr>
          <a:xfrm>
            <a:off x="643575" y="735925"/>
            <a:ext cx="1895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South of Big bridge</a:t>
            </a:r>
            <a:endParaRPr sz="1300">
              <a:solidFill>
                <a:schemeClr val="dk2"/>
              </a:solidFill>
              <a:latin typeface="Calibri"/>
              <a:ea typeface="Calibri"/>
              <a:cs typeface="Calibri"/>
              <a:sym typeface="Calibri"/>
            </a:endParaRPr>
          </a:p>
        </p:txBody>
      </p:sp>
      <p:pic>
        <p:nvPicPr>
          <p:cNvPr id="1371" name="Google Shape;1371;p93"/>
          <p:cNvPicPr preferRelativeResize="0"/>
          <p:nvPr/>
        </p:nvPicPr>
        <p:blipFill rotWithShape="1">
          <a:blip r:embed="rId3">
            <a:alphaModFix/>
          </a:blip>
          <a:srcRect b="44152" l="0" r="0" t="0"/>
          <a:stretch/>
        </p:blipFill>
        <p:spPr>
          <a:xfrm>
            <a:off x="6710475" y="1026612"/>
            <a:ext cx="1961414" cy="3834000"/>
          </a:xfrm>
          <a:prstGeom prst="rect">
            <a:avLst/>
          </a:prstGeom>
          <a:noFill/>
          <a:ln>
            <a:noFill/>
          </a:ln>
        </p:spPr>
      </p:pic>
      <p:sp>
        <p:nvSpPr>
          <p:cNvPr id="1372" name="Google Shape;1372;p93"/>
          <p:cNvSpPr txBox="1"/>
          <p:nvPr/>
        </p:nvSpPr>
        <p:spPr>
          <a:xfrm>
            <a:off x="7044438" y="685675"/>
            <a:ext cx="18951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North of Big Bridge</a:t>
            </a:r>
            <a:endParaRPr sz="1300">
              <a:solidFill>
                <a:schemeClr val="dk2"/>
              </a:solidFill>
              <a:latin typeface="Calibri"/>
              <a:ea typeface="Calibri"/>
              <a:cs typeface="Calibri"/>
              <a:sym typeface="Calibri"/>
            </a:endParaRPr>
          </a:p>
        </p:txBody>
      </p:sp>
      <p:pic>
        <p:nvPicPr>
          <p:cNvPr id="1373" name="Google Shape;1373;p93"/>
          <p:cNvPicPr preferRelativeResize="0"/>
          <p:nvPr/>
        </p:nvPicPr>
        <p:blipFill>
          <a:blip r:embed="rId4">
            <a:alphaModFix/>
          </a:blip>
          <a:stretch>
            <a:fillRect/>
          </a:stretch>
        </p:blipFill>
        <p:spPr>
          <a:xfrm>
            <a:off x="2593150" y="886326"/>
            <a:ext cx="4062850" cy="1160800"/>
          </a:xfrm>
          <a:prstGeom prst="rect">
            <a:avLst/>
          </a:prstGeom>
          <a:noFill/>
          <a:ln>
            <a:noFill/>
          </a:ln>
        </p:spPr>
      </p:pic>
      <p:pic>
        <p:nvPicPr>
          <p:cNvPr id="1374" name="Google Shape;1374;p93"/>
          <p:cNvPicPr preferRelativeResize="0"/>
          <p:nvPr/>
        </p:nvPicPr>
        <p:blipFill>
          <a:blip r:embed="rId5">
            <a:alphaModFix/>
          </a:blip>
          <a:stretch>
            <a:fillRect/>
          </a:stretch>
        </p:blipFill>
        <p:spPr>
          <a:xfrm>
            <a:off x="2593150" y="2047125"/>
            <a:ext cx="4062850" cy="1567775"/>
          </a:xfrm>
          <a:prstGeom prst="rect">
            <a:avLst/>
          </a:prstGeom>
          <a:noFill/>
          <a:ln>
            <a:noFill/>
          </a:ln>
        </p:spPr>
      </p:pic>
      <p:pic>
        <p:nvPicPr>
          <p:cNvPr id="1375" name="Google Shape;1375;p93"/>
          <p:cNvPicPr preferRelativeResize="0"/>
          <p:nvPr/>
        </p:nvPicPr>
        <p:blipFill>
          <a:blip r:embed="rId6">
            <a:alphaModFix/>
          </a:blip>
          <a:stretch>
            <a:fillRect/>
          </a:stretch>
        </p:blipFill>
        <p:spPr>
          <a:xfrm>
            <a:off x="2572725" y="3614900"/>
            <a:ext cx="4062851" cy="598450"/>
          </a:xfrm>
          <a:prstGeom prst="rect">
            <a:avLst/>
          </a:prstGeom>
          <a:noFill/>
          <a:ln>
            <a:noFill/>
          </a:ln>
        </p:spPr>
      </p:pic>
      <p:pic>
        <p:nvPicPr>
          <p:cNvPr id="1376" name="Google Shape;1376;p93"/>
          <p:cNvPicPr preferRelativeResize="0"/>
          <p:nvPr/>
        </p:nvPicPr>
        <p:blipFill>
          <a:blip r:embed="rId7">
            <a:alphaModFix/>
          </a:blip>
          <a:stretch>
            <a:fillRect/>
          </a:stretch>
        </p:blipFill>
        <p:spPr>
          <a:xfrm>
            <a:off x="2593150" y="4213350"/>
            <a:ext cx="4062850" cy="290700"/>
          </a:xfrm>
          <a:prstGeom prst="rect">
            <a:avLst/>
          </a:prstGeom>
          <a:noFill/>
          <a:ln>
            <a:noFill/>
          </a:ln>
        </p:spPr>
      </p:pic>
      <p:cxnSp>
        <p:nvCxnSpPr>
          <p:cNvPr id="1377" name="Google Shape;1377;p93"/>
          <p:cNvCxnSpPr/>
          <p:nvPr/>
        </p:nvCxnSpPr>
        <p:spPr>
          <a:xfrm flipH="1" rot="10800000">
            <a:off x="2669000" y="1768600"/>
            <a:ext cx="3870300" cy="20100"/>
          </a:xfrm>
          <a:prstGeom prst="straightConnector1">
            <a:avLst/>
          </a:prstGeom>
          <a:noFill/>
          <a:ln cap="flat" cmpd="sng" w="9525">
            <a:solidFill>
              <a:schemeClr val="dk2"/>
            </a:solidFill>
            <a:prstDash val="solid"/>
            <a:round/>
            <a:headEnd len="med" w="med" type="none"/>
            <a:tailEnd len="med" w="med" type="none"/>
          </a:ln>
        </p:spPr>
      </p:cxnSp>
      <p:sp>
        <p:nvSpPr>
          <p:cNvPr id="1378" name="Google Shape;1378;p93"/>
          <p:cNvSpPr txBox="1"/>
          <p:nvPr/>
        </p:nvSpPr>
        <p:spPr>
          <a:xfrm>
            <a:off x="4855650" y="238900"/>
            <a:ext cx="34692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I’m putting all the items regardless of not having waterfall or the Acro Bike at the moment. There’s so many, and I don’t want to make more slides about this route lol. </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p:txBody>
      </p:sp>
      <p:cxnSp>
        <p:nvCxnSpPr>
          <p:cNvPr id="1379" name="Google Shape;1379;p93"/>
          <p:cNvCxnSpPr/>
          <p:nvPr/>
        </p:nvCxnSpPr>
        <p:spPr>
          <a:xfrm>
            <a:off x="2614875" y="3097125"/>
            <a:ext cx="15000" cy="0"/>
          </a:xfrm>
          <a:prstGeom prst="straightConnector1">
            <a:avLst/>
          </a:prstGeom>
          <a:noFill/>
          <a:ln cap="flat" cmpd="sng" w="9525">
            <a:solidFill>
              <a:schemeClr val="dk2"/>
            </a:solidFill>
            <a:prstDash val="solid"/>
            <a:round/>
            <a:headEnd len="med" w="med" type="none"/>
            <a:tailEnd len="med" w="med" type="none"/>
          </a:ln>
        </p:spPr>
      </p:cxnSp>
      <p:cxnSp>
        <p:nvCxnSpPr>
          <p:cNvPr id="1380" name="Google Shape;1380;p93"/>
          <p:cNvCxnSpPr/>
          <p:nvPr/>
        </p:nvCxnSpPr>
        <p:spPr>
          <a:xfrm flipH="1">
            <a:off x="2181800" y="3084100"/>
            <a:ext cx="481200" cy="511200"/>
          </a:xfrm>
          <a:prstGeom prst="straightConnector1">
            <a:avLst/>
          </a:prstGeom>
          <a:noFill/>
          <a:ln cap="flat" cmpd="sng" w="9525">
            <a:solidFill>
              <a:srgbClr val="FF9900"/>
            </a:solidFill>
            <a:prstDash val="solid"/>
            <a:round/>
            <a:headEnd len="med" w="med" type="none"/>
            <a:tailEnd len="med" w="med" type="none"/>
          </a:ln>
        </p:spPr>
      </p:cxnSp>
      <p:cxnSp>
        <p:nvCxnSpPr>
          <p:cNvPr id="1381" name="Google Shape;1381;p93"/>
          <p:cNvCxnSpPr/>
          <p:nvPr/>
        </p:nvCxnSpPr>
        <p:spPr>
          <a:xfrm flipH="1">
            <a:off x="1805875" y="1418725"/>
            <a:ext cx="892200" cy="2356200"/>
          </a:xfrm>
          <a:prstGeom prst="straightConnector1">
            <a:avLst/>
          </a:prstGeom>
          <a:noFill/>
          <a:ln cap="flat" cmpd="sng" w="9525">
            <a:solidFill>
              <a:srgbClr val="00FF00"/>
            </a:solidFill>
            <a:prstDash val="solid"/>
            <a:round/>
            <a:headEnd len="med" w="med" type="none"/>
            <a:tailEnd len="med" w="med" type="none"/>
          </a:ln>
        </p:spPr>
      </p:cxnSp>
      <p:cxnSp>
        <p:nvCxnSpPr>
          <p:cNvPr id="1382" name="Google Shape;1382;p93"/>
          <p:cNvCxnSpPr/>
          <p:nvPr/>
        </p:nvCxnSpPr>
        <p:spPr>
          <a:xfrm flipH="1">
            <a:off x="1038700" y="2862525"/>
            <a:ext cx="1664400" cy="962400"/>
          </a:xfrm>
          <a:prstGeom prst="straightConnector1">
            <a:avLst/>
          </a:prstGeom>
          <a:noFill/>
          <a:ln cap="flat" cmpd="sng" w="9525">
            <a:solidFill>
              <a:srgbClr val="00FFFF"/>
            </a:solidFill>
            <a:prstDash val="solid"/>
            <a:round/>
            <a:headEnd len="med" w="med" type="none"/>
            <a:tailEnd len="med" w="med" type="none"/>
          </a:ln>
        </p:spPr>
      </p:cxnSp>
      <p:cxnSp>
        <p:nvCxnSpPr>
          <p:cNvPr id="1383" name="Google Shape;1383;p93"/>
          <p:cNvCxnSpPr/>
          <p:nvPr/>
        </p:nvCxnSpPr>
        <p:spPr>
          <a:xfrm rot="10800000">
            <a:off x="612575" y="2461450"/>
            <a:ext cx="2080500" cy="832200"/>
          </a:xfrm>
          <a:prstGeom prst="straightConnector1">
            <a:avLst/>
          </a:prstGeom>
          <a:noFill/>
          <a:ln cap="flat" cmpd="sng" w="9525">
            <a:solidFill>
              <a:srgbClr val="FFFF00"/>
            </a:solidFill>
            <a:prstDash val="solid"/>
            <a:round/>
            <a:headEnd len="med" w="med" type="none"/>
            <a:tailEnd len="med" w="med" type="none"/>
          </a:ln>
        </p:spPr>
      </p:cxnSp>
      <p:cxnSp>
        <p:nvCxnSpPr>
          <p:cNvPr id="1384" name="Google Shape;1384;p93"/>
          <p:cNvCxnSpPr/>
          <p:nvPr/>
        </p:nvCxnSpPr>
        <p:spPr>
          <a:xfrm rot="10800000">
            <a:off x="1303550" y="1695350"/>
            <a:ext cx="1378500" cy="1789800"/>
          </a:xfrm>
          <a:prstGeom prst="straightConnector1">
            <a:avLst/>
          </a:prstGeom>
          <a:noFill/>
          <a:ln cap="flat" cmpd="sng" w="9525">
            <a:solidFill>
              <a:srgbClr val="0000FF"/>
            </a:solidFill>
            <a:prstDash val="solid"/>
            <a:round/>
            <a:headEnd len="med" w="med" type="none"/>
            <a:tailEnd len="med" w="med" type="none"/>
          </a:ln>
        </p:spPr>
      </p:cxnSp>
      <p:cxnSp>
        <p:nvCxnSpPr>
          <p:cNvPr id="1385" name="Google Shape;1385;p93"/>
          <p:cNvCxnSpPr/>
          <p:nvPr/>
        </p:nvCxnSpPr>
        <p:spPr>
          <a:xfrm>
            <a:off x="6528125" y="3070050"/>
            <a:ext cx="366000" cy="747000"/>
          </a:xfrm>
          <a:prstGeom prst="straightConnector1">
            <a:avLst/>
          </a:prstGeom>
          <a:noFill/>
          <a:ln cap="flat" cmpd="sng" w="9525">
            <a:solidFill>
              <a:srgbClr val="FF0000"/>
            </a:solidFill>
            <a:prstDash val="solid"/>
            <a:round/>
            <a:headEnd len="med" w="med" type="none"/>
            <a:tailEnd len="med" w="med" type="none"/>
          </a:ln>
        </p:spPr>
      </p:cxnSp>
      <p:cxnSp>
        <p:nvCxnSpPr>
          <p:cNvPr id="1386" name="Google Shape;1386;p93"/>
          <p:cNvCxnSpPr/>
          <p:nvPr/>
        </p:nvCxnSpPr>
        <p:spPr>
          <a:xfrm>
            <a:off x="6501075" y="1210175"/>
            <a:ext cx="1654200" cy="2426400"/>
          </a:xfrm>
          <a:prstGeom prst="straightConnector1">
            <a:avLst/>
          </a:prstGeom>
          <a:noFill/>
          <a:ln cap="flat" cmpd="sng" w="9525">
            <a:solidFill>
              <a:srgbClr val="00FF00"/>
            </a:solidFill>
            <a:prstDash val="solid"/>
            <a:round/>
            <a:headEnd len="med" w="med" type="none"/>
            <a:tailEnd len="med" w="med" type="none"/>
          </a:ln>
        </p:spPr>
      </p:cxnSp>
      <p:cxnSp>
        <p:nvCxnSpPr>
          <p:cNvPr id="1387" name="Google Shape;1387;p93"/>
          <p:cNvCxnSpPr/>
          <p:nvPr/>
        </p:nvCxnSpPr>
        <p:spPr>
          <a:xfrm>
            <a:off x="6504725" y="1191075"/>
            <a:ext cx="1414800" cy="1920300"/>
          </a:xfrm>
          <a:prstGeom prst="straightConnector1">
            <a:avLst/>
          </a:prstGeom>
          <a:noFill/>
          <a:ln cap="flat" cmpd="sng" w="9525">
            <a:solidFill>
              <a:srgbClr val="FF00FF"/>
            </a:solidFill>
            <a:prstDash val="solid"/>
            <a:round/>
            <a:headEnd len="med" w="med" type="none"/>
            <a:tailEnd len="med" w="med" type="none"/>
          </a:ln>
        </p:spPr>
      </p:cxnSp>
      <p:cxnSp>
        <p:nvCxnSpPr>
          <p:cNvPr id="1388" name="Google Shape;1388;p93"/>
          <p:cNvCxnSpPr/>
          <p:nvPr/>
        </p:nvCxnSpPr>
        <p:spPr>
          <a:xfrm>
            <a:off x="6601950" y="2537725"/>
            <a:ext cx="1332000" cy="2139000"/>
          </a:xfrm>
          <a:prstGeom prst="straightConnector1">
            <a:avLst/>
          </a:prstGeom>
          <a:noFill/>
          <a:ln cap="flat" cmpd="sng" w="9525">
            <a:solidFill>
              <a:srgbClr val="FF9900"/>
            </a:solidFill>
            <a:prstDash val="solid"/>
            <a:round/>
            <a:headEnd len="med" w="med" type="none"/>
            <a:tailEnd len="med" w="med" type="none"/>
          </a:ln>
        </p:spPr>
      </p:cxnSp>
      <p:sp>
        <p:nvSpPr>
          <p:cNvPr id="1389" name="Google Shape;1389;p93"/>
          <p:cNvSpPr/>
          <p:nvPr/>
        </p:nvSpPr>
        <p:spPr>
          <a:xfrm>
            <a:off x="7870825" y="2450200"/>
            <a:ext cx="284400" cy="29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0" name="Google Shape;1390;p93"/>
          <p:cNvSpPr txBox="1"/>
          <p:nvPr/>
        </p:nvSpPr>
        <p:spPr>
          <a:xfrm>
            <a:off x="7797925" y="2415200"/>
            <a:ext cx="6855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Rival</a:t>
            </a:r>
            <a:endParaRPr sz="900">
              <a:latin typeface="Calibri"/>
              <a:ea typeface="Calibri"/>
              <a:cs typeface="Calibri"/>
              <a:sym typeface="Calibri"/>
            </a:endParaRPr>
          </a:p>
        </p:txBody>
      </p:sp>
      <p:sp>
        <p:nvSpPr>
          <p:cNvPr id="1391" name="Google Shape;1391;p93"/>
          <p:cNvSpPr txBox="1"/>
          <p:nvPr/>
        </p:nvSpPr>
        <p:spPr>
          <a:xfrm>
            <a:off x="7899975" y="1277500"/>
            <a:ext cx="8118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Fortree City</a:t>
            </a:r>
            <a:endParaRPr sz="700">
              <a:solidFill>
                <a:schemeClr val="dk2"/>
              </a:solidFill>
              <a:latin typeface="Calibri"/>
              <a:ea typeface="Calibri"/>
              <a:cs typeface="Calibri"/>
              <a:sym typeface="Calibri"/>
            </a:endParaRPr>
          </a:p>
        </p:txBody>
      </p:sp>
      <p:cxnSp>
        <p:nvCxnSpPr>
          <p:cNvPr id="1392" name="Google Shape;1392;p93"/>
          <p:cNvCxnSpPr/>
          <p:nvPr/>
        </p:nvCxnSpPr>
        <p:spPr>
          <a:xfrm>
            <a:off x="8444475" y="1419575"/>
            <a:ext cx="180000" cy="4800"/>
          </a:xfrm>
          <a:prstGeom prst="straightConnector1">
            <a:avLst/>
          </a:prstGeom>
          <a:noFill/>
          <a:ln cap="flat" cmpd="sng" w="9525">
            <a:solidFill>
              <a:schemeClr val="dk2"/>
            </a:solidFill>
            <a:prstDash val="solid"/>
            <a:round/>
            <a:headEnd len="med" w="med" type="none"/>
            <a:tailEnd len="med" w="med" type="triangle"/>
          </a:ln>
        </p:spPr>
      </p:cxnSp>
      <p:cxnSp>
        <p:nvCxnSpPr>
          <p:cNvPr id="1393" name="Google Shape;1393;p93"/>
          <p:cNvCxnSpPr/>
          <p:nvPr/>
        </p:nvCxnSpPr>
        <p:spPr>
          <a:xfrm>
            <a:off x="6592225" y="2124500"/>
            <a:ext cx="1122900" cy="350100"/>
          </a:xfrm>
          <a:prstGeom prst="straightConnector1">
            <a:avLst/>
          </a:prstGeom>
          <a:noFill/>
          <a:ln cap="flat" cmpd="sng" w="9525">
            <a:solidFill>
              <a:srgbClr val="00FFFF"/>
            </a:solidFill>
            <a:prstDash val="solid"/>
            <a:round/>
            <a:headEnd len="med" w="med" type="none"/>
            <a:tailEnd len="med" w="med" type="none"/>
          </a:ln>
        </p:spPr>
      </p:cxnSp>
      <p:cxnSp>
        <p:nvCxnSpPr>
          <p:cNvPr id="1394" name="Google Shape;1394;p93"/>
          <p:cNvCxnSpPr/>
          <p:nvPr/>
        </p:nvCxnSpPr>
        <p:spPr>
          <a:xfrm flipH="1" rot="10800000">
            <a:off x="6576625" y="1295775"/>
            <a:ext cx="1084800" cy="2841600"/>
          </a:xfrm>
          <a:prstGeom prst="straightConnector1">
            <a:avLst/>
          </a:prstGeom>
          <a:noFill/>
          <a:ln cap="flat" cmpd="sng" w="9525">
            <a:solidFill>
              <a:srgbClr val="000000"/>
            </a:solidFill>
            <a:prstDash val="solid"/>
            <a:round/>
            <a:headEnd len="med" w="med" type="none"/>
            <a:tailEnd len="med" w="med" type="none"/>
          </a:ln>
        </p:spPr>
      </p:cxnSp>
      <p:cxnSp>
        <p:nvCxnSpPr>
          <p:cNvPr id="1395" name="Google Shape;1395;p93"/>
          <p:cNvCxnSpPr/>
          <p:nvPr/>
        </p:nvCxnSpPr>
        <p:spPr>
          <a:xfrm flipH="1" rot="10800000">
            <a:off x="6542250" y="1894400"/>
            <a:ext cx="608700" cy="2071200"/>
          </a:xfrm>
          <a:prstGeom prst="straightConnector1">
            <a:avLst/>
          </a:prstGeom>
          <a:noFill/>
          <a:ln cap="flat" cmpd="sng" w="9525">
            <a:solidFill>
              <a:srgbClr val="0000FF"/>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94"/>
          <p:cNvSpPr txBox="1"/>
          <p:nvPr>
            <p:ph type="title"/>
          </p:nvPr>
        </p:nvSpPr>
        <p:spPr>
          <a:xfrm>
            <a:off x="137375" y="123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119 and WI (Continued)</a:t>
            </a:r>
            <a:endParaRPr/>
          </a:p>
        </p:txBody>
      </p:sp>
      <p:sp>
        <p:nvSpPr>
          <p:cNvPr id="1401" name="Google Shape;1401;p9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2" name="Google Shape;1402;p94"/>
          <p:cNvPicPr preferRelativeResize="0"/>
          <p:nvPr/>
        </p:nvPicPr>
        <p:blipFill>
          <a:blip r:embed="rId3">
            <a:alphaModFix/>
          </a:blip>
          <a:stretch>
            <a:fillRect/>
          </a:stretch>
        </p:blipFill>
        <p:spPr>
          <a:xfrm>
            <a:off x="6260163" y="316325"/>
            <a:ext cx="2255836" cy="2448000"/>
          </a:xfrm>
          <a:prstGeom prst="rect">
            <a:avLst/>
          </a:prstGeom>
          <a:noFill/>
          <a:ln>
            <a:noFill/>
          </a:ln>
        </p:spPr>
      </p:pic>
      <p:pic>
        <p:nvPicPr>
          <p:cNvPr id="1403" name="Google Shape;1403;p94"/>
          <p:cNvPicPr preferRelativeResize="0"/>
          <p:nvPr/>
        </p:nvPicPr>
        <p:blipFill>
          <a:blip r:embed="rId4">
            <a:alphaModFix/>
          </a:blip>
          <a:stretch>
            <a:fillRect/>
          </a:stretch>
        </p:blipFill>
        <p:spPr>
          <a:xfrm>
            <a:off x="3962425" y="3002850"/>
            <a:ext cx="3591051" cy="1750775"/>
          </a:xfrm>
          <a:prstGeom prst="rect">
            <a:avLst/>
          </a:prstGeom>
          <a:noFill/>
          <a:ln>
            <a:noFill/>
          </a:ln>
        </p:spPr>
      </p:pic>
      <p:pic>
        <p:nvPicPr>
          <p:cNvPr id="1404" name="Google Shape;1404;p94"/>
          <p:cNvPicPr preferRelativeResize="0"/>
          <p:nvPr/>
        </p:nvPicPr>
        <p:blipFill>
          <a:blip r:embed="rId5">
            <a:alphaModFix/>
          </a:blip>
          <a:stretch>
            <a:fillRect/>
          </a:stretch>
        </p:blipFill>
        <p:spPr>
          <a:xfrm>
            <a:off x="294475" y="1078298"/>
            <a:ext cx="2464775" cy="3726426"/>
          </a:xfrm>
          <a:prstGeom prst="rect">
            <a:avLst/>
          </a:prstGeom>
          <a:noFill/>
          <a:ln>
            <a:noFill/>
          </a:ln>
        </p:spPr>
      </p:pic>
      <p:pic>
        <p:nvPicPr>
          <p:cNvPr id="1405" name="Google Shape;1405;p94"/>
          <p:cNvPicPr preferRelativeResize="0"/>
          <p:nvPr/>
        </p:nvPicPr>
        <p:blipFill>
          <a:blip r:embed="rId6">
            <a:alphaModFix/>
          </a:blip>
          <a:stretch>
            <a:fillRect/>
          </a:stretch>
        </p:blipFill>
        <p:spPr>
          <a:xfrm>
            <a:off x="2807975" y="719950"/>
            <a:ext cx="2859550" cy="2044376"/>
          </a:xfrm>
          <a:prstGeom prst="rect">
            <a:avLst/>
          </a:prstGeom>
          <a:noFill/>
          <a:ln>
            <a:noFill/>
          </a:ln>
        </p:spPr>
      </p:pic>
      <p:sp>
        <p:nvSpPr>
          <p:cNvPr id="1406" name="Google Shape;1406;p94"/>
          <p:cNvSpPr txBox="1"/>
          <p:nvPr/>
        </p:nvSpPr>
        <p:spPr>
          <a:xfrm>
            <a:off x="503350" y="719950"/>
            <a:ext cx="1965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Inside Weather </a:t>
            </a:r>
            <a:r>
              <a:rPr lang="en" sz="1300">
                <a:solidFill>
                  <a:schemeClr val="dk2"/>
                </a:solidFill>
                <a:latin typeface="Calibri"/>
                <a:ea typeface="Calibri"/>
                <a:cs typeface="Calibri"/>
                <a:sym typeface="Calibri"/>
              </a:rPr>
              <a:t>Institute</a:t>
            </a:r>
            <a:r>
              <a:rPr lang="en" sz="1300">
                <a:solidFill>
                  <a:schemeClr val="dk2"/>
                </a:solidFill>
                <a:latin typeface="Calibri"/>
                <a:ea typeface="Calibri"/>
                <a:cs typeface="Calibri"/>
                <a:sym typeface="Calibri"/>
              </a:rPr>
              <a:t>.</a:t>
            </a:r>
            <a:endParaRPr sz="1300">
              <a:solidFill>
                <a:schemeClr val="dk2"/>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95"/>
          <p:cNvSpPr txBox="1"/>
          <p:nvPr>
            <p:ph type="title"/>
          </p:nvPr>
        </p:nvSpPr>
        <p:spPr>
          <a:xfrm>
            <a:off x="148250" y="1309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Fortree City</a:t>
            </a:r>
            <a:endParaRPr/>
          </a:p>
        </p:txBody>
      </p:sp>
      <p:sp>
        <p:nvSpPr>
          <p:cNvPr id="1412" name="Google Shape;1412;p95"/>
          <p:cNvSpPr txBox="1"/>
          <p:nvPr>
            <p:ph idx="1" type="body"/>
          </p:nvPr>
        </p:nvSpPr>
        <p:spPr>
          <a:xfrm>
            <a:off x="352450" y="804500"/>
            <a:ext cx="252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TM10 - Old Lady; </a:t>
            </a:r>
            <a:r>
              <a:rPr b="1" lang="en"/>
              <a:t>Right, Right, Left</a:t>
            </a:r>
            <a:endParaRPr b="1"/>
          </a:p>
          <a:p>
            <a:pPr indent="-311150" lvl="0" marL="457200" rtl="0" algn="l">
              <a:spcBef>
                <a:spcPts val="1200"/>
              </a:spcBef>
              <a:spcAft>
                <a:spcPts val="0"/>
              </a:spcAft>
              <a:buSzPts val="1300"/>
              <a:buChar char="-"/>
            </a:pPr>
            <a:r>
              <a:rPr lang="en"/>
              <a:t>Her Husband is a </a:t>
            </a:r>
            <a:r>
              <a:rPr b="1" lang="en"/>
              <a:t>Sleep Talk </a:t>
            </a:r>
            <a:r>
              <a:rPr lang="en"/>
              <a:t>Move Tutor</a:t>
            </a:r>
            <a:endParaRPr/>
          </a:p>
          <a:p>
            <a:pPr indent="0" lvl="0" marL="0" rtl="0" algn="l">
              <a:spcBef>
                <a:spcPts val="1200"/>
              </a:spcBef>
              <a:spcAft>
                <a:spcPts val="1200"/>
              </a:spcAft>
              <a:buNone/>
            </a:pPr>
            <a:r>
              <a:rPr lang="en"/>
              <a:t>Once explored, go to Route 120 to the East.</a:t>
            </a:r>
            <a:endParaRPr/>
          </a:p>
        </p:txBody>
      </p:sp>
      <p:pic>
        <p:nvPicPr>
          <p:cNvPr id="1413" name="Google Shape;1413;p95"/>
          <p:cNvPicPr preferRelativeResize="0"/>
          <p:nvPr/>
        </p:nvPicPr>
        <p:blipFill>
          <a:blip r:embed="rId3">
            <a:alphaModFix/>
          </a:blip>
          <a:stretch>
            <a:fillRect/>
          </a:stretch>
        </p:blipFill>
        <p:spPr>
          <a:xfrm>
            <a:off x="3429550" y="340300"/>
            <a:ext cx="5225950" cy="2612975"/>
          </a:xfrm>
          <a:prstGeom prst="rect">
            <a:avLst/>
          </a:prstGeom>
          <a:noFill/>
          <a:ln>
            <a:noFill/>
          </a:ln>
        </p:spPr>
      </p:pic>
      <p:sp>
        <p:nvSpPr>
          <p:cNvPr id="1414" name="Google Shape;1414;p95"/>
          <p:cNvSpPr/>
          <p:nvPr/>
        </p:nvSpPr>
        <p:spPr>
          <a:xfrm>
            <a:off x="5454650" y="403500"/>
            <a:ext cx="559200" cy="578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15" name="Google Shape;1415;p95"/>
          <p:cNvSpPr txBox="1"/>
          <p:nvPr/>
        </p:nvSpPr>
        <p:spPr>
          <a:xfrm>
            <a:off x="5415750" y="442375"/>
            <a:ext cx="1410000" cy="8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00"/>
                </a:solidFill>
                <a:latin typeface="Calibri"/>
                <a:ea typeface="Calibri"/>
                <a:cs typeface="Calibri"/>
                <a:sym typeface="Calibri"/>
              </a:rPr>
              <a:t>TM10</a:t>
            </a:r>
            <a:endParaRPr sz="1300">
              <a:solidFill>
                <a:srgbClr val="FFFF00"/>
              </a:solidFill>
              <a:latin typeface="Calibri"/>
              <a:ea typeface="Calibri"/>
              <a:cs typeface="Calibri"/>
              <a:sym typeface="Calibri"/>
            </a:endParaRPr>
          </a:p>
        </p:txBody>
      </p:sp>
      <p:sp>
        <p:nvSpPr>
          <p:cNvPr id="1416" name="Google Shape;1416;p95"/>
          <p:cNvSpPr/>
          <p:nvPr/>
        </p:nvSpPr>
        <p:spPr>
          <a:xfrm>
            <a:off x="4433725" y="403500"/>
            <a:ext cx="743700" cy="6516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17" name="Google Shape;1417;p95"/>
          <p:cNvSpPr txBox="1"/>
          <p:nvPr/>
        </p:nvSpPr>
        <p:spPr>
          <a:xfrm>
            <a:off x="4394850" y="403500"/>
            <a:ext cx="967500" cy="13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00"/>
                </a:solidFill>
                <a:latin typeface="Calibri"/>
                <a:ea typeface="Calibri"/>
                <a:cs typeface="Calibri"/>
                <a:sym typeface="Calibri"/>
              </a:rPr>
              <a:t>Trade Volbeat</a:t>
            </a:r>
            <a:endParaRPr sz="1000">
              <a:solidFill>
                <a:srgbClr val="FFFF00"/>
              </a:solidFill>
              <a:latin typeface="Calibri"/>
              <a:ea typeface="Calibri"/>
              <a:cs typeface="Calibri"/>
              <a:sym typeface="Calibri"/>
            </a:endParaRPr>
          </a:p>
          <a:p>
            <a:pPr indent="0" lvl="0" marL="0" rtl="0" algn="l">
              <a:spcBef>
                <a:spcPts val="0"/>
              </a:spcBef>
              <a:spcAft>
                <a:spcPts val="0"/>
              </a:spcAft>
              <a:buNone/>
            </a:pPr>
            <a:r>
              <a:rPr lang="en" sz="1000">
                <a:solidFill>
                  <a:srgbClr val="FFFF00"/>
                </a:solidFill>
                <a:latin typeface="Calibri"/>
                <a:ea typeface="Calibri"/>
                <a:cs typeface="Calibri"/>
                <a:sym typeface="Calibri"/>
              </a:rPr>
              <a:t> for Plusle</a:t>
            </a:r>
            <a:endParaRPr sz="1000">
              <a:solidFill>
                <a:srgbClr val="FFFF00"/>
              </a:solidFill>
              <a:latin typeface="Calibri"/>
              <a:ea typeface="Calibri"/>
              <a:cs typeface="Calibri"/>
              <a:sym typeface="Calibri"/>
            </a:endParaRPr>
          </a:p>
        </p:txBody>
      </p:sp>
      <p:sp>
        <p:nvSpPr>
          <p:cNvPr id="1418" name="Google Shape;1418;p95"/>
          <p:cNvSpPr txBox="1"/>
          <p:nvPr/>
        </p:nvSpPr>
        <p:spPr>
          <a:xfrm>
            <a:off x="7938875" y="1648050"/>
            <a:ext cx="943200" cy="8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00"/>
                </a:solidFill>
                <a:latin typeface="Calibri"/>
                <a:ea typeface="Calibri"/>
                <a:cs typeface="Calibri"/>
                <a:sym typeface="Calibri"/>
              </a:rPr>
              <a:t>Secret Base Shop</a:t>
            </a:r>
            <a:endParaRPr sz="900">
              <a:solidFill>
                <a:srgbClr val="FFFF00"/>
              </a:solidFill>
              <a:latin typeface="Calibri"/>
              <a:ea typeface="Calibri"/>
              <a:cs typeface="Calibri"/>
              <a:sym typeface="Calibri"/>
            </a:endParaRPr>
          </a:p>
        </p:txBody>
      </p:sp>
      <p:sp>
        <p:nvSpPr>
          <p:cNvPr id="1419" name="Google Shape;1419;p95"/>
          <p:cNvSpPr/>
          <p:nvPr/>
        </p:nvSpPr>
        <p:spPr>
          <a:xfrm>
            <a:off x="7953475" y="1609175"/>
            <a:ext cx="709800" cy="6855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420" name="Google Shape;1420;p95"/>
          <p:cNvPicPr preferRelativeResize="0"/>
          <p:nvPr/>
        </p:nvPicPr>
        <p:blipFill>
          <a:blip r:embed="rId4">
            <a:alphaModFix/>
          </a:blip>
          <a:stretch>
            <a:fillRect/>
          </a:stretch>
        </p:blipFill>
        <p:spPr>
          <a:xfrm>
            <a:off x="735900" y="2862600"/>
            <a:ext cx="2236340" cy="1885425"/>
          </a:xfrm>
          <a:prstGeom prst="rect">
            <a:avLst/>
          </a:prstGeom>
          <a:noFill/>
          <a:ln>
            <a:noFill/>
          </a:ln>
        </p:spPr>
      </p:pic>
      <p:sp>
        <p:nvSpPr>
          <p:cNvPr id="1421" name="Google Shape;1421;p95"/>
          <p:cNvSpPr txBox="1"/>
          <p:nvPr/>
        </p:nvSpPr>
        <p:spPr>
          <a:xfrm>
            <a:off x="1443850" y="2644800"/>
            <a:ext cx="17211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PokeMart Items</a:t>
            </a:r>
            <a:endParaRPr sz="800">
              <a:solidFill>
                <a:schemeClr val="dk2"/>
              </a:solidFill>
              <a:latin typeface="Calibri"/>
              <a:ea typeface="Calibri"/>
              <a:cs typeface="Calibri"/>
              <a:sym typeface="Calibri"/>
            </a:endParaRPr>
          </a:p>
        </p:txBody>
      </p:sp>
      <p:sp>
        <p:nvSpPr>
          <p:cNvPr id="1422" name="Google Shape;1422;p95"/>
          <p:cNvSpPr/>
          <p:nvPr/>
        </p:nvSpPr>
        <p:spPr>
          <a:xfrm>
            <a:off x="7366800" y="255200"/>
            <a:ext cx="638100" cy="57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23" name="Google Shape;1423;p95"/>
          <p:cNvSpPr txBox="1"/>
          <p:nvPr/>
        </p:nvSpPr>
        <p:spPr>
          <a:xfrm>
            <a:off x="7280025" y="253375"/>
            <a:ext cx="19779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Wingull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Side Quest</a:t>
            </a:r>
            <a:endParaRPr sz="1300">
              <a:solidFill>
                <a:schemeClr val="dk1"/>
              </a:solidFill>
              <a:latin typeface="Calibri"/>
              <a:ea typeface="Calibri"/>
              <a:cs typeface="Calibri"/>
              <a:sym typeface="Calibri"/>
            </a:endParaRPr>
          </a:p>
        </p:txBody>
      </p:sp>
      <p:sp>
        <p:nvSpPr>
          <p:cNvPr id="1424" name="Google Shape;1424;p95"/>
          <p:cNvSpPr txBox="1"/>
          <p:nvPr/>
        </p:nvSpPr>
        <p:spPr>
          <a:xfrm>
            <a:off x="3842950" y="1174050"/>
            <a:ext cx="13692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Route 119</a:t>
            </a:r>
            <a:endParaRPr sz="1000">
              <a:latin typeface="Calibri"/>
              <a:ea typeface="Calibri"/>
              <a:cs typeface="Calibri"/>
              <a:sym typeface="Calibri"/>
            </a:endParaRPr>
          </a:p>
        </p:txBody>
      </p:sp>
      <p:cxnSp>
        <p:nvCxnSpPr>
          <p:cNvPr id="1425" name="Google Shape;1425;p95"/>
          <p:cNvCxnSpPr/>
          <p:nvPr/>
        </p:nvCxnSpPr>
        <p:spPr>
          <a:xfrm rot="10800000">
            <a:off x="3627025" y="1339850"/>
            <a:ext cx="289500" cy="0"/>
          </a:xfrm>
          <a:prstGeom prst="straightConnector1">
            <a:avLst/>
          </a:prstGeom>
          <a:noFill/>
          <a:ln cap="flat" cmpd="sng" w="9525">
            <a:solidFill>
              <a:schemeClr val="dk2"/>
            </a:solidFill>
            <a:prstDash val="solid"/>
            <a:round/>
            <a:headEnd len="med" w="med" type="none"/>
            <a:tailEnd len="med" w="med" type="triangle"/>
          </a:ln>
        </p:spPr>
      </p:cxnSp>
      <p:sp>
        <p:nvSpPr>
          <p:cNvPr id="1426" name="Google Shape;1426;p95"/>
          <p:cNvSpPr txBox="1"/>
          <p:nvPr/>
        </p:nvSpPr>
        <p:spPr>
          <a:xfrm>
            <a:off x="7612175" y="1283988"/>
            <a:ext cx="8883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Route 120</a:t>
            </a:r>
            <a:endParaRPr sz="1000">
              <a:latin typeface="Calibri"/>
              <a:ea typeface="Calibri"/>
              <a:cs typeface="Calibri"/>
              <a:sym typeface="Calibri"/>
            </a:endParaRPr>
          </a:p>
        </p:txBody>
      </p:sp>
      <p:cxnSp>
        <p:nvCxnSpPr>
          <p:cNvPr id="1427" name="Google Shape;1427;p95"/>
          <p:cNvCxnSpPr/>
          <p:nvPr/>
        </p:nvCxnSpPr>
        <p:spPr>
          <a:xfrm flipH="1" rot="10800000">
            <a:off x="8269850" y="1447950"/>
            <a:ext cx="314100" cy="4800"/>
          </a:xfrm>
          <a:prstGeom prst="straightConnector1">
            <a:avLst/>
          </a:prstGeom>
          <a:noFill/>
          <a:ln cap="flat" cmpd="sng" w="9525">
            <a:solidFill>
              <a:schemeClr val="dk2"/>
            </a:solidFill>
            <a:prstDash val="solid"/>
            <a:round/>
            <a:headEnd len="med" w="med" type="none"/>
            <a:tailEnd len="med" w="med" type="triangle"/>
          </a:ln>
        </p:spPr>
      </p:cxnSp>
      <p:sp>
        <p:nvSpPr>
          <p:cNvPr id="1428" name="Google Shape;1428;p95"/>
          <p:cNvSpPr txBox="1"/>
          <p:nvPr/>
        </p:nvSpPr>
        <p:spPr>
          <a:xfrm>
            <a:off x="3819025" y="3353600"/>
            <a:ext cx="2653200" cy="13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rgbClr val="FF0000"/>
                </a:solidFill>
                <a:latin typeface="Calibri"/>
                <a:ea typeface="Calibri"/>
                <a:cs typeface="Calibri"/>
                <a:sym typeface="Calibri"/>
              </a:rPr>
              <a:t>Do not trade Volbeat for Plusle. This super important for later.</a:t>
            </a:r>
            <a:endParaRPr b="1" sz="1700" u="sng">
              <a:solidFill>
                <a:srgbClr val="FF0000"/>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96"/>
          <p:cNvSpPr txBox="1"/>
          <p:nvPr>
            <p:ph type="title"/>
          </p:nvPr>
        </p:nvSpPr>
        <p:spPr>
          <a:xfrm>
            <a:off x="123950" y="145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120</a:t>
            </a:r>
            <a:endParaRPr/>
          </a:p>
        </p:txBody>
      </p:sp>
      <p:sp>
        <p:nvSpPr>
          <p:cNvPr id="1434" name="Google Shape;1434;p96"/>
          <p:cNvSpPr txBox="1"/>
          <p:nvPr>
            <p:ph idx="1" type="body"/>
          </p:nvPr>
        </p:nvSpPr>
        <p:spPr>
          <a:xfrm>
            <a:off x="4304850" y="405850"/>
            <a:ext cx="20346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F0000"/>
              </a:buClr>
              <a:buSzPts val="1300"/>
              <a:buAutoNum type="arabicPeriod"/>
            </a:pPr>
            <a:r>
              <a:rPr lang="en">
                <a:solidFill>
                  <a:srgbClr val="FF0000"/>
                </a:solidFill>
              </a:rPr>
              <a:t>Rare Candy (Cut)</a:t>
            </a:r>
            <a:endParaRPr>
              <a:solidFill>
                <a:srgbClr val="FF0000"/>
              </a:solidFill>
            </a:endParaRPr>
          </a:p>
          <a:p>
            <a:pPr indent="-311150" lvl="0" marL="457200" rtl="0" algn="l">
              <a:spcBef>
                <a:spcPts val="0"/>
              </a:spcBef>
              <a:spcAft>
                <a:spcPts val="0"/>
              </a:spcAft>
              <a:buClr>
                <a:srgbClr val="FF9900"/>
              </a:buClr>
              <a:buSzPts val="1300"/>
              <a:buAutoNum type="arabicPeriod"/>
            </a:pPr>
            <a:r>
              <a:rPr lang="en">
                <a:solidFill>
                  <a:srgbClr val="FF9900"/>
                </a:solidFill>
              </a:rPr>
              <a:t>Revive</a:t>
            </a:r>
            <a:endParaRPr>
              <a:solidFill>
                <a:srgbClr val="FF9900"/>
              </a:solidFill>
            </a:endParaRPr>
          </a:p>
          <a:p>
            <a:pPr indent="-311150" lvl="0" marL="457200" rtl="0" algn="l">
              <a:spcBef>
                <a:spcPts val="0"/>
              </a:spcBef>
              <a:spcAft>
                <a:spcPts val="0"/>
              </a:spcAft>
              <a:buClr>
                <a:srgbClr val="00FF00"/>
              </a:buClr>
              <a:buSzPts val="1300"/>
              <a:buAutoNum type="arabicPeriod"/>
            </a:pPr>
            <a:r>
              <a:rPr lang="en">
                <a:solidFill>
                  <a:srgbClr val="00FF00"/>
                </a:solidFill>
              </a:rPr>
              <a:t>Devon Scope</a:t>
            </a:r>
            <a:endParaRPr>
              <a:solidFill>
                <a:srgbClr val="00FF00"/>
              </a:solidFill>
            </a:endParaRPr>
          </a:p>
          <a:p>
            <a:pPr indent="-311150" lvl="0" marL="457200" rtl="0" algn="l">
              <a:spcBef>
                <a:spcPts val="0"/>
              </a:spcBef>
              <a:spcAft>
                <a:spcPts val="0"/>
              </a:spcAft>
              <a:buClr>
                <a:srgbClr val="00FFFF"/>
              </a:buClr>
              <a:buSzPts val="1300"/>
              <a:buAutoNum type="arabicPeriod"/>
            </a:pPr>
            <a:r>
              <a:rPr lang="en">
                <a:solidFill>
                  <a:srgbClr val="00FFFF"/>
                </a:solidFill>
              </a:rPr>
              <a:t>Nest Ball</a:t>
            </a:r>
            <a:endParaRPr>
              <a:solidFill>
                <a:srgbClr val="00FFFF"/>
              </a:solidFill>
            </a:endParaRPr>
          </a:p>
          <a:p>
            <a:pPr indent="-311150" lvl="0" marL="457200" rtl="0" algn="l">
              <a:spcBef>
                <a:spcPts val="0"/>
              </a:spcBef>
              <a:spcAft>
                <a:spcPts val="0"/>
              </a:spcAft>
              <a:buClr>
                <a:srgbClr val="0000FF"/>
              </a:buClr>
              <a:buSzPts val="1300"/>
              <a:buAutoNum type="arabicPeriod"/>
            </a:pPr>
            <a:r>
              <a:rPr lang="en">
                <a:solidFill>
                  <a:srgbClr val="0000FF"/>
                </a:solidFill>
              </a:rPr>
              <a:t>TM11 Sunny Day (inside cave)</a:t>
            </a:r>
            <a:endParaRPr>
              <a:solidFill>
                <a:srgbClr val="0000FF"/>
              </a:solidFill>
            </a:endParaRPr>
          </a:p>
        </p:txBody>
      </p:sp>
      <p:pic>
        <p:nvPicPr>
          <p:cNvPr id="1435" name="Google Shape;1435;p96"/>
          <p:cNvPicPr preferRelativeResize="0"/>
          <p:nvPr/>
        </p:nvPicPr>
        <p:blipFill>
          <a:blip r:embed="rId3">
            <a:alphaModFix/>
          </a:blip>
          <a:stretch>
            <a:fillRect/>
          </a:stretch>
        </p:blipFill>
        <p:spPr>
          <a:xfrm>
            <a:off x="6708925" y="383826"/>
            <a:ext cx="1750350" cy="4375850"/>
          </a:xfrm>
          <a:prstGeom prst="rect">
            <a:avLst/>
          </a:prstGeom>
          <a:noFill/>
          <a:ln>
            <a:noFill/>
          </a:ln>
        </p:spPr>
      </p:pic>
      <p:cxnSp>
        <p:nvCxnSpPr>
          <p:cNvPr id="1436" name="Google Shape;1436;p96"/>
          <p:cNvCxnSpPr/>
          <p:nvPr/>
        </p:nvCxnSpPr>
        <p:spPr>
          <a:xfrm flipH="1" rot="10800000">
            <a:off x="5989400" y="432625"/>
            <a:ext cx="1142400" cy="184800"/>
          </a:xfrm>
          <a:prstGeom prst="straightConnector1">
            <a:avLst/>
          </a:prstGeom>
          <a:noFill/>
          <a:ln cap="flat" cmpd="sng" w="9525">
            <a:solidFill>
              <a:srgbClr val="FF0000"/>
            </a:solidFill>
            <a:prstDash val="solid"/>
            <a:round/>
            <a:headEnd len="med" w="med" type="none"/>
            <a:tailEnd len="med" w="med" type="none"/>
          </a:ln>
        </p:spPr>
      </p:cxnSp>
      <p:cxnSp>
        <p:nvCxnSpPr>
          <p:cNvPr id="1437" name="Google Shape;1437;p96"/>
          <p:cNvCxnSpPr/>
          <p:nvPr/>
        </p:nvCxnSpPr>
        <p:spPr>
          <a:xfrm>
            <a:off x="5328500" y="861875"/>
            <a:ext cx="2759700" cy="6900"/>
          </a:xfrm>
          <a:prstGeom prst="straightConnector1">
            <a:avLst/>
          </a:prstGeom>
          <a:noFill/>
          <a:ln cap="flat" cmpd="sng" w="9525">
            <a:solidFill>
              <a:srgbClr val="FF9900"/>
            </a:solidFill>
            <a:prstDash val="solid"/>
            <a:round/>
            <a:headEnd len="med" w="med" type="none"/>
            <a:tailEnd len="med" w="med" type="none"/>
          </a:ln>
        </p:spPr>
      </p:cxnSp>
      <p:cxnSp>
        <p:nvCxnSpPr>
          <p:cNvPr id="1438" name="Google Shape;1438;p96"/>
          <p:cNvCxnSpPr/>
          <p:nvPr/>
        </p:nvCxnSpPr>
        <p:spPr>
          <a:xfrm flipH="1" rot="10800000">
            <a:off x="5747175" y="1064825"/>
            <a:ext cx="1530600" cy="5100"/>
          </a:xfrm>
          <a:prstGeom prst="straightConnector1">
            <a:avLst/>
          </a:prstGeom>
          <a:noFill/>
          <a:ln cap="flat" cmpd="sng" w="9525">
            <a:solidFill>
              <a:srgbClr val="00FF00"/>
            </a:solidFill>
            <a:prstDash val="solid"/>
            <a:round/>
            <a:headEnd len="med" w="med" type="none"/>
            <a:tailEnd len="med" w="med" type="none"/>
          </a:ln>
        </p:spPr>
      </p:cxnSp>
      <p:cxnSp>
        <p:nvCxnSpPr>
          <p:cNvPr id="1439" name="Google Shape;1439;p96"/>
          <p:cNvCxnSpPr/>
          <p:nvPr/>
        </p:nvCxnSpPr>
        <p:spPr>
          <a:xfrm flipH="1" rot="10800000">
            <a:off x="5482150" y="972175"/>
            <a:ext cx="2213700" cy="318600"/>
          </a:xfrm>
          <a:prstGeom prst="straightConnector1">
            <a:avLst/>
          </a:prstGeom>
          <a:noFill/>
          <a:ln cap="flat" cmpd="sng" w="9525">
            <a:solidFill>
              <a:srgbClr val="00FFFF"/>
            </a:solidFill>
            <a:prstDash val="solid"/>
            <a:round/>
            <a:headEnd len="med" w="med" type="none"/>
            <a:tailEnd len="med" w="med" type="none"/>
          </a:ln>
        </p:spPr>
      </p:cxnSp>
      <p:cxnSp>
        <p:nvCxnSpPr>
          <p:cNvPr id="1440" name="Google Shape;1440;p96"/>
          <p:cNvCxnSpPr/>
          <p:nvPr/>
        </p:nvCxnSpPr>
        <p:spPr>
          <a:xfrm flipH="1" rot="10800000">
            <a:off x="5766800" y="1405175"/>
            <a:ext cx="1792800" cy="312600"/>
          </a:xfrm>
          <a:prstGeom prst="straightConnector1">
            <a:avLst/>
          </a:prstGeom>
          <a:noFill/>
          <a:ln cap="flat" cmpd="sng" w="9525">
            <a:solidFill>
              <a:srgbClr val="0000FF"/>
            </a:solidFill>
            <a:prstDash val="solid"/>
            <a:round/>
            <a:headEnd len="med" w="med" type="none"/>
            <a:tailEnd len="med" w="med" type="none"/>
          </a:ln>
        </p:spPr>
      </p:cxnSp>
      <p:sp>
        <p:nvSpPr>
          <p:cNvPr id="1441" name="Google Shape;1441;p96"/>
          <p:cNvSpPr txBox="1"/>
          <p:nvPr/>
        </p:nvSpPr>
        <p:spPr>
          <a:xfrm>
            <a:off x="456975" y="772975"/>
            <a:ext cx="3500400" cy="14391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Calibri"/>
              <a:buChar char="-"/>
            </a:pPr>
            <a:r>
              <a:rPr lang="en" sz="1000" u="sng">
                <a:solidFill>
                  <a:schemeClr val="dk2"/>
                </a:solidFill>
                <a:latin typeface="Calibri"/>
                <a:ea typeface="Calibri"/>
                <a:cs typeface="Calibri"/>
                <a:sym typeface="Calibri"/>
              </a:rPr>
              <a:t>Do not </a:t>
            </a:r>
            <a:r>
              <a:rPr lang="en" sz="1000" u="sng">
                <a:solidFill>
                  <a:schemeClr val="dk2"/>
                </a:solidFill>
                <a:latin typeface="Calibri"/>
                <a:ea typeface="Calibri"/>
                <a:cs typeface="Calibri"/>
                <a:sym typeface="Calibri"/>
              </a:rPr>
              <a:t>continue</a:t>
            </a:r>
            <a:r>
              <a:rPr lang="en" sz="1000" u="sng">
                <a:solidFill>
                  <a:schemeClr val="dk2"/>
                </a:solidFill>
                <a:latin typeface="Calibri"/>
                <a:ea typeface="Calibri"/>
                <a:cs typeface="Calibri"/>
                <a:sym typeface="Calibri"/>
              </a:rPr>
              <a:t> past the bridge after getting Devon Scope from Steven</a:t>
            </a:r>
            <a:r>
              <a:rPr lang="en" sz="1000">
                <a:solidFill>
                  <a:schemeClr val="dk2"/>
                </a:solidFill>
                <a:latin typeface="Calibri"/>
                <a:ea typeface="Calibri"/>
                <a:cs typeface="Calibri"/>
                <a:sym typeface="Calibri"/>
              </a:rPr>
              <a:t>. </a:t>
            </a:r>
            <a:r>
              <a:rPr b="1" lang="en" sz="1000">
                <a:solidFill>
                  <a:schemeClr val="dk2"/>
                </a:solidFill>
                <a:latin typeface="Calibri"/>
                <a:ea typeface="Calibri"/>
                <a:cs typeface="Calibri"/>
                <a:sym typeface="Calibri"/>
              </a:rPr>
              <a:t>Catch</a:t>
            </a:r>
            <a:r>
              <a:rPr lang="en" sz="1000">
                <a:solidFill>
                  <a:schemeClr val="dk2"/>
                </a:solidFill>
                <a:latin typeface="Calibri"/>
                <a:ea typeface="Calibri"/>
                <a:cs typeface="Calibri"/>
                <a:sym typeface="Calibri"/>
              </a:rPr>
              <a:t> the </a:t>
            </a:r>
            <a:r>
              <a:rPr lang="en" sz="1000">
                <a:solidFill>
                  <a:schemeClr val="dk2"/>
                </a:solidFill>
                <a:latin typeface="Calibri"/>
                <a:ea typeface="Calibri"/>
                <a:cs typeface="Calibri"/>
                <a:sym typeface="Calibri"/>
              </a:rPr>
              <a:t>Kecleon</a:t>
            </a:r>
            <a:r>
              <a:rPr lang="en" sz="1000">
                <a:solidFill>
                  <a:schemeClr val="dk2"/>
                </a:solidFill>
                <a:latin typeface="Calibri"/>
                <a:ea typeface="Calibri"/>
                <a:cs typeface="Calibri"/>
                <a:sym typeface="Calibri"/>
              </a:rPr>
              <a:t> for Pokedex, then Go back to Fortree Gym. </a:t>
            </a:r>
            <a:endParaRPr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*This is the last location of Gabby and Ty. Once you </a:t>
            </a:r>
            <a:r>
              <a:rPr lang="en" sz="1000">
                <a:solidFill>
                  <a:schemeClr val="dk2"/>
                </a:solidFill>
                <a:latin typeface="Calibri"/>
                <a:ea typeface="Calibri"/>
                <a:cs typeface="Calibri"/>
                <a:sym typeface="Calibri"/>
              </a:rPr>
              <a:t>defeat</a:t>
            </a:r>
            <a:r>
              <a:rPr lang="en" sz="1000">
                <a:solidFill>
                  <a:schemeClr val="dk2"/>
                </a:solidFill>
                <a:latin typeface="Calibri"/>
                <a:ea typeface="Calibri"/>
                <a:cs typeface="Calibri"/>
                <a:sym typeface="Calibri"/>
              </a:rPr>
              <a:t> the gym, you can use Fly to quickly go to all 3 of their locations and battle them. You can use an Amulet Coin on their battles over and over. Once they are maxed out, you can get like 6 or 7 grand per battle.* Yes. Unlimited money, and </a:t>
            </a:r>
            <a:r>
              <a:rPr lang="en" sz="1000">
                <a:solidFill>
                  <a:schemeClr val="dk2"/>
                </a:solidFill>
                <a:latin typeface="Calibri"/>
                <a:ea typeface="Calibri"/>
                <a:cs typeface="Calibri"/>
                <a:sym typeface="Calibri"/>
              </a:rPr>
              <a:t>technically,</a:t>
            </a:r>
            <a:r>
              <a:rPr lang="en" sz="1000">
                <a:solidFill>
                  <a:schemeClr val="dk2"/>
                </a:solidFill>
                <a:latin typeface="Calibri"/>
                <a:ea typeface="Calibri"/>
                <a:cs typeface="Calibri"/>
                <a:sym typeface="Calibri"/>
              </a:rPr>
              <a:t> experience too.</a:t>
            </a:r>
            <a:endParaRPr sz="1000">
              <a:solidFill>
                <a:schemeClr val="dk2"/>
              </a:solidFill>
              <a:latin typeface="Calibri"/>
              <a:ea typeface="Calibri"/>
              <a:cs typeface="Calibri"/>
              <a:sym typeface="Calibri"/>
            </a:endParaRPr>
          </a:p>
          <a:p>
            <a:pPr indent="0" lvl="0" marL="0" rtl="0" algn="l">
              <a:spcBef>
                <a:spcPts val="0"/>
              </a:spcBef>
              <a:spcAft>
                <a:spcPts val="0"/>
              </a:spcAft>
              <a:buNone/>
            </a:pPr>
            <a:r>
              <a:t/>
            </a:r>
            <a:endParaRPr sz="10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000">
                <a:solidFill>
                  <a:schemeClr val="dk2"/>
                </a:solidFill>
                <a:latin typeface="Calibri"/>
                <a:ea typeface="Calibri"/>
                <a:cs typeface="Calibri"/>
                <a:sym typeface="Calibri"/>
              </a:rPr>
              <a:t>There’s a lot of trainers on this route, the rest will be on the next Route 120 slide.</a:t>
            </a:r>
            <a:endParaRPr sz="1300">
              <a:solidFill>
                <a:schemeClr val="dk2"/>
              </a:solidFill>
              <a:latin typeface="Calibri"/>
              <a:ea typeface="Calibri"/>
              <a:cs typeface="Calibri"/>
              <a:sym typeface="Calibri"/>
            </a:endParaRPr>
          </a:p>
        </p:txBody>
      </p:sp>
      <p:pic>
        <p:nvPicPr>
          <p:cNvPr id="1442" name="Google Shape;1442;p96"/>
          <p:cNvPicPr preferRelativeResize="0"/>
          <p:nvPr/>
        </p:nvPicPr>
        <p:blipFill>
          <a:blip r:embed="rId4">
            <a:alphaModFix/>
          </a:blip>
          <a:stretch>
            <a:fillRect/>
          </a:stretch>
        </p:blipFill>
        <p:spPr>
          <a:xfrm>
            <a:off x="319573" y="3019025"/>
            <a:ext cx="1825524" cy="1767900"/>
          </a:xfrm>
          <a:prstGeom prst="rect">
            <a:avLst/>
          </a:prstGeom>
          <a:noFill/>
          <a:ln>
            <a:noFill/>
          </a:ln>
        </p:spPr>
      </p:pic>
      <p:pic>
        <p:nvPicPr>
          <p:cNvPr id="1443" name="Google Shape;1443;p96"/>
          <p:cNvPicPr preferRelativeResize="0"/>
          <p:nvPr/>
        </p:nvPicPr>
        <p:blipFill>
          <a:blip r:embed="rId5">
            <a:alphaModFix/>
          </a:blip>
          <a:stretch>
            <a:fillRect/>
          </a:stretch>
        </p:blipFill>
        <p:spPr>
          <a:xfrm>
            <a:off x="2270251" y="3095406"/>
            <a:ext cx="2034600" cy="1691519"/>
          </a:xfrm>
          <a:prstGeom prst="rect">
            <a:avLst/>
          </a:prstGeom>
          <a:noFill/>
          <a:ln>
            <a:noFill/>
          </a:ln>
        </p:spPr>
      </p:pic>
      <p:pic>
        <p:nvPicPr>
          <p:cNvPr id="1444" name="Google Shape;1444;p96"/>
          <p:cNvPicPr preferRelativeResize="0"/>
          <p:nvPr/>
        </p:nvPicPr>
        <p:blipFill>
          <a:blip r:embed="rId6">
            <a:alphaModFix/>
          </a:blip>
          <a:stretch>
            <a:fillRect/>
          </a:stretch>
        </p:blipFill>
        <p:spPr>
          <a:xfrm>
            <a:off x="4486277" y="2751775"/>
            <a:ext cx="1890547" cy="1984850"/>
          </a:xfrm>
          <a:prstGeom prst="rect">
            <a:avLst/>
          </a:prstGeom>
          <a:noFill/>
          <a:ln>
            <a:noFill/>
          </a:ln>
        </p:spPr>
      </p:pic>
      <p:sp>
        <p:nvSpPr>
          <p:cNvPr id="1445" name="Google Shape;1445;p96"/>
          <p:cNvSpPr txBox="1"/>
          <p:nvPr/>
        </p:nvSpPr>
        <p:spPr>
          <a:xfrm>
            <a:off x="7015550" y="501000"/>
            <a:ext cx="10308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Fortree City</a:t>
            </a:r>
            <a:endParaRPr sz="800">
              <a:solidFill>
                <a:schemeClr val="dk2"/>
              </a:solidFill>
              <a:latin typeface="Calibri"/>
              <a:ea typeface="Calibri"/>
              <a:cs typeface="Calibri"/>
              <a:sym typeface="Calibri"/>
            </a:endParaRPr>
          </a:p>
        </p:txBody>
      </p:sp>
      <p:cxnSp>
        <p:nvCxnSpPr>
          <p:cNvPr id="1446" name="Google Shape;1446;p96"/>
          <p:cNvCxnSpPr/>
          <p:nvPr/>
        </p:nvCxnSpPr>
        <p:spPr>
          <a:xfrm rot="10800000">
            <a:off x="6841550" y="667475"/>
            <a:ext cx="255300" cy="0"/>
          </a:xfrm>
          <a:prstGeom prst="straightConnector1">
            <a:avLst/>
          </a:prstGeom>
          <a:noFill/>
          <a:ln cap="flat" cmpd="sng" w="9525">
            <a:solidFill>
              <a:schemeClr val="dk2"/>
            </a:solidFill>
            <a:prstDash val="solid"/>
            <a:round/>
            <a:headEnd len="med" w="med" type="none"/>
            <a:tailEnd len="med" w="med" type="triangle"/>
          </a:ln>
        </p:spPr>
      </p:cxnSp>
      <p:sp>
        <p:nvSpPr>
          <p:cNvPr id="1447" name="Google Shape;1447;p96"/>
          <p:cNvSpPr txBox="1"/>
          <p:nvPr/>
        </p:nvSpPr>
        <p:spPr>
          <a:xfrm>
            <a:off x="7595300" y="4152100"/>
            <a:ext cx="8274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121</a:t>
            </a:r>
            <a:endParaRPr sz="800">
              <a:solidFill>
                <a:schemeClr val="dk2"/>
              </a:solidFill>
              <a:latin typeface="Calibri"/>
              <a:ea typeface="Calibri"/>
              <a:cs typeface="Calibri"/>
              <a:sym typeface="Calibri"/>
            </a:endParaRPr>
          </a:p>
        </p:txBody>
      </p:sp>
      <p:cxnSp>
        <p:nvCxnSpPr>
          <p:cNvPr id="1448" name="Google Shape;1448;p96"/>
          <p:cNvCxnSpPr/>
          <p:nvPr/>
        </p:nvCxnSpPr>
        <p:spPr>
          <a:xfrm flipH="1" rot="10800000">
            <a:off x="8152050" y="4319075"/>
            <a:ext cx="166800" cy="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97"/>
          <p:cNvSpPr txBox="1"/>
          <p:nvPr>
            <p:ph type="title"/>
          </p:nvPr>
        </p:nvSpPr>
        <p:spPr>
          <a:xfrm>
            <a:off x="138525" y="135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Fortree Gym</a:t>
            </a:r>
            <a:endParaRPr/>
          </a:p>
        </p:txBody>
      </p:sp>
      <p:sp>
        <p:nvSpPr>
          <p:cNvPr id="1454" name="Google Shape;1454;p97"/>
          <p:cNvSpPr txBox="1"/>
          <p:nvPr>
            <p:ph idx="1" type="body"/>
          </p:nvPr>
        </p:nvSpPr>
        <p:spPr>
          <a:xfrm>
            <a:off x="848325"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5" name="Google Shape;1455;p97"/>
          <p:cNvPicPr preferRelativeResize="0"/>
          <p:nvPr/>
        </p:nvPicPr>
        <p:blipFill>
          <a:blip r:embed="rId3">
            <a:alphaModFix/>
          </a:blip>
          <a:stretch>
            <a:fillRect/>
          </a:stretch>
        </p:blipFill>
        <p:spPr>
          <a:xfrm>
            <a:off x="5556550" y="379900"/>
            <a:ext cx="3048000" cy="3810000"/>
          </a:xfrm>
          <a:prstGeom prst="rect">
            <a:avLst/>
          </a:prstGeom>
          <a:noFill/>
          <a:ln>
            <a:noFill/>
          </a:ln>
        </p:spPr>
      </p:pic>
      <p:pic>
        <p:nvPicPr>
          <p:cNvPr id="1456" name="Google Shape;1456;p97"/>
          <p:cNvPicPr preferRelativeResize="0"/>
          <p:nvPr/>
        </p:nvPicPr>
        <p:blipFill>
          <a:blip r:embed="rId4">
            <a:alphaModFix/>
          </a:blip>
          <a:stretch>
            <a:fillRect/>
          </a:stretch>
        </p:blipFill>
        <p:spPr>
          <a:xfrm>
            <a:off x="420500" y="996645"/>
            <a:ext cx="1799175" cy="3621805"/>
          </a:xfrm>
          <a:prstGeom prst="rect">
            <a:avLst/>
          </a:prstGeom>
          <a:noFill/>
          <a:ln>
            <a:noFill/>
          </a:ln>
        </p:spPr>
      </p:pic>
      <p:pic>
        <p:nvPicPr>
          <p:cNvPr id="1457" name="Google Shape;1457;p97"/>
          <p:cNvPicPr preferRelativeResize="0"/>
          <p:nvPr/>
        </p:nvPicPr>
        <p:blipFill>
          <a:blip r:embed="rId5">
            <a:alphaModFix/>
          </a:blip>
          <a:stretch>
            <a:fillRect/>
          </a:stretch>
        </p:blipFill>
        <p:spPr>
          <a:xfrm>
            <a:off x="2364112" y="712003"/>
            <a:ext cx="3048000" cy="2417372"/>
          </a:xfrm>
          <a:prstGeom prst="rect">
            <a:avLst/>
          </a:prstGeom>
          <a:noFill/>
          <a:ln>
            <a:noFill/>
          </a:ln>
        </p:spPr>
      </p:pic>
      <p:sp>
        <p:nvSpPr>
          <p:cNvPr id="1458" name="Google Shape;1458;p97"/>
          <p:cNvSpPr txBox="1"/>
          <p:nvPr/>
        </p:nvSpPr>
        <p:spPr>
          <a:xfrm>
            <a:off x="2654400" y="3344725"/>
            <a:ext cx="2377200" cy="954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Winona starts with Swablu. Take it out immediately before it uses Perish Song. </a:t>
            </a:r>
            <a:endParaRPr sz="1000">
              <a:solidFill>
                <a:schemeClr val="dk2"/>
              </a:solidFill>
              <a:latin typeface="Calibri"/>
              <a:ea typeface="Calibri"/>
              <a:cs typeface="Calibri"/>
              <a:sym typeface="Calibri"/>
            </a:endParaRPr>
          </a:p>
          <a:p>
            <a:pPr indent="0" lvl="0" marL="457200" rtl="0" algn="l">
              <a:spcBef>
                <a:spcPts val="0"/>
              </a:spcBef>
              <a:spcAft>
                <a:spcPts val="0"/>
              </a:spcAft>
              <a:buNone/>
            </a:pPr>
            <a:r>
              <a:t/>
            </a:r>
            <a:endParaRPr sz="1000">
              <a:solidFill>
                <a:schemeClr val="dk2"/>
              </a:solidFill>
              <a:latin typeface="Calibri"/>
              <a:ea typeface="Calibri"/>
              <a:cs typeface="Calibri"/>
              <a:sym typeface="Calibri"/>
            </a:endParaRPr>
          </a:p>
          <a:p>
            <a:pPr indent="-292100" lvl="0" marL="457200" rtl="0" algn="l">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Pelipper loves using Protect </a:t>
            </a:r>
            <a:r>
              <a:rPr lang="en" sz="1000">
                <a:solidFill>
                  <a:schemeClr val="dk2"/>
                </a:solidFill>
                <a:latin typeface="Calibri"/>
                <a:ea typeface="Calibri"/>
                <a:cs typeface="Calibri"/>
                <a:sym typeface="Calibri"/>
              </a:rPr>
              <a:t>especially</a:t>
            </a:r>
            <a:r>
              <a:rPr lang="en" sz="1000">
                <a:solidFill>
                  <a:schemeClr val="dk2"/>
                </a:solidFill>
                <a:latin typeface="Calibri"/>
                <a:ea typeface="Calibri"/>
                <a:cs typeface="Calibri"/>
                <a:sym typeface="Calibri"/>
              </a:rPr>
              <a:t> when it first gets sent out. You can set up on it for 2 turns like 90 percent of the time.</a:t>
            </a:r>
            <a:endParaRPr sz="1000">
              <a:solidFill>
                <a:schemeClr val="dk2"/>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98"/>
          <p:cNvSpPr txBox="1"/>
          <p:nvPr>
            <p:ph type="title"/>
          </p:nvPr>
        </p:nvSpPr>
        <p:spPr>
          <a:xfrm>
            <a:off x="162850" y="1649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120 - Trainers and Items </a:t>
            </a:r>
            <a:endParaRPr/>
          </a:p>
        </p:txBody>
      </p:sp>
      <p:sp>
        <p:nvSpPr>
          <p:cNvPr id="1464" name="Google Shape;1464;p9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5" name="Google Shape;1465;p98"/>
          <p:cNvPicPr preferRelativeResize="0"/>
          <p:nvPr/>
        </p:nvPicPr>
        <p:blipFill>
          <a:blip r:embed="rId3">
            <a:alphaModFix/>
          </a:blip>
          <a:stretch>
            <a:fillRect/>
          </a:stretch>
        </p:blipFill>
        <p:spPr>
          <a:xfrm>
            <a:off x="6651725" y="321326"/>
            <a:ext cx="1758725" cy="4396800"/>
          </a:xfrm>
          <a:prstGeom prst="rect">
            <a:avLst/>
          </a:prstGeom>
          <a:noFill/>
          <a:ln>
            <a:noFill/>
          </a:ln>
        </p:spPr>
      </p:pic>
      <p:pic>
        <p:nvPicPr>
          <p:cNvPr id="1466" name="Google Shape;1466;p98"/>
          <p:cNvPicPr preferRelativeResize="0"/>
          <p:nvPr/>
        </p:nvPicPr>
        <p:blipFill>
          <a:blip r:embed="rId4">
            <a:alphaModFix/>
          </a:blip>
          <a:stretch>
            <a:fillRect/>
          </a:stretch>
        </p:blipFill>
        <p:spPr>
          <a:xfrm>
            <a:off x="257225" y="897569"/>
            <a:ext cx="1825725" cy="3820557"/>
          </a:xfrm>
          <a:prstGeom prst="rect">
            <a:avLst/>
          </a:prstGeom>
          <a:noFill/>
          <a:ln>
            <a:noFill/>
          </a:ln>
        </p:spPr>
      </p:pic>
      <p:pic>
        <p:nvPicPr>
          <p:cNvPr id="1467" name="Google Shape;1467;p98"/>
          <p:cNvPicPr preferRelativeResize="0"/>
          <p:nvPr/>
        </p:nvPicPr>
        <p:blipFill>
          <a:blip r:embed="rId5">
            <a:alphaModFix/>
          </a:blip>
          <a:stretch>
            <a:fillRect/>
          </a:stretch>
        </p:blipFill>
        <p:spPr>
          <a:xfrm>
            <a:off x="2063500" y="1201227"/>
            <a:ext cx="1952125" cy="3454797"/>
          </a:xfrm>
          <a:prstGeom prst="rect">
            <a:avLst/>
          </a:prstGeom>
          <a:noFill/>
          <a:ln>
            <a:noFill/>
          </a:ln>
        </p:spPr>
      </p:pic>
      <p:sp>
        <p:nvSpPr>
          <p:cNvPr id="1468" name="Google Shape;1468;p98"/>
          <p:cNvSpPr txBox="1"/>
          <p:nvPr/>
        </p:nvSpPr>
        <p:spPr>
          <a:xfrm>
            <a:off x="4147875" y="938275"/>
            <a:ext cx="2474400" cy="2985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Revive</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Zinc</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Nugget</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Hyper Potion</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Full Heal</a:t>
            </a:r>
            <a:endParaRPr sz="1200">
              <a:solidFill>
                <a:schemeClr val="dk2"/>
              </a:solidFill>
              <a:latin typeface="Calibri"/>
              <a:ea typeface="Calibri"/>
              <a:cs typeface="Calibri"/>
              <a:sym typeface="Calibri"/>
            </a:endParaRPr>
          </a:p>
          <a:p>
            <a:pPr indent="-304800" lvl="0" marL="457200" rtl="0" algn="l">
              <a:spcBef>
                <a:spcPts val="0"/>
              </a:spcBef>
              <a:spcAft>
                <a:spcPts val="0"/>
              </a:spcAft>
              <a:buClr>
                <a:schemeClr val="dk2"/>
              </a:buClr>
              <a:buSzPts val="1200"/>
              <a:buFont typeface="Calibri"/>
              <a:buAutoNum type="arabicPeriod"/>
            </a:pPr>
            <a:r>
              <a:rPr lang="en" sz="1200">
                <a:solidFill>
                  <a:schemeClr val="dk2"/>
                </a:solidFill>
                <a:latin typeface="Calibri"/>
                <a:ea typeface="Calibri"/>
                <a:cs typeface="Calibri"/>
                <a:sym typeface="Calibri"/>
              </a:rPr>
              <a:t>Rare Candy</a:t>
            </a:r>
            <a:endParaRPr sz="1200">
              <a:solidFill>
                <a:schemeClr val="dk2"/>
              </a:solidFill>
              <a:latin typeface="Calibri"/>
              <a:ea typeface="Calibri"/>
              <a:cs typeface="Calibri"/>
              <a:sym typeface="Calibri"/>
            </a:endParaRPr>
          </a:p>
        </p:txBody>
      </p:sp>
      <p:cxnSp>
        <p:nvCxnSpPr>
          <p:cNvPr id="1469" name="Google Shape;1469;p98"/>
          <p:cNvCxnSpPr/>
          <p:nvPr/>
        </p:nvCxnSpPr>
        <p:spPr>
          <a:xfrm>
            <a:off x="5158075" y="1152175"/>
            <a:ext cx="2571900" cy="641700"/>
          </a:xfrm>
          <a:prstGeom prst="straightConnector1">
            <a:avLst/>
          </a:prstGeom>
          <a:noFill/>
          <a:ln cap="flat" cmpd="sng" w="9525">
            <a:solidFill>
              <a:srgbClr val="FF0000"/>
            </a:solidFill>
            <a:prstDash val="solid"/>
            <a:round/>
            <a:headEnd len="med" w="med" type="none"/>
            <a:tailEnd len="med" w="med" type="none"/>
          </a:ln>
        </p:spPr>
      </p:cxnSp>
      <p:cxnSp>
        <p:nvCxnSpPr>
          <p:cNvPr id="1470" name="Google Shape;1470;p98"/>
          <p:cNvCxnSpPr/>
          <p:nvPr/>
        </p:nvCxnSpPr>
        <p:spPr>
          <a:xfrm>
            <a:off x="5002525" y="1346650"/>
            <a:ext cx="2732100" cy="846000"/>
          </a:xfrm>
          <a:prstGeom prst="straightConnector1">
            <a:avLst/>
          </a:prstGeom>
          <a:noFill/>
          <a:ln cap="flat" cmpd="sng" w="9525">
            <a:solidFill>
              <a:srgbClr val="FF9900"/>
            </a:solidFill>
            <a:prstDash val="solid"/>
            <a:round/>
            <a:headEnd len="med" w="med" type="none"/>
            <a:tailEnd len="med" w="med" type="none"/>
          </a:ln>
        </p:spPr>
      </p:cxnSp>
      <p:cxnSp>
        <p:nvCxnSpPr>
          <p:cNvPr id="1471" name="Google Shape;1471;p98"/>
          <p:cNvCxnSpPr/>
          <p:nvPr/>
        </p:nvCxnSpPr>
        <p:spPr>
          <a:xfrm>
            <a:off x="5201850" y="1536250"/>
            <a:ext cx="2362800" cy="1230000"/>
          </a:xfrm>
          <a:prstGeom prst="straightConnector1">
            <a:avLst/>
          </a:prstGeom>
          <a:noFill/>
          <a:ln cap="flat" cmpd="sng" w="9525">
            <a:solidFill>
              <a:srgbClr val="00FF00"/>
            </a:solidFill>
            <a:prstDash val="solid"/>
            <a:round/>
            <a:headEnd len="med" w="med" type="none"/>
            <a:tailEnd len="med" w="med" type="none"/>
          </a:ln>
        </p:spPr>
      </p:cxnSp>
      <p:cxnSp>
        <p:nvCxnSpPr>
          <p:cNvPr id="1472" name="Google Shape;1472;p98"/>
          <p:cNvCxnSpPr/>
          <p:nvPr/>
        </p:nvCxnSpPr>
        <p:spPr>
          <a:xfrm>
            <a:off x="5488675" y="1730700"/>
            <a:ext cx="2197500" cy="2217000"/>
          </a:xfrm>
          <a:prstGeom prst="straightConnector1">
            <a:avLst/>
          </a:prstGeom>
          <a:noFill/>
          <a:ln cap="flat" cmpd="sng" w="9525">
            <a:solidFill>
              <a:srgbClr val="00FFFF"/>
            </a:solidFill>
            <a:prstDash val="solid"/>
            <a:round/>
            <a:headEnd len="med" w="med" type="none"/>
            <a:tailEnd len="med" w="med" type="none"/>
          </a:ln>
        </p:spPr>
      </p:cxnSp>
      <p:cxnSp>
        <p:nvCxnSpPr>
          <p:cNvPr id="1473" name="Google Shape;1473;p98"/>
          <p:cNvCxnSpPr/>
          <p:nvPr/>
        </p:nvCxnSpPr>
        <p:spPr>
          <a:xfrm>
            <a:off x="5240725" y="1857100"/>
            <a:ext cx="1755000" cy="2401500"/>
          </a:xfrm>
          <a:prstGeom prst="straightConnector1">
            <a:avLst/>
          </a:prstGeom>
          <a:noFill/>
          <a:ln cap="flat" cmpd="sng" w="9525">
            <a:solidFill>
              <a:srgbClr val="0000FF"/>
            </a:solidFill>
            <a:prstDash val="solid"/>
            <a:round/>
            <a:headEnd len="med" w="med" type="none"/>
            <a:tailEnd len="med" w="med" type="none"/>
          </a:ln>
        </p:spPr>
      </p:cxnSp>
      <p:cxnSp>
        <p:nvCxnSpPr>
          <p:cNvPr id="1474" name="Google Shape;1474;p98"/>
          <p:cNvCxnSpPr/>
          <p:nvPr/>
        </p:nvCxnSpPr>
        <p:spPr>
          <a:xfrm>
            <a:off x="5372000" y="2134200"/>
            <a:ext cx="1298100" cy="1998000"/>
          </a:xfrm>
          <a:prstGeom prst="straightConnector1">
            <a:avLst/>
          </a:prstGeom>
          <a:noFill/>
          <a:ln cap="flat" cmpd="sng" w="9525">
            <a:solidFill>
              <a:srgbClr val="FF00FF"/>
            </a:solidFill>
            <a:prstDash val="solid"/>
            <a:round/>
            <a:headEnd len="med" w="med" type="none"/>
            <a:tailEnd len="med" w="med" type="none"/>
          </a:ln>
        </p:spPr>
      </p:cxnSp>
      <p:sp>
        <p:nvSpPr>
          <p:cNvPr id="1475" name="Google Shape;1475;p98"/>
          <p:cNvSpPr txBox="1"/>
          <p:nvPr/>
        </p:nvSpPr>
        <p:spPr>
          <a:xfrm>
            <a:off x="6883925" y="471550"/>
            <a:ext cx="1181400" cy="5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Fortree City</a:t>
            </a:r>
            <a:endParaRPr sz="800">
              <a:solidFill>
                <a:schemeClr val="dk2"/>
              </a:solidFill>
              <a:latin typeface="Calibri"/>
              <a:ea typeface="Calibri"/>
              <a:cs typeface="Calibri"/>
              <a:sym typeface="Calibri"/>
            </a:endParaRPr>
          </a:p>
        </p:txBody>
      </p:sp>
      <p:cxnSp>
        <p:nvCxnSpPr>
          <p:cNvPr id="1476" name="Google Shape;1476;p98"/>
          <p:cNvCxnSpPr/>
          <p:nvPr/>
        </p:nvCxnSpPr>
        <p:spPr>
          <a:xfrm rot="10800000">
            <a:off x="6679600" y="627150"/>
            <a:ext cx="272400" cy="0"/>
          </a:xfrm>
          <a:prstGeom prst="straightConnector1">
            <a:avLst/>
          </a:prstGeom>
          <a:noFill/>
          <a:ln cap="flat" cmpd="sng" w="9525">
            <a:solidFill>
              <a:schemeClr val="dk2"/>
            </a:solidFill>
            <a:prstDash val="solid"/>
            <a:round/>
            <a:headEnd len="med" w="med" type="none"/>
            <a:tailEnd len="med" w="med" type="triangle"/>
          </a:ln>
        </p:spPr>
      </p:cxnSp>
      <p:sp>
        <p:nvSpPr>
          <p:cNvPr id="1477" name="Google Shape;1477;p98"/>
          <p:cNvSpPr txBox="1"/>
          <p:nvPr/>
        </p:nvSpPr>
        <p:spPr>
          <a:xfrm>
            <a:off x="7564650" y="4103025"/>
            <a:ext cx="8217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Route 121</a:t>
            </a:r>
            <a:endParaRPr sz="800">
              <a:solidFill>
                <a:schemeClr val="dk2"/>
              </a:solidFill>
              <a:latin typeface="Calibri"/>
              <a:ea typeface="Calibri"/>
              <a:cs typeface="Calibri"/>
              <a:sym typeface="Calibri"/>
            </a:endParaRPr>
          </a:p>
        </p:txBody>
      </p:sp>
      <p:cxnSp>
        <p:nvCxnSpPr>
          <p:cNvPr id="1478" name="Google Shape;1478;p98"/>
          <p:cNvCxnSpPr/>
          <p:nvPr/>
        </p:nvCxnSpPr>
        <p:spPr>
          <a:xfrm>
            <a:off x="8104175" y="4253850"/>
            <a:ext cx="282300" cy="4800"/>
          </a:xfrm>
          <a:prstGeom prst="straightConnector1">
            <a:avLst/>
          </a:prstGeom>
          <a:noFill/>
          <a:ln cap="flat" cmpd="sng" w="9525">
            <a:solidFill>
              <a:schemeClr val="dk2"/>
            </a:solidFill>
            <a:prstDash val="solid"/>
            <a:round/>
            <a:headEnd len="med" w="med" type="none"/>
            <a:tailEnd len="med" w="med" type="triangle"/>
          </a:ln>
        </p:spPr>
      </p:cxnSp>
      <p:sp>
        <p:nvSpPr>
          <p:cNvPr id="1479" name="Google Shape;1479;p98"/>
          <p:cNvSpPr txBox="1"/>
          <p:nvPr/>
        </p:nvSpPr>
        <p:spPr>
          <a:xfrm>
            <a:off x="4284600" y="2704450"/>
            <a:ext cx="11583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Lady by this berry </a:t>
            </a:r>
            <a:r>
              <a:rPr lang="en" sz="1300">
                <a:solidFill>
                  <a:schemeClr val="dk2"/>
                </a:solidFill>
                <a:latin typeface="Calibri"/>
                <a:ea typeface="Calibri"/>
                <a:cs typeface="Calibri"/>
                <a:sym typeface="Calibri"/>
              </a:rPr>
              <a:t>patch gives you a random rare berry. I’m not sure this is a daily berry.</a:t>
            </a:r>
            <a:endParaRPr sz="1300">
              <a:solidFill>
                <a:schemeClr val="dk2"/>
              </a:solidFill>
              <a:latin typeface="Calibri"/>
              <a:ea typeface="Calibri"/>
              <a:cs typeface="Calibri"/>
              <a:sym typeface="Calibri"/>
            </a:endParaRPr>
          </a:p>
        </p:txBody>
      </p:sp>
      <p:cxnSp>
        <p:nvCxnSpPr>
          <p:cNvPr id="1480" name="Google Shape;1480;p98"/>
          <p:cNvCxnSpPr/>
          <p:nvPr/>
        </p:nvCxnSpPr>
        <p:spPr>
          <a:xfrm>
            <a:off x="5241650" y="3838000"/>
            <a:ext cx="1894500" cy="579000"/>
          </a:xfrm>
          <a:prstGeom prst="straightConnector1">
            <a:avLst/>
          </a:prstGeom>
          <a:noFill/>
          <a:ln cap="flat" cmpd="sng" w="9525">
            <a:solidFill>
              <a:srgbClr val="9900FF"/>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99"/>
          <p:cNvSpPr txBox="1"/>
          <p:nvPr>
            <p:ph type="title"/>
          </p:nvPr>
        </p:nvSpPr>
        <p:spPr>
          <a:xfrm>
            <a:off x="157825" y="135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121</a:t>
            </a:r>
            <a:endParaRPr/>
          </a:p>
        </p:txBody>
      </p:sp>
      <p:sp>
        <p:nvSpPr>
          <p:cNvPr id="1486" name="Google Shape;1486;p9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7" name="Google Shape;1487;p99"/>
          <p:cNvPicPr preferRelativeResize="0"/>
          <p:nvPr/>
        </p:nvPicPr>
        <p:blipFill>
          <a:blip r:embed="rId3">
            <a:alphaModFix/>
          </a:blip>
          <a:stretch>
            <a:fillRect/>
          </a:stretch>
        </p:blipFill>
        <p:spPr>
          <a:xfrm>
            <a:off x="3446825" y="308175"/>
            <a:ext cx="5338674" cy="1334675"/>
          </a:xfrm>
          <a:prstGeom prst="rect">
            <a:avLst/>
          </a:prstGeom>
          <a:noFill/>
          <a:ln>
            <a:noFill/>
          </a:ln>
        </p:spPr>
      </p:pic>
      <p:pic>
        <p:nvPicPr>
          <p:cNvPr id="1488" name="Google Shape;1488;p99"/>
          <p:cNvPicPr preferRelativeResize="0"/>
          <p:nvPr/>
        </p:nvPicPr>
        <p:blipFill>
          <a:blip r:embed="rId4">
            <a:alphaModFix/>
          </a:blip>
          <a:stretch>
            <a:fillRect/>
          </a:stretch>
        </p:blipFill>
        <p:spPr>
          <a:xfrm>
            <a:off x="292526" y="1282600"/>
            <a:ext cx="1736625" cy="3395050"/>
          </a:xfrm>
          <a:prstGeom prst="rect">
            <a:avLst/>
          </a:prstGeom>
          <a:noFill/>
          <a:ln>
            <a:noFill/>
          </a:ln>
        </p:spPr>
      </p:pic>
      <p:pic>
        <p:nvPicPr>
          <p:cNvPr id="1489" name="Google Shape;1489;p99"/>
          <p:cNvPicPr preferRelativeResize="0"/>
          <p:nvPr/>
        </p:nvPicPr>
        <p:blipFill>
          <a:blip r:embed="rId5">
            <a:alphaModFix/>
          </a:blip>
          <a:stretch>
            <a:fillRect/>
          </a:stretch>
        </p:blipFill>
        <p:spPr>
          <a:xfrm>
            <a:off x="2129576" y="1681650"/>
            <a:ext cx="1630925" cy="3066149"/>
          </a:xfrm>
          <a:prstGeom prst="rect">
            <a:avLst/>
          </a:prstGeom>
          <a:noFill/>
          <a:ln>
            <a:noFill/>
          </a:ln>
        </p:spPr>
      </p:pic>
      <p:pic>
        <p:nvPicPr>
          <p:cNvPr id="1490" name="Google Shape;1490;p99"/>
          <p:cNvPicPr preferRelativeResize="0"/>
          <p:nvPr/>
        </p:nvPicPr>
        <p:blipFill>
          <a:blip r:embed="rId6">
            <a:alphaModFix/>
          </a:blip>
          <a:stretch>
            <a:fillRect/>
          </a:stretch>
        </p:blipFill>
        <p:spPr>
          <a:xfrm>
            <a:off x="3909750" y="3111375"/>
            <a:ext cx="1786975" cy="1667825"/>
          </a:xfrm>
          <a:prstGeom prst="rect">
            <a:avLst/>
          </a:prstGeom>
          <a:noFill/>
          <a:ln>
            <a:noFill/>
          </a:ln>
        </p:spPr>
      </p:pic>
      <p:pic>
        <p:nvPicPr>
          <p:cNvPr id="1491" name="Google Shape;1491;p99"/>
          <p:cNvPicPr preferRelativeResize="0"/>
          <p:nvPr/>
        </p:nvPicPr>
        <p:blipFill rotWithShape="1">
          <a:blip r:embed="rId7">
            <a:alphaModFix/>
          </a:blip>
          <a:srcRect b="10530" l="0" r="0" t="0"/>
          <a:stretch/>
        </p:blipFill>
        <p:spPr>
          <a:xfrm>
            <a:off x="5696726" y="3148000"/>
            <a:ext cx="1966810" cy="1594575"/>
          </a:xfrm>
          <a:prstGeom prst="rect">
            <a:avLst/>
          </a:prstGeom>
          <a:noFill/>
          <a:ln>
            <a:noFill/>
          </a:ln>
        </p:spPr>
      </p:pic>
      <p:sp>
        <p:nvSpPr>
          <p:cNvPr id="1492" name="Google Shape;1492;p99"/>
          <p:cNvSpPr/>
          <p:nvPr/>
        </p:nvSpPr>
        <p:spPr>
          <a:xfrm>
            <a:off x="5673400" y="257650"/>
            <a:ext cx="593100" cy="55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93" name="Google Shape;1493;p99"/>
          <p:cNvSpPr txBox="1"/>
          <p:nvPr/>
        </p:nvSpPr>
        <p:spPr>
          <a:xfrm>
            <a:off x="5760925" y="388925"/>
            <a:ext cx="4911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494" name="Google Shape;1494;p99"/>
          <p:cNvSpPr txBox="1"/>
          <p:nvPr/>
        </p:nvSpPr>
        <p:spPr>
          <a:xfrm>
            <a:off x="5595625" y="308175"/>
            <a:ext cx="11715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Safari Zone</a:t>
            </a:r>
            <a:endParaRPr sz="1000">
              <a:latin typeface="Calibri"/>
              <a:ea typeface="Calibri"/>
              <a:cs typeface="Calibri"/>
              <a:sym typeface="Calibri"/>
            </a:endParaRPr>
          </a:p>
        </p:txBody>
      </p:sp>
      <p:sp>
        <p:nvSpPr>
          <p:cNvPr id="1495" name="Google Shape;1495;p99"/>
          <p:cNvSpPr txBox="1"/>
          <p:nvPr/>
        </p:nvSpPr>
        <p:spPr>
          <a:xfrm>
            <a:off x="4812925" y="1759875"/>
            <a:ext cx="3511800" cy="1297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0000"/>
              </a:buClr>
              <a:buSzPts val="1300"/>
              <a:buFont typeface="Calibri"/>
              <a:buAutoNum type="arabicPeriod"/>
            </a:pPr>
            <a:r>
              <a:rPr lang="en" sz="1300">
                <a:solidFill>
                  <a:srgbClr val="FF0000"/>
                </a:solidFill>
                <a:latin typeface="Calibri"/>
                <a:ea typeface="Calibri"/>
                <a:cs typeface="Calibri"/>
                <a:sym typeface="Calibri"/>
              </a:rPr>
              <a:t>Zinc</a:t>
            </a:r>
            <a:endParaRPr sz="1300">
              <a:solidFill>
                <a:srgbClr val="FF0000"/>
              </a:solidFill>
              <a:latin typeface="Calibri"/>
              <a:ea typeface="Calibri"/>
              <a:cs typeface="Calibri"/>
              <a:sym typeface="Calibri"/>
            </a:endParaRPr>
          </a:p>
          <a:p>
            <a:pPr indent="-311150" lvl="0" marL="457200" rtl="0" algn="l">
              <a:spcBef>
                <a:spcPts val="0"/>
              </a:spcBef>
              <a:spcAft>
                <a:spcPts val="0"/>
              </a:spcAft>
              <a:buClr>
                <a:srgbClr val="FF9900"/>
              </a:buClr>
              <a:buSzPts val="1300"/>
              <a:buFont typeface="Calibri"/>
              <a:buAutoNum type="arabicPeriod"/>
            </a:pPr>
            <a:r>
              <a:rPr lang="en" sz="1300">
                <a:solidFill>
                  <a:srgbClr val="FF9900"/>
                </a:solidFill>
                <a:latin typeface="Calibri"/>
                <a:ea typeface="Calibri"/>
                <a:cs typeface="Calibri"/>
                <a:sym typeface="Calibri"/>
              </a:rPr>
              <a:t>Revive</a:t>
            </a:r>
            <a:endParaRPr sz="1300">
              <a:solidFill>
                <a:srgbClr val="FF9900"/>
              </a:solidFill>
              <a:latin typeface="Calibri"/>
              <a:ea typeface="Calibri"/>
              <a:cs typeface="Calibri"/>
              <a:sym typeface="Calibri"/>
            </a:endParaRPr>
          </a:p>
          <a:p>
            <a:pPr indent="-311150" lvl="0" marL="457200" rtl="0" algn="l">
              <a:spcBef>
                <a:spcPts val="0"/>
              </a:spcBef>
              <a:spcAft>
                <a:spcPts val="0"/>
              </a:spcAft>
              <a:buClr>
                <a:srgbClr val="00FF00"/>
              </a:buClr>
              <a:buSzPts val="1300"/>
              <a:buFont typeface="Calibri"/>
              <a:buAutoNum type="arabicPeriod"/>
            </a:pPr>
            <a:r>
              <a:rPr lang="en" sz="1300">
                <a:solidFill>
                  <a:srgbClr val="00FF00"/>
                </a:solidFill>
                <a:latin typeface="Calibri"/>
                <a:ea typeface="Calibri"/>
                <a:cs typeface="Calibri"/>
                <a:sym typeface="Calibri"/>
              </a:rPr>
              <a:t>Carbos</a:t>
            </a:r>
            <a:endParaRPr sz="1300">
              <a:solidFill>
                <a:srgbClr val="00FF00"/>
              </a:solidFill>
              <a:latin typeface="Calibri"/>
              <a:ea typeface="Calibri"/>
              <a:cs typeface="Calibri"/>
              <a:sym typeface="Calibri"/>
            </a:endParaRPr>
          </a:p>
          <a:p>
            <a:pPr indent="-311150" lvl="0" marL="457200" rtl="0" algn="l">
              <a:spcBef>
                <a:spcPts val="0"/>
              </a:spcBef>
              <a:spcAft>
                <a:spcPts val="0"/>
              </a:spcAft>
              <a:buClr>
                <a:srgbClr val="00FFFF"/>
              </a:buClr>
              <a:buSzPts val="1300"/>
              <a:buFont typeface="Calibri"/>
              <a:buAutoNum type="arabicPeriod"/>
            </a:pPr>
            <a:r>
              <a:rPr lang="en" sz="1300">
                <a:solidFill>
                  <a:srgbClr val="00FFFF"/>
                </a:solidFill>
                <a:latin typeface="Calibri"/>
                <a:ea typeface="Calibri"/>
                <a:cs typeface="Calibri"/>
                <a:sym typeface="Calibri"/>
              </a:rPr>
              <a:t>Nugget</a:t>
            </a:r>
            <a:endParaRPr sz="1300">
              <a:solidFill>
                <a:srgbClr val="00FFFF"/>
              </a:solidFill>
              <a:latin typeface="Calibri"/>
              <a:ea typeface="Calibri"/>
              <a:cs typeface="Calibri"/>
              <a:sym typeface="Calibri"/>
            </a:endParaRPr>
          </a:p>
          <a:p>
            <a:pPr indent="-311150" lvl="0" marL="457200" rtl="0" algn="l">
              <a:spcBef>
                <a:spcPts val="0"/>
              </a:spcBef>
              <a:spcAft>
                <a:spcPts val="0"/>
              </a:spcAft>
              <a:buClr>
                <a:srgbClr val="0000FF"/>
              </a:buClr>
              <a:buSzPts val="1300"/>
              <a:buFont typeface="Calibri"/>
              <a:buAutoNum type="arabicPeriod"/>
            </a:pPr>
            <a:r>
              <a:rPr lang="en" sz="1300">
                <a:solidFill>
                  <a:srgbClr val="0000FF"/>
                </a:solidFill>
                <a:latin typeface="Calibri"/>
                <a:ea typeface="Calibri"/>
                <a:cs typeface="Calibri"/>
                <a:sym typeface="Calibri"/>
              </a:rPr>
              <a:t>Full Heal</a:t>
            </a:r>
            <a:endParaRPr sz="1300">
              <a:solidFill>
                <a:srgbClr val="0000FF"/>
              </a:solidFill>
              <a:latin typeface="Calibri"/>
              <a:ea typeface="Calibri"/>
              <a:cs typeface="Calibri"/>
              <a:sym typeface="Calibri"/>
            </a:endParaRPr>
          </a:p>
          <a:p>
            <a:pPr indent="-311150" lvl="0" marL="457200" rtl="0" algn="l">
              <a:spcBef>
                <a:spcPts val="0"/>
              </a:spcBef>
              <a:spcAft>
                <a:spcPts val="0"/>
              </a:spcAft>
              <a:buClr>
                <a:srgbClr val="FF00FF"/>
              </a:buClr>
              <a:buSzPts val="1300"/>
              <a:buFont typeface="Calibri"/>
              <a:buAutoNum type="arabicPeriod"/>
            </a:pPr>
            <a:r>
              <a:rPr lang="en" sz="1300">
                <a:solidFill>
                  <a:srgbClr val="FF00FF"/>
                </a:solidFill>
                <a:latin typeface="Calibri"/>
                <a:ea typeface="Calibri"/>
                <a:cs typeface="Calibri"/>
                <a:sym typeface="Calibri"/>
              </a:rPr>
              <a:t>Max Revive</a:t>
            </a:r>
            <a:endParaRPr sz="1300">
              <a:solidFill>
                <a:srgbClr val="FF00FF"/>
              </a:solidFill>
              <a:latin typeface="Calibri"/>
              <a:ea typeface="Calibri"/>
              <a:cs typeface="Calibri"/>
              <a:sym typeface="Calibri"/>
            </a:endParaRPr>
          </a:p>
        </p:txBody>
      </p:sp>
      <p:cxnSp>
        <p:nvCxnSpPr>
          <p:cNvPr id="1496" name="Google Shape;1496;p99"/>
          <p:cNvCxnSpPr/>
          <p:nvPr/>
        </p:nvCxnSpPr>
        <p:spPr>
          <a:xfrm flipH="1" rot="10800000">
            <a:off x="5688000" y="1200850"/>
            <a:ext cx="325800" cy="763200"/>
          </a:xfrm>
          <a:prstGeom prst="straightConnector1">
            <a:avLst/>
          </a:prstGeom>
          <a:noFill/>
          <a:ln cap="flat" cmpd="sng" w="9525">
            <a:solidFill>
              <a:srgbClr val="FF0000"/>
            </a:solidFill>
            <a:prstDash val="solid"/>
            <a:round/>
            <a:headEnd len="med" w="med" type="none"/>
            <a:tailEnd len="med" w="med" type="none"/>
          </a:ln>
        </p:spPr>
      </p:cxnSp>
      <p:cxnSp>
        <p:nvCxnSpPr>
          <p:cNvPr id="1497" name="Google Shape;1497;p99"/>
          <p:cNvCxnSpPr/>
          <p:nvPr/>
        </p:nvCxnSpPr>
        <p:spPr>
          <a:xfrm flipH="1" rot="10800000">
            <a:off x="5809525" y="1025850"/>
            <a:ext cx="1701600" cy="1142400"/>
          </a:xfrm>
          <a:prstGeom prst="straightConnector1">
            <a:avLst/>
          </a:prstGeom>
          <a:noFill/>
          <a:ln cap="flat" cmpd="sng" w="9525">
            <a:solidFill>
              <a:srgbClr val="FF9900"/>
            </a:solidFill>
            <a:prstDash val="solid"/>
            <a:round/>
            <a:headEnd len="med" w="med" type="none"/>
            <a:tailEnd len="med" w="med" type="none"/>
          </a:ln>
        </p:spPr>
      </p:cxnSp>
      <p:cxnSp>
        <p:nvCxnSpPr>
          <p:cNvPr id="1498" name="Google Shape;1498;p99"/>
          <p:cNvCxnSpPr/>
          <p:nvPr/>
        </p:nvCxnSpPr>
        <p:spPr>
          <a:xfrm flipH="1" rot="10800000">
            <a:off x="5838700" y="1006350"/>
            <a:ext cx="1366200" cy="1351500"/>
          </a:xfrm>
          <a:prstGeom prst="straightConnector1">
            <a:avLst/>
          </a:prstGeom>
          <a:noFill/>
          <a:ln cap="flat" cmpd="sng" w="9525">
            <a:solidFill>
              <a:srgbClr val="00FF00"/>
            </a:solidFill>
            <a:prstDash val="solid"/>
            <a:round/>
            <a:headEnd len="med" w="med" type="none"/>
            <a:tailEnd len="med" w="med" type="none"/>
          </a:ln>
        </p:spPr>
      </p:cxnSp>
      <p:cxnSp>
        <p:nvCxnSpPr>
          <p:cNvPr id="1499" name="Google Shape;1499;p99"/>
          <p:cNvCxnSpPr/>
          <p:nvPr/>
        </p:nvCxnSpPr>
        <p:spPr>
          <a:xfrm flipH="1" rot="10800000">
            <a:off x="5877600" y="534625"/>
            <a:ext cx="1473000" cy="2027400"/>
          </a:xfrm>
          <a:prstGeom prst="straightConnector1">
            <a:avLst/>
          </a:prstGeom>
          <a:noFill/>
          <a:ln cap="flat" cmpd="sng" w="9525">
            <a:solidFill>
              <a:srgbClr val="00FFFF"/>
            </a:solidFill>
            <a:prstDash val="solid"/>
            <a:round/>
            <a:headEnd len="med" w="med" type="none"/>
            <a:tailEnd len="med" w="med" type="none"/>
          </a:ln>
        </p:spPr>
      </p:cxnSp>
      <p:cxnSp>
        <p:nvCxnSpPr>
          <p:cNvPr id="1500" name="Google Shape;1500;p99"/>
          <p:cNvCxnSpPr/>
          <p:nvPr/>
        </p:nvCxnSpPr>
        <p:spPr>
          <a:xfrm flipH="1" rot="10800000">
            <a:off x="5940800" y="671000"/>
            <a:ext cx="2333400" cy="2070900"/>
          </a:xfrm>
          <a:prstGeom prst="straightConnector1">
            <a:avLst/>
          </a:prstGeom>
          <a:noFill/>
          <a:ln cap="flat" cmpd="sng" w="9525">
            <a:solidFill>
              <a:srgbClr val="0000FF"/>
            </a:solidFill>
            <a:prstDash val="solid"/>
            <a:round/>
            <a:headEnd len="med" w="med" type="none"/>
            <a:tailEnd len="med" w="med" type="none"/>
          </a:ln>
        </p:spPr>
      </p:cxnSp>
      <p:cxnSp>
        <p:nvCxnSpPr>
          <p:cNvPr id="1501" name="Google Shape;1501;p99"/>
          <p:cNvCxnSpPr/>
          <p:nvPr/>
        </p:nvCxnSpPr>
        <p:spPr>
          <a:xfrm flipH="1" rot="10800000">
            <a:off x="6140125" y="865400"/>
            <a:ext cx="1881300" cy="2090400"/>
          </a:xfrm>
          <a:prstGeom prst="straightConnector1">
            <a:avLst/>
          </a:prstGeom>
          <a:noFill/>
          <a:ln cap="flat" cmpd="sng" w="9525">
            <a:solidFill>
              <a:srgbClr val="FF00FF"/>
            </a:solidFill>
            <a:prstDash val="solid"/>
            <a:round/>
            <a:headEnd len="med" w="med" type="none"/>
            <a:tailEnd len="med" w="med" type="none"/>
          </a:ln>
        </p:spPr>
      </p:cxnSp>
      <p:sp>
        <p:nvSpPr>
          <p:cNvPr id="1502" name="Google Shape;1502;p99"/>
          <p:cNvSpPr txBox="1"/>
          <p:nvPr/>
        </p:nvSpPr>
        <p:spPr>
          <a:xfrm>
            <a:off x="7204900" y="1920300"/>
            <a:ext cx="1618800" cy="10209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2"/>
              </a:buClr>
              <a:buSzPts val="900"/>
              <a:buFont typeface="Calibri"/>
              <a:buChar char="-"/>
            </a:pPr>
            <a:r>
              <a:rPr lang="en" sz="900">
                <a:solidFill>
                  <a:schemeClr val="dk2"/>
                </a:solidFill>
                <a:latin typeface="Calibri"/>
                <a:ea typeface="Calibri"/>
                <a:cs typeface="Calibri"/>
                <a:sym typeface="Calibri"/>
              </a:rPr>
              <a:t>Safari Zone cannot be accessed until Pokeblock Case is </a:t>
            </a:r>
            <a:r>
              <a:rPr lang="en" sz="900">
                <a:solidFill>
                  <a:schemeClr val="dk2"/>
                </a:solidFill>
                <a:latin typeface="Calibri"/>
                <a:ea typeface="Calibri"/>
                <a:cs typeface="Calibri"/>
                <a:sym typeface="Calibri"/>
              </a:rPr>
              <a:t>acquired in Lilycove.</a:t>
            </a:r>
            <a:endParaRPr sz="9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900">
                <a:solidFill>
                  <a:schemeClr val="dk2"/>
                </a:solidFill>
                <a:latin typeface="Calibri"/>
                <a:ea typeface="Calibri"/>
                <a:cs typeface="Calibri"/>
                <a:sym typeface="Calibri"/>
              </a:rPr>
              <a:t>Keep going past Mt. Pyre go straight to Lilycove.</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503" name="Google Shape;1503;p99"/>
          <p:cNvSpPr txBox="1"/>
          <p:nvPr/>
        </p:nvSpPr>
        <p:spPr>
          <a:xfrm>
            <a:off x="3721250" y="736225"/>
            <a:ext cx="12597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Route 120</a:t>
            </a:r>
            <a:endParaRPr sz="900">
              <a:latin typeface="Calibri"/>
              <a:ea typeface="Calibri"/>
              <a:cs typeface="Calibri"/>
              <a:sym typeface="Calibri"/>
            </a:endParaRPr>
          </a:p>
        </p:txBody>
      </p:sp>
      <p:cxnSp>
        <p:nvCxnSpPr>
          <p:cNvPr id="1504" name="Google Shape;1504;p99"/>
          <p:cNvCxnSpPr/>
          <p:nvPr/>
        </p:nvCxnSpPr>
        <p:spPr>
          <a:xfrm flipH="1">
            <a:off x="3543650" y="915625"/>
            <a:ext cx="264900" cy="2100"/>
          </a:xfrm>
          <a:prstGeom prst="straightConnector1">
            <a:avLst/>
          </a:prstGeom>
          <a:noFill/>
          <a:ln cap="flat" cmpd="sng" w="9525">
            <a:solidFill>
              <a:schemeClr val="dk2"/>
            </a:solidFill>
            <a:prstDash val="solid"/>
            <a:round/>
            <a:headEnd len="med" w="med" type="none"/>
            <a:tailEnd len="med" w="med" type="triangle"/>
          </a:ln>
        </p:spPr>
      </p:cxnSp>
      <p:sp>
        <p:nvSpPr>
          <p:cNvPr id="1505" name="Google Shape;1505;p99"/>
          <p:cNvSpPr txBox="1"/>
          <p:nvPr/>
        </p:nvSpPr>
        <p:spPr>
          <a:xfrm>
            <a:off x="8298725" y="562513"/>
            <a:ext cx="1366200" cy="7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Lilycove</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City</a:t>
            </a:r>
            <a:endParaRPr sz="900">
              <a:latin typeface="Calibri"/>
              <a:ea typeface="Calibri"/>
              <a:cs typeface="Calibri"/>
              <a:sym typeface="Calibri"/>
            </a:endParaRPr>
          </a:p>
        </p:txBody>
      </p:sp>
      <p:cxnSp>
        <p:nvCxnSpPr>
          <p:cNvPr id="1506" name="Google Shape;1506;p99"/>
          <p:cNvCxnSpPr/>
          <p:nvPr/>
        </p:nvCxnSpPr>
        <p:spPr>
          <a:xfrm flipH="1" rot="10800000">
            <a:off x="8588850" y="863900"/>
            <a:ext cx="162000" cy="4800"/>
          </a:xfrm>
          <a:prstGeom prst="straightConnector1">
            <a:avLst/>
          </a:prstGeom>
          <a:noFill/>
          <a:ln cap="flat" cmpd="sng" w="9525">
            <a:solidFill>
              <a:schemeClr val="dk2"/>
            </a:solidFill>
            <a:prstDash val="solid"/>
            <a:round/>
            <a:headEnd len="med" w="med" type="none"/>
            <a:tailEnd len="med" w="med" type="triangle"/>
          </a:ln>
        </p:spPr>
      </p:cxnSp>
      <p:sp>
        <p:nvSpPr>
          <p:cNvPr id="1507" name="Google Shape;1507;p99"/>
          <p:cNvSpPr txBox="1"/>
          <p:nvPr/>
        </p:nvSpPr>
        <p:spPr>
          <a:xfrm>
            <a:off x="5172950" y="1025850"/>
            <a:ext cx="11238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Mt. Pyre/</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Route</a:t>
            </a:r>
            <a:r>
              <a:rPr lang="en" sz="900">
                <a:latin typeface="Calibri"/>
                <a:ea typeface="Calibri"/>
                <a:cs typeface="Calibri"/>
                <a:sym typeface="Calibri"/>
              </a:rPr>
              <a:t> 123</a:t>
            </a:r>
            <a:endParaRPr sz="900">
              <a:latin typeface="Calibri"/>
              <a:ea typeface="Calibri"/>
              <a:cs typeface="Calibri"/>
              <a:sym typeface="Calibri"/>
            </a:endParaRPr>
          </a:p>
        </p:txBody>
      </p:sp>
      <p:cxnSp>
        <p:nvCxnSpPr>
          <p:cNvPr id="1508" name="Google Shape;1508;p99"/>
          <p:cNvCxnSpPr/>
          <p:nvPr/>
        </p:nvCxnSpPr>
        <p:spPr>
          <a:xfrm flipH="1">
            <a:off x="5511700" y="1384025"/>
            <a:ext cx="4800" cy="18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00"/>
          <p:cNvSpPr txBox="1"/>
          <p:nvPr>
            <p:ph type="title"/>
          </p:nvPr>
        </p:nvSpPr>
        <p:spPr>
          <a:xfrm>
            <a:off x="157975" y="126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Lilycove City</a:t>
            </a:r>
            <a:endParaRPr/>
          </a:p>
        </p:txBody>
      </p:sp>
      <p:sp>
        <p:nvSpPr>
          <p:cNvPr id="1514" name="Google Shape;1514;p100"/>
          <p:cNvSpPr txBox="1"/>
          <p:nvPr>
            <p:ph idx="1" type="body"/>
          </p:nvPr>
        </p:nvSpPr>
        <p:spPr>
          <a:xfrm>
            <a:off x="321400" y="721875"/>
            <a:ext cx="3076800" cy="1806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Too many items to list for Department Store. It’s pretty standard stuff.</a:t>
            </a:r>
            <a:endParaRPr/>
          </a:p>
          <a:p>
            <a:pPr indent="0" lvl="0" marL="0" rtl="0" algn="l">
              <a:spcBef>
                <a:spcPts val="1200"/>
              </a:spcBef>
              <a:spcAft>
                <a:spcPts val="0"/>
              </a:spcAft>
              <a:buNone/>
            </a:pPr>
            <a:r>
              <a:rPr lang="en"/>
              <a:t>This is the last Rival Fight in the game.</a:t>
            </a:r>
            <a:endParaRPr/>
          </a:p>
          <a:p>
            <a:pPr indent="0" lvl="0" marL="0" rtl="0" algn="l">
              <a:spcBef>
                <a:spcPts val="1200"/>
              </a:spcBef>
              <a:spcAft>
                <a:spcPts val="0"/>
              </a:spcAft>
              <a:buNone/>
            </a:pPr>
            <a:r>
              <a:rPr lang="en"/>
              <a:t>I will do the contests much later.</a:t>
            </a:r>
            <a:endParaRPr/>
          </a:p>
          <a:p>
            <a:pPr indent="0" lvl="0" marL="0" rtl="0" algn="l">
              <a:spcBef>
                <a:spcPts val="1200"/>
              </a:spcBef>
              <a:spcAft>
                <a:spcPts val="1200"/>
              </a:spcAft>
              <a:buNone/>
            </a:pPr>
            <a:r>
              <a:rPr lang="en"/>
              <a:t>Head back to Route 121 pier south of the Safari Zone when done. Bring a pokemon with Cut and any Grass Type pokemon. Surf south an enter Mt. Pyre.</a:t>
            </a:r>
            <a:endParaRPr/>
          </a:p>
        </p:txBody>
      </p:sp>
      <p:pic>
        <p:nvPicPr>
          <p:cNvPr id="1515" name="Google Shape;1515;p100"/>
          <p:cNvPicPr preferRelativeResize="0"/>
          <p:nvPr/>
        </p:nvPicPr>
        <p:blipFill>
          <a:blip r:embed="rId3">
            <a:alphaModFix/>
          </a:blip>
          <a:stretch>
            <a:fillRect/>
          </a:stretch>
        </p:blipFill>
        <p:spPr>
          <a:xfrm>
            <a:off x="410526" y="2668975"/>
            <a:ext cx="1905300" cy="2226599"/>
          </a:xfrm>
          <a:prstGeom prst="rect">
            <a:avLst/>
          </a:prstGeom>
          <a:noFill/>
          <a:ln>
            <a:noFill/>
          </a:ln>
        </p:spPr>
      </p:pic>
      <p:pic>
        <p:nvPicPr>
          <p:cNvPr id="1516" name="Google Shape;1516;p100"/>
          <p:cNvPicPr preferRelativeResize="0"/>
          <p:nvPr/>
        </p:nvPicPr>
        <p:blipFill>
          <a:blip r:embed="rId4">
            <a:alphaModFix/>
          </a:blip>
          <a:stretch>
            <a:fillRect/>
          </a:stretch>
        </p:blipFill>
        <p:spPr>
          <a:xfrm>
            <a:off x="2368125" y="2827323"/>
            <a:ext cx="1768025" cy="2026550"/>
          </a:xfrm>
          <a:prstGeom prst="rect">
            <a:avLst/>
          </a:prstGeom>
          <a:noFill/>
          <a:ln>
            <a:noFill/>
          </a:ln>
        </p:spPr>
      </p:pic>
      <p:pic>
        <p:nvPicPr>
          <p:cNvPr id="1517" name="Google Shape;1517;p100"/>
          <p:cNvPicPr preferRelativeResize="0"/>
          <p:nvPr/>
        </p:nvPicPr>
        <p:blipFill>
          <a:blip r:embed="rId5">
            <a:alphaModFix/>
          </a:blip>
          <a:stretch>
            <a:fillRect/>
          </a:stretch>
        </p:blipFill>
        <p:spPr>
          <a:xfrm>
            <a:off x="4020975" y="273925"/>
            <a:ext cx="4896000" cy="2448000"/>
          </a:xfrm>
          <a:prstGeom prst="rect">
            <a:avLst/>
          </a:prstGeom>
          <a:noFill/>
          <a:ln>
            <a:noFill/>
          </a:ln>
        </p:spPr>
      </p:pic>
      <p:sp>
        <p:nvSpPr>
          <p:cNvPr id="1518" name="Google Shape;1518;p100"/>
          <p:cNvSpPr/>
          <p:nvPr/>
        </p:nvSpPr>
        <p:spPr>
          <a:xfrm>
            <a:off x="7180475" y="889650"/>
            <a:ext cx="529800" cy="5055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19" name="Google Shape;1519;p100"/>
          <p:cNvSpPr txBox="1"/>
          <p:nvPr/>
        </p:nvSpPr>
        <p:spPr>
          <a:xfrm>
            <a:off x="7093000" y="901800"/>
            <a:ext cx="14196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00"/>
                </a:solidFill>
                <a:latin typeface="Calibri"/>
                <a:ea typeface="Calibri"/>
                <a:cs typeface="Calibri"/>
                <a:sym typeface="Calibri"/>
              </a:rPr>
              <a:t>TM44 Rest</a:t>
            </a:r>
            <a:endParaRPr sz="1000">
              <a:solidFill>
                <a:srgbClr val="FFFF00"/>
              </a:solidFill>
              <a:latin typeface="Calibri"/>
              <a:ea typeface="Calibri"/>
              <a:cs typeface="Calibri"/>
              <a:sym typeface="Calibri"/>
            </a:endParaRPr>
          </a:p>
        </p:txBody>
      </p:sp>
      <p:sp>
        <p:nvSpPr>
          <p:cNvPr id="1520" name="Google Shape;1520;p100"/>
          <p:cNvSpPr txBox="1"/>
          <p:nvPr/>
        </p:nvSpPr>
        <p:spPr>
          <a:xfrm>
            <a:off x="5012250" y="1283450"/>
            <a:ext cx="12639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0FFFF"/>
                </a:solidFill>
                <a:latin typeface="Calibri"/>
                <a:ea typeface="Calibri"/>
                <a:cs typeface="Calibri"/>
                <a:sym typeface="Calibri"/>
              </a:rPr>
              <a:t>Contest Hall and</a:t>
            </a:r>
            <a:endParaRPr sz="900">
              <a:solidFill>
                <a:srgbClr val="00FFFF"/>
              </a:solidFill>
              <a:latin typeface="Calibri"/>
              <a:ea typeface="Calibri"/>
              <a:cs typeface="Calibri"/>
              <a:sym typeface="Calibri"/>
            </a:endParaRPr>
          </a:p>
          <a:p>
            <a:pPr indent="0" lvl="0" marL="0" rtl="0" algn="l">
              <a:spcBef>
                <a:spcPts val="0"/>
              </a:spcBef>
              <a:spcAft>
                <a:spcPts val="0"/>
              </a:spcAft>
              <a:buNone/>
            </a:pPr>
            <a:r>
              <a:rPr lang="en" sz="900">
                <a:solidFill>
                  <a:srgbClr val="00FFFF"/>
                </a:solidFill>
                <a:latin typeface="Calibri"/>
                <a:ea typeface="Calibri"/>
                <a:cs typeface="Calibri"/>
                <a:sym typeface="Calibri"/>
              </a:rPr>
              <a:t>Pokeblock Case</a:t>
            </a:r>
            <a:endParaRPr sz="900">
              <a:solidFill>
                <a:srgbClr val="00FFFF"/>
              </a:solidFill>
              <a:latin typeface="Calibri"/>
              <a:ea typeface="Calibri"/>
              <a:cs typeface="Calibri"/>
              <a:sym typeface="Calibri"/>
            </a:endParaRPr>
          </a:p>
        </p:txBody>
      </p:sp>
      <p:sp>
        <p:nvSpPr>
          <p:cNvPr id="1521" name="Google Shape;1521;p100"/>
          <p:cNvSpPr/>
          <p:nvPr/>
        </p:nvSpPr>
        <p:spPr>
          <a:xfrm>
            <a:off x="5080325" y="1251800"/>
            <a:ext cx="831300" cy="617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22" name="Google Shape;1522;p100"/>
          <p:cNvSpPr/>
          <p:nvPr/>
        </p:nvSpPr>
        <p:spPr>
          <a:xfrm>
            <a:off x="6062325" y="330575"/>
            <a:ext cx="466800" cy="5055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23" name="Google Shape;1523;p100"/>
          <p:cNvSpPr txBox="1"/>
          <p:nvPr/>
        </p:nvSpPr>
        <p:spPr>
          <a:xfrm>
            <a:off x="6088963" y="330575"/>
            <a:ext cx="5640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Move Deleter</a:t>
            </a:r>
            <a:endParaRPr sz="700">
              <a:solidFill>
                <a:srgbClr val="FF0000"/>
              </a:solidFill>
              <a:latin typeface="Calibri"/>
              <a:ea typeface="Calibri"/>
              <a:cs typeface="Calibri"/>
              <a:sym typeface="Calibri"/>
            </a:endParaRPr>
          </a:p>
        </p:txBody>
      </p:sp>
      <p:sp>
        <p:nvSpPr>
          <p:cNvPr id="1524" name="Google Shape;1524;p100"/>
          <p:cNvSpPr/>
          <p:nvPr/>
        </p:nvSpPr>
        <p:spPr>
          <a:xfrm>
            <a:off x="5576175" y="578525"/>
            <a:ext cx="296400" cy="3111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25" name="Google Shape;1525;p100"/>
          <p:cNvSpPr txBox="1"/>
          <p:nvPr/>
        </p:nvSpPr>
        <p:spPr>
          <a:xfrm>
            <a:off x="5503275" y="551825"/>
            <a:ext cx="6612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Rival</a:t>
            </a:r>
            <a:endParaRPr sz="1100">
              <a:latin typeface="Calibri"/>
              <a:ea typeface="Calibri"/>
              <a:cs typeface="Calibri"/>
              <a:sym typeface="Calibri"/>
            </a:endParaRPr>
          </a:p>
        </p:txBody>
      </p:sp>
      <p:sp>
        <p:nvSpPr>
          <p:cNvPr id="1526" name="Google Shape;1526;p100"/>
          <p:cNvSpPr/>
          <p:nvPr/>
        </p:nvSpPr>
        <p:spPr>
          <a:xfrm>
            <a:off x="6971425" y="607700"/>
            <a:ext cx="359700" cy="2820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27" name="Google Shape;1527;p100"/>
          <p:cNvSpPr txBox="1"/>
          <p:nvPr/>
        </p:nvSpPr>
        <p:spPr>
          <a:xfrm>
            <a:off x="6869350" y="597975"/>
            <a:ext cx="6612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Daily Berry</a:t>
            </a:r>
            <a:endParaRPr sz="700">
              <a:solidFill>
                <a:schemeClr val="dk2"/>
              </a:solidFill>
              <a:latin typeface="Calibri"/>
              <a:ea typeface="Calibri"/>
              <a:cs typeface="Calibri"/>
              <a:sym typeface="Calibri"/>
            </a:endParaRPr>
          </a:p>
        </p:txBody>
      </p:sp>
      <p:sp>
        <p:nvSpPr>
          <p:cNvPr id="1528" name="Google Shape;1528;p100"/>
          <p:cNvSpPr/>
          <p:nvPr/>
        </p:nvSpPr>
        <p:spPr>
          <a:xfrm>
            <a:off x="6188725" y="2119625"/>
            <a:ext cx="141000" cy="16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29" name="Google Shape;1529;p100"/>
          <p:cNvSpPr txBox="1"/>
          <p:nvPr/>
        </p:nvSpPr>
        <p:spPr>
          <a:xfrm>
            <a:off x="5999200" y="1929850"/>
            <a:ext cx="7389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Heart Scale</a:t>
            </a:r>
            <a:endParaRPr sz="700">
              <a:solidFill>
                <a:srgbClr val="FF0000"/>
              </a:solidFill>
              <a:latin typeface="Calibri"/>
              <a:ea typeface="Calibri"/>
              <a:cs typeface="Calibri"/>
              <a:sym typeface="Calibri"/>
            </a:endParaRPr>
          </a:p>
        </p:txBody>
      </p:sp>
      <p:sp>
        <p:nvSpPr>
          <p:cNvPr id="1530" name="Google Shape;1530;p100"/>
          <p:cNvSpPr/>
          <p:nvPr/>
        </p:nvSpPr>
        <p:spPr>
          <a:xfrm>
            <a:off x="7895125" y="2109900"/>
            <a:ext cx="141000" cy="17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31" name="Google Shape;1531;p100"/>
          <p:cNvSpPr txBox="1"/>
          <p:nvPr/>
        </p:nvSpPr>
        <p:spPr>
          <a:xfrm>
            <a:off x="7739575" y="1929850"/>
            <a:ext cx="5298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PokeBall</a:t>
            </a:r>
            <a:endParaRPr sz="700">
              <a:solidFill>
                <a:srgbClr val="FF0000"/>
              </a:solidFill>
              <a:latin typeface="Calibri"/>
              <a:ea typeface="Calibri"/>
              <a:cs typeface="Calibri"/>
              <a:sym typeface="Calibri"/>
            </a:endParaRPr>
          </a:p>
        </p:txBody>
      </p:sp>
      <p:sp>
        <p:nvSpPr>
          <p:cNvPr id="1532" name="Google Shape;1532;p100"/>
          <p:cNvSpPr/>
          <p:nvPr/>
        </p:nvSpPr>
        <p:spPr>
          <a:xfrm>
            <a:off x="7710275" y="653825"/>
            <a:ext cx="141000" cy="16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33" name="Google Shape;1533;p100"/>
          <p:cNvSpPr txBox="1"/>
          <p:nvPr/>
        </p:nvSpPr>
        <p:spPr>
          <a:xfrm>
            <a:off x="7584000" y="451925"/>
            <a:ext cx="5640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PP Up</a:t>
            </a:r>
            <a:endParaRPr sz="700">
              <a:solidFill>
                <a:srgbClr val="FF0000"/>
              </a:solidFill>
              <a:latin typeface="Calibri"/>
              <a:ea typeface="Calibri"/>
              <a:cs typeface="Calibri"/>
              <a:sym typeface="Calibri"/>
            </a:endParaRPr>
          </a:p>
        </p:txBody>
      </p:sp>
      <p:sp>
        <p:nvSpPr>
          <p:cNvPr id="1534" name="Google Shape;1534;p100"/>
          <p:cNvSpPr/>
          <p:nvPr/>
        </p:nvSpPr>
        <p:spPr>
          <a:xfrm>
            <a:off x="7734700" y="2430775"/>
            <a:ext cx="92400" cy="97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35" name="Google Shape;1535;p100"/>
          <p:cNvSpPr txBox="1"/>
          <p:nvPr/>
        </p:nvSpPr>
        <p:spPr>
          <a:xfrm>
            <a:off x="7321475" y="2221725"/>
            <a:ext cx="8070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Max Repel</a:t>
            </a:r>
            <a:endParaRPr sz="800">
              <a:solidFill>
                <a:srgbClr val="FF0000"/>
              </a:solidFill>
              <a:latin typeface="Calibri"/>
              <a:ea typeface="Calibri"/>
              <a:cs typeface="Calibri"/>
              <a:sym typeface="Calibri"/>
            </a:endParaRPr>
          </a:p>
        </p:txBody>
      </p:sp>
      <p:sp>
        <p:nvSpPr>
          <p:cNvPr id="1536" name="Google Shape;1536;p100"/>
          <p:cNvSpPr txBox="1"/>
          <p:nvPr/>
        </p:nvSpPr>
        <p:spPr>
          <a:xfrm>
            <a:off x="4230625" y="1114100"/>
            <a:ext cx="10698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alibri"/>
                <a:ea typeface="Calibri"/>
                <a:cs typeface="Calibri"/>
                <a:sym typeface="Calibri"/>
              </a:rPr>
              <a:t>Route 121</a:t>
            </a:r>
            <a:endParaRPr sz="1000">
              <a:solidFill>
                <a:schemeClr val="dk2"/>
              </a:solidFill>
              <a:latin typeface="Calibri"/>
              <a:ea typeface="Calibri"/>
              <a:cs typeface="Calibri"/>
              <a:sym typeface="Calibri"/>
            </a:endParaRPr>
          </a:p>
        </p:txBody>
      </p:sp>
      <p:cxnSp>
        <p:nvCxnSpPr>
          <p:cNvPr id="1537" name="Google Shape;1537;p100"/>
          <p:cNvCxnSpPr/>
          <p:nvPr/>
        </p:nvCxnSpPr>
        <p:spPr>
          <a:xfrm rot="10800000">
            <a:off x="4078325" y="1271300"/>
            <a:ext cx="207900" cy="0"/>
          </a:xfrm>
          <a:prstGeom prst="straightConnector1">
            <a:avLst/>
          </a:prstGeom>
          <a:noFill/>
          <a:ln cap="flat" cmpd="sng" w="9525">
            <a:solidFill>
              <a:schemeClr val="dk2"/>
            </a:solidFill>
            <a:prstDash val="solid"/>
            <a:round/>
            <a:headEnd len="med" w="med" type="none"/>
            <a:tailEnd len="med" w="med" type="triangle"/>
          </a:ln>
        </p:spPr>
      </p:cxnSp>
      <p:sp>
        <p:nvSpPr>
          <p:cNvPr id="1538" name="Google Shape;1538;p100"/>
          <p:cNvSpPr txBox="1"/>
          <p:nvPr/>
        </p:nvSpPr>
        <p:spPr>
          <a:xfrm>
            <a:off x="8065575" y="155225"/>
            <a:ext cx="12318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Aqua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Hideout</a:t>
            </a:r>
            <a:endParaRPr sz="1100">
              <a:solidFill>
                <a:schemeClr val="dk1"/>
              </a:solidFill>
              <a:latin typeface="Calibri"/>
              <a:ea typeface="Calibri"/>
              <a:cs typeface="Calibri"/>
              <a:sym typeface="Calibri"/>
            </a:endParaRPr>
          </a:p>
        </p:txBody>
      </p:sp>
      <p:sp>
        <p:nvSpPr>
          <p:cNvPr id="1539" name="Google Shape;1539;p100"/>
          <p:cNvSpPr txBox="1"/>
          <p:nvPr/>
        </p:nvSpPr>
        <p:spPr>
          <a:xfrm>
            <a:off x="4603625" y="3195050"/>
            <a:ext cx="3793800" cy="13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Now that we have the pokeblock case, we can go to the safari zone on the way to our next destination. I’ll go over it on the next slide.</a:t>
            </a:r>
            <a:endParaRPr sz="1300">
              <a:solidFill>
                <a:schemeClr val="dk2"/>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01"/>
          <p:cNvSpPr txBox="1"/>
          <p:nvPr>
            <p:ph type="title"/>
          </p:nvPr>
        </p:nvSpPr>
        <p:spPr>
          <a:xfrm>
            <a:off x="136950" y="133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Safari Zone</a:t>
            </a:r>
            <a:endParaRPr/>
          </a:p>
        </p:txBody>
      </p:sp>
      <p:sp>
        <p:nvSpPr>
          <p:cNvPr id="1545" name="Google Shape;1545;p10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6" name="Google Shape;1546;p101"/>
          <p:cNvPicPr preferRelativeResize="0"/>
          <p:nvPr/>
        </p:nvPicPr>
        <p:blipFill>
          <a:blip r:embed="rId3">
            <a:alphaModFix/>
          </a:blip>
          <a:stretch>
            <a:fillRect/>
          </a:stretch>
        </p:blipFill>
        <p:spPr>
          <a:xfrm>
            <a:off x="398525" y="849050"/>
            <a:ext cx="1771700" cy="1472400"/>
          </a:xfrm>
          <a:prstGeom prst="rect">
            <a:avLst/>
          </a:prstGeom>
          <a:noFill/>
          <a:ln>
            <a:noFill/>
          </a:ln>
        </p:spPr>
      </p:pic>
      <p:pic>
        <p:nvPicPr>
          <p:cNvPr id="1547" name="Google Shape;1547;p101"/>
          <p:cNvPicPr preferRelativeResize="0"/>
          <p:nvPr/>
        </p:nvPicPr>
        <p:blipFill>
          <a:blip r:embed="rId4">
            <a:alphaModFix/>
          </a:blip>
          <a:stretch>
            <a:fillRect/>
          </a:stretch>
        </p:blipFill>
        <p:spPr>
          <a:xfrm>
            <a:off x="2243775" y="306825"/>
            <a:ext cx="2052150" cy="3118775"/>
          </a:xfrm>
          <a:prstGeom prst="rect">
            <a:avLst/>
          </a:prstGeom>
          <a:noFill/>
          <a:ln>
            <a:noFill/>
          </a:ln>
        </p:spPr>
      </p:pic>
      <p:pic>
        <p:nvPicPr>
          <p:cNvPr id="1548" name="Google Shape;1548;p101"/>
          <p:cNvPicPr preferRelativeResize="0"/>
          <p:nvPr/>
        </p:nvPicPr>
        <p:blipFill>
          <a:blip r:embed="rId5">
            <a:alphaModFix/>
          </a:blip>
          <a:stretch>
            <a:fillRect/>
          </a:stretch>
        </p:blipFill>
        <p:spPr>
          <a:xfrm>
            <a:off x="4354338" y="306825"/>
            <a:ext cx="2052150" cy="3216931"/>
          </a:xfrm>
          <a:prstGeom prst="rect">
            <a:avLst/>
          </a:prstGeom>
          <a:noFill/>
          <a:ln>
            <a:noFill/>
          </a:ln>
        </p:spPr>
      </p:pic>
      <p:pic>
        <p:nvPicPr>
          <p:cNvPr id="1549" name="Google Shape;1549;p101"/>
          <p:cNvPicPr preferRelativeResize="0"/>
          <p:nvPr/>
        </p:nvPicPr>
        <p:blipFill>
          <a:blip r:embed="rId6">
            <a:alphaModFix/>
          </a:blip>
          <a:stretch>
            <a:fillRect/>
          </a:stretch>
        </p:blipFill>
        <p:spPr>
          <a:xfrm>
            <a:off x="6701300" y="723912"/>
            <a:ext cx="2013001" cy="1722675"/>
          </a:xfrm>
          <a:prstGeom prst="rect">
            <a:avLst/>
          </a:prstGeom>
          <a:noFill/>
          <a:ln>
            <a:noFill/>
          </a:ln>
        </p:spPr>
      </p:pic>
      <p:pic>
        <p:nvPicPr>
          <p:cNvPr id="1550" name="Google Shape;1550;p101"/>
          <p:cNvPicPr preferRelativeResize="0"/>
          <p:nvPr/>
        </p:nvPicPr>
        <p:blipFill>
          <a:blip r:embed="rId7">
            <a:alphaModFix/>
          </a:blip>
          <a:stretch>
            <a:fillRect/>
          </a:stretch>
        </p:blipFill>
        <p:spPr>
          <a:xfrm>
            <a:off x="255200" y="3456975"/>
            <a:ext cx="2130050" cy="1419150"/>
          </a:xfrm>
          <a:prstGeom prst="rect">
            <a:avLst/>
          </a:prstGeom>
          <a:noFill/>
          <a:ln>
            <a:noFill/>
          </a:ln>
        </p:spPr>
      </p:pic>
      <p:sp>
        <p:nvSpPr>
          <p:cNvPr id="1551" name="Google Shape;1551;p101"/>
          <p:cNvSpPr txBox="1"/>
          <p:nvPr/>
        </p:nvSpPr>
        <p:spPr>
          <a:xfrm>
            <a:off x="2797525" y="3494450"/>
            <a:ext cx="36810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Areas 5 and 6 are not accessible until after the Champion is </a:t>
            </a:r>
            <a:r>
              <a:rPr lang="en" sz="1300">
                <a:solidFill>
                  <a:schemeClr val="dk2"/>
                </a:solidFill>
                <a:latin typeface="Calibri"/>
                <a:ea typeface="Calibri"/>
                <a:cs typeface="Calibri"/>
                <a:sym typeface="Calibri"/>
              </a:rPr>
              <a:t>defeated</a:t>
            </a:r>
            <a:r>
              <a:rPr lang="en" sz="1300">
                <a:solidFill>
                  <a:schemeClr val="dk2"/>
                </a:solidFill>
                <a:latin typeface="Calibri"/>
                <a:ea typeface="Calibri"/>
                <a:cs typeface="Calibri"/>
                <a:sym typeface="Calibri"/>
              </a:rPr>
              <a:t> and </a:t>
            </a:r>
            <a:r>
              <a:rPr lang="en" sz="1300">
                <a:solidFill>
                  <a:schemeClr val="dk2"/>
                </a:solidFill>
                <a:latin typeface="Calibri"/>
                <a:ea typeface="Calibri"/>
                <a:cs typeface="Calibri"/>
                <a:sym typeface="Calibri"/>
              </a:rPr>
              <a:t>received</a:t>
            </a:r>
            <a:r>
              <a:rPr lang="en" sz="1300">
                <a:solidFill>
                  <a:schemeClr val="dk2"/>
                </a:solidFill>
                <a:latin typeface="Calibri"/>
                <a:ea typeface="Calibri"/>
                <a:cs typeface="Calibri"/>
                <a:sym typeface="Calibri"/>
              </a:rPr>
              <a:t> the National Dex.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b="1" lang="en" sz="1300">
                <a:solidFill>
                  <a:schemeClr val="dk2"/>
                </a:solidFill>
                <a:latin typeface="Calibri"/>
                <a:ea typeface="Calibri"/>
                <a:cs typeface="Calibri"/>
                <a:sym typeface="Calibri"/>
              </a:rPr>
              <a:t>Areas 2 and 3 need Mach Bike</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b="1" lang="en" sz="1300">
                <a:solidFill>
                  <a:schemeClr val="dk2"/>
                </a:solidFill>
                <a:latin typeface="Calibri"/>
                <a:ea typeface="Calibri"/>
                <a:cs typeface="Calibri"/>
                <a:sym typeface="Calibri"/>
              </a:rPr>
              <a:t>Areas 1 and 4 need Acro Bike</a:t>
            </a:r>
            <a:endParaRPr b="1" sz="1300">
              <a:solidFill>
                <a:schemeClr val="dk2"/>
              </a:solidFill>
              <a:latin typeface="Calibri"/>
              <a:ea typeface="Calibri"/>
              <a:cs typeface="Calibri"/>
              <a:sym typeface="Calibri"/>
            </a:endParaRPr>
          </a:p>
        </p:txBody>
      </p:sp>
      <p:sp>
        <p:nvSpPr>
          <p:cNvPr id="1552" name="Google Shape;1552;p101"/>
          <p:cNvSpPr txBox="1"/>
          <p:nvPr/>
        </p:nvSpPr>
        <p:spPr>
          <a:xfrm>
            <a:off x="6370475" y="2817225"/>
            <a:ext cx="2288100" cy="7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Honestly, I </a:t>
            </a:r>
            <a:r>
              <a:rPr lang="en" sz="1300">
                <a:solidFill>
                  <a:schemeClr val="dk2"/>
                </a:solidFill>
                <a:latin typeface="Calibri"/>
                <a:ea typeface="Calibri"/>
                <a:cs typeface="Calibri"/>
                <a:sym typeface="Calibri"/>
              </a:rPr>
              <a:t>recommend</a:t>
            </a:r>
            <a:r>
              <a:rPr lang="en" sz="1300">
                <a:solidFill>
                  <a:schemeClr val="dk2"/>
                </a:solidFill>
                <a:latin typeface="Calibri"/>
                <a:ea typeface="Calibri"/>
                <a:cs typeface="Calibri"/>
                <a:sym typeface="Calibri"/>
              </a:rPr>
              <a:t> just throwing safari balls. I wouldn’t bother with pokeblocks or the “go near” option. The safari zone in this generation isn’t too bad. Only Wobbuffet, Heracross, and Pinsir are hard to get. Pikachu isn’t too difficult because it has a decently high catch rate.</a:t>
            </a:r>
            <a:endParaRPr sz="13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819150" y="831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Starting Emerald</a:t>
            </a:r>
            <a:endParaRPr/>
          </a:p>
        </p:txBody>
      </p:sp>
      <p:sp>
        <p:nvSpPr>
          <p:cNvPr id="177" name="Google Shape;177;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AutoNum type="arabicPeriod"/>
            </a:pPr>
            <a:r>
              <a:rPr lang="en"/>
              <a:t>Boot up the game as normal. Start new game, choose your gender and name.</a:t>
            </a:r>
            <a:endParaRPr/>
          </a:p>
          <a:p>
            <a:pPr indent="-293211" lvl="1" marL="914400" rtl="0" algn="l">
              <a:spcBef>
                <a:spcPts val="0"/>
              </a:spcBef>
              <a:spcAft>
                <a:spcPts val="0"/>
              </a:spcAft>
              <a:buSzPct val="100000"/>
              <a:buAutoNum type="alphaLcPeriod"/>
            </a:pPr>
            <a:r>
              <a:rPr lang="en"/>
              <a:t>Walk out of the truck and your mom will </a:t>
            </a:r>
            <a:r>
              <a:rPr lang="en"/>
              <a:t>tell</a:t>
            </a:r>
            <a:r>
              <a:rPr lang="en"/>
              <a:t> you to go to your room and fix your clock.</a:t>
            </a:r>
            <a:endParaRPr/>
          </a:p>
          <a:p>
            <a:pPr indent="-293211" lvl="2" marL="1371600" rtl="0" algn="l">
              <a:spcBef>
                <a:spcPts val="0"/>
              </a:spcBef>
              <a:spcAft>
                <a:spcPts val="0"/>
              </a:spcAft>
              <a:buSzPct val="100000"/>
              <a:buAutoNum type="romanLcPeriod"/>
            </a:pPr>
            <a:r>
              <a:rPr b="1" lang="en"/>
              <a:t>VERY IMPORTANT</a:t>
            </a:r>
            <a:r>
              <a:rPr lang="en"/>
              <a:t> - if your internal clock has run dry, you MUST set your clock to 3 PM or 3 AM to have Low Tide in Shoal Cave for Snorunt.</a:t>
            </a:r>
            <a:endParaRPr/>
          </a:p>
          <a:p>
            <a:pPr indent="-304958" lvl="0" marL="457200" rtl="0" algn="l">
              <a:spcBef>
                <a:spcPts val="0"/>
              </a:spcBef>
              <a:spcAft>
                <a:spcPts val="0"/>
              </a:spcAft>
              <a:buSzPct val="100000"/>
              <a:buAutoNum type="arabicPeriod"/>
            </a:pPr>
            <a:r>
              <a:rPr lang="en"/>
              <a:t>Get potion out of PC storage in room</a:t>
            </a:r>
            <a:endParaRPr/>
          </a:p>
          <a:p>
            <a:pPr indent="-304958" lvl="0" marL="457200" rtl="0" algn="l">
              <a:spcBef>
                <a:spcPts val="0"/>
              </a:spcBef>
              <a:spcAft>
                <a:spcPts val="0"/>
              </a:spcAft>
              <a:buSzPct val="100000"/>
              <a:buAutoNum type="arabicPeriod"/>
            </a:pPr>
            <a:r>
              <a:rPr lang="en"/>
              <a:t>Go to rival’s house, go upstairs and press A on pokeball.</a:t>
            </a:r>
            <a:endParaRPr/>
          </a:p>
          <a:p>
            <a:pPr indent="-304958" lvl="0" marL="457200" rtl="0" algn="l">
              <a:spcBef>
                <a:spcPts val="0"/>
              </a:spcBef>
              <a:spcAft>
                <a:spcPts val="0"/>
              </a:spcAft>
              <a:buSzPct val="100000"/>
              <a:buAutoNum type="arabicPeriod"/>
            </a:pPr>
            <a:r>
              <a:rPr lang="en"/>
              <a:t>Go back outside and go North towards the first route.</a:t>
            </a:r>
            <a:endParaRPr/>
          </a:p>
          <a:p>
            <a:pPr indent="-304958" lvl="0" marL="457200" rtl="0" algn="l">
              <a:spcBef>
                <a:spcPts val="0"/>
              </a:spcBef>
              <a:spcAft>
                <a:spcPts val="0"/>
              </a:spcAft>
              <a:buSzPct val="100000"/>
              <a:buAutoNum type="arabicPeriod"/>
            </a:pPr>
            <a:r>
              <a:rPr lang="en"/>
              <a:t>Save your game right at Professor Birch’s bag. Do not select a pokemon. </a:t>
            </a:r>
            <a:endParaRPr/>
          </a:p>
          <a:p>
            <a:pPr indent="-304958" lvl="0" marL="457200" rtl="0" algn="l">
              <a:spcBef>
                <a:spcPts val="0"/>
              </a:spcBef>
              <a:spcAft>
                <a:spcPts val="0"/>
              </a:spcAft>
              <a:buSzPct val="100000"/>
              <a:buAutoNum type="arabicPeriod"/>
            </a:pPr>
            <a:r>
              <a:rPr lang="en"/>
              <a:t>Turn your game off.</a:t>
            </a:r>
            <a:endParaRPr/>
          </a:p>
          <a:p>
            <a:pPr indent="0" lvl="0" marL="0" rtl="0" algn="l">
              <a:spcBef>
                <a:spcPts val="1200"/>
              </a:spcBef>
              <a:spcAft>
                <a:spcPts val="0"/>
              </a:spcAft>
              <a:buNone/>
            </a:pPr>
            <a:r>
              <a:rPr lang="en"/>
              <a:t>If you are not manipping, you don’t need to turn off your game. Just continue.</a:t>
            </a:r>
            <a:endParaRPr/>
          </a:p>
          <a:p>
            <a:pPr indent="0" lvl="0" marL="0" rtl="0" algn="l">
              <a:spcBef>
                <a:spcPts val="1200"/>
              </a:spcBef>
              <a:spcAft>
                <a:spcPts val="1200"/>
              </a:spcAft>
              <a:buNone/>
            </a:pPr>
            <a:r>
              <a:t/>
            </a:r>
            <a:endParaRPr/>
          </a:p>
        </p:txBody>
      </p:sp>
      <p:pic>
        <p:nvPicPr>
          <p:cNvPr id="178" name="Google Shape;178;p21"/>
          <p:cNvPicPr preferRelativeResize="0"/>
          <p:nvPr/>
        </p:nvPicPr>
        <p:blipFill rotWithShape="1">
          <a:blip r:embed="rId3">
            <a:alphaModFix/>
          </a:blip>
          <a:srcRect b="31173" l="0" r="-2301" t="19060"/>
          <a:stretch/>
        </p:blipFill>
        <p:spPr>
          <a:xfrm>
            <a:off x="5655600" y="500725"/>
            <a:ext cx="2286000" cy="1516800"/>
          </a:xfrm>
          <a:prstGeom prst="rect">
            <a:avLst/>
          </a:prstGeom>
          <a:noFill/>
          <a:ln>
            <a:noFill/>
          </a:ln>
        </p:spPr>
      </p:pic>
      <p:pic>
        <p:nvPicPr>
          <p:cNvPr id="179" name="Google Shape;179;p21"/>
          <p:cNvPicPr preferRelativeResize="0"/>
          <p:nvPr/>
        </p:nvPicPr>
        <p:blipFill rotWithShape="1">
          <a:blip r:embed="rId4">
            <a:alphaModFix/>
          </a:blip>
          <a:srcRect b="23723" l="2682" r="4819" t="30906"/>
          <a:stretch/>
        </p:blipFill>
        <p:spPr>
          <a:xfrm>
            <a:off x="6232500" y="3101675"/>
            <a:ext cx="2319440" cy="1516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02"/>
          <p:cNvSpPr txBox="1"/>
          <p:nvPr>
            <p:ph type="title"/>
          </p:nvPr>
        </p:nvSpPr>
        <p:spPr>
          <a:xfrm>
            <a:off x="225300" y="237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Safari Zone Items</a:t>
            </a:r>
            <a:endParaRPr/>
          </a:p>
        </p:txBody>
      </p:sp>
      <p:sp>
        <p:nvSpPr>
          <p:cNvPr id="1558" name="Google Shape;1558;p102"/>
          <p:cNvSpPr txBox="1"/>
          <p:nvPr>
            <p:ph idx="1" type="body"/>
          </p:nvPr>
        </p:nvSpPr>
        <p:spPr>
          <a:xfrm>
            <a:off x="426500" y="17944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 items in area 1</a:t>
            </a:r>
            <a:endParaRPr/>
          </a:p>
        </p:txBody>
      </p:sp>
      <p:pic>
        <p:nvPicPr>
          <p:cNvPr id="1559" name="Google Shape;1559;p102"/>
          <p:cNvPicPr preferRelativeResize="0"/>
          <p:nvPr/>
        </p:nvPicPr>
        <p:blipFill>
          <a:blip r:embed="rId3">
            <a:alphaModFix/>
          </a:blip>
          <a:stretch>
            <a:fillRect/>
          </a:stretch>
        </p:blipFill>
        <p:spPr>
          <a:xfrm>
            <a:off x="2503050" y="3131275"/>
            <a:ext cx="3932125" cy="1743925"/>
          </a:xfrm>
          <a:prstGeom prst="rect">
            <a:avLst/>
          </a:prstGeom>
          <a:noFill/>
          <a:ln>
            <a:noFill/>
          </a:ln>
        </p:spPr>
      </p:pic>
      <p:pic>
        <p:nvPicPr>
          <p:cNvPr id="1560" name="Google Shape;1560;p102"/>
          <p:cNvPicPr preferRelativeResize="0"/>
          <p:nvPr/>
        </p:nvPicPr>
        <p:blipFill>
          <a:blip r:embed="rId4">
            <a:alphaModFix/>
          </a:blip>
          <a:stretch>
            <a:fillRect/>
          </a:stretch>
        </p:blipFill>
        <p:spPr>
          <a:xfrm>
            <a:off x="2480600" y="2521175"/>
            <a:ext cx="4945194" cy="530425"/>
          </a:xfrm>
          <a:prstGeom prst="rect">
            <a:avLst/>
          </a:prstGeom>
          <a:noFill/>
          <a:ln>
            <a:noFill/>
          </a:ln>
        </p:spPr>
      </p:pic>
      <p:pic>
        <p:nvPicPr>
          <p:cNvPr id="1561" name="Google Shape;1561;p102"/>
          <p:cNvPicPr preferRelativeResize="0"/>
          <p:nvPr/>
        </p:nvPicPr>
        <p:blipFill>
          <a:blip r:embed="rId5">
            <a:alphaModFix/>
          </a:blip>
          <a:stretch>
            <a:fillRect/>
          </a:stretch>
        </p:blipFill>
        <p:spPr>
          <a:xfrm>
            <a:off x="2480601" y="1937125"/>
            <a:ext cx="4778183" cy="503250"/>
          </a:xfrm>
          <a:prstGeom prst="rect">
            <a:avLst/>
          </a:prstGeom>
          <a:noFill/>
          <a:ln>
            <a:noFill/>
          </a:ln>
        </p:spPr>
      </p:pic>
      <p:pic>
        <p:nvPicPr>
          <p:cNvPr id="1562" name="Google Shape;1562;p102"/>
          <p:cNvPicPr preferRelativeResize="0"/>
          <p:nvPr/>
        </p:nvPicPr>
        <p:blipFill>
          <a:blip r:embed="rId6">
            <a:alphaModFix/>
          </a:blip>
          <a:stretch>
            <a:fillRect/>
          </a:stretch>
        </p:blipFill>
        <p:spPr>
          <a:xfrm>
            <a:off x="2480600" y="1346200"/>
            <a:ext cx="401500" cy="114725"/>
          </a:xfrm>
          <a:prstGeom prst="rect">
            <a:avLst/>
          </a:prstGeom>
          <a:noFill/>
          <a:ln>
            <a:noFill/>
          </a:ln>
        </p:spPr>
      </p:pic>
      <p:pic>
        <p:nvPicPr>
          <p:cNvPr id="1563" name="Google Shape;1563;p102"/>
          <p:cNvPicPr preferRelativeResize="0"/>
          <p:nvPr/>
        </p:nvPicPr>
        <p:blipFill>
          <a:blip r:embed="rId7">
            <a:alphaModFix/>
          </a:blip>
          <a:stretch>
            <a:fillRect/>
          </a:stretch>
        </p:blipFill>
        <p:spPr>
          <a:xfrm>
            <a:off x="2375450" y="1584375"/>
            <a:ext cx="5325900" cy="2829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03"/>
          <p:cNvSpPr txBox="1"/>
          <p:nvPr>
            <p:ph type="title"/>
          </p:nvPr>
        </p:nvSpPr>
        <p:spPr>
          <a:xfrm>
            <a:off x="162825" y="140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Mt. Pyre Interior</a:t>
            </a:r>
            <a:endParaRPr sz="2600"/>
          </a:p>
        </p:txBody>
      </p:sp>
      <p:sp>
        <p:nvSpPr>
          <p:cNvPr id="1569" name="Google Shape;1569;p103"/>
          <p:cNvSpPr txBox="1"/>
          <p:nvPr>
            <p:ph idx="1" type="body"/>
          </p:nvPr>
        </p:nvSpPr>
        <p:spPr>
          <a:xfrm>
            <a:off x="5499050" y="1990725"/>
            <a:ext cx="2825700" cy="1422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Clr>
                <a:srgbClr val="FF0000"/>
              </a:buClr>
              <a:buSzPts val="1300"/>
              <a:buAutoNum type="arabicPeriod"/>
            </a:pPr>
            <a:r>
              <a:rPr lang="en">
                <a:solidFill>
                  <a:srgbClr val="FF0000"/>
                </a:solidFill>
              </a:rPr>
              <a:t>Cleanse Tag (Old Lady)</a:t>
            </a:r>
            <a:endParaRPr>
              <a:solidFill>
                <a:srgbClr val="FF0000"/>
              </a:solidFill>
            </a:endParaRPr>
          </a:p>
          <a:p>
            <a:pPr indent="-311150" lvl="0" marL="457200" rtl="0" algn="l">
              <a:spcBef>
                <a:spcPts val="0"/>
              </a:spcBef>
              <a:spcAft>
                <a:spcPts val="0"/>
              </a:spcAft>
              <a:buClr>
                <a:srgbClr val="FF9900"/>
              </a:buClr>
              <a:buSzPts val="1300"/>
              <a:buAutoNum type="arabicPeriod"/>
            </a:pPr>
            <a:r>
              <a:rPr lang="en">
                <a:solidFill>
                  <a:srgbClr val="FF9900"/>
                </a:solidFill>
              </a:rPr>
              <a:t>Ultra Ball</a:t>
            </a:r>
            <a:endParaRPr>
              <a:solidFill>
                <a:srgbClr val="FF9900"/>
              </a:solidFill>
            </a:endParaRPr>
          </a:p>
          <a:p>
            <a:pPr indent="-311150" lvl="0" marL="457200" rtl="0" algn="l">
              <a:spcBef>
                <a:spcPts val="0"/>
              </a:spcBef>
              <a:spcAft>
                <a:spcPts val="0"/>
              </a:spcAft>
              <a:buClr>
                <a:srgbClr val="00FF00"/>
              </a:buClr>
              <a:buSzPts val="1300"/>
              <a:buAutoNum type="arabicPeriod"/>
            </a:pPr>
            <a:r>
              <a:rPr lang="en">
                <a:solidFill>
                  <a:srgbClr val="00FF00"/>
                </a:solidFill>
              </a:rPr>
              <a:t>Super Repel</a:t>
            </a:r>
            <a:endParaRPr>
              <a:solidFill>
                <a:srgbClr val="00FF00"/>
              </a:solidFill>
            </a:endParaRPr>
          </a:p>
          <a:p>
            <a:pPr indent="-311150" lvl="0" marL="457200" rtl="0" algn="l">
              <a:spcBef>
                <a:spcPts val="0"/>
              </a:spcBef>
              <a:spcAft>
                <a:spcPts val="0"/>
              </a:spcAft>
              <a:buClr>
                <a:srgbClr val="00FFFF"/>
              </a:buClr>
              <a:buSzPts val="1300"/>
              <a:buAutoNum type="arabicPeriod"/>
            </a:pPr>
            <a:r>
              <a:rPr lang="en">
                <a:solidFill>
                  <a:srgbClr val="00FFFF"/>
                </a:solidFill>
              </a:rPr>
              <a:t>TM30 Shadow Ball</a:t>
            </a:r>
            <a:endParaRPr>
              <a:solidFill>
                <a:srgbClr val="00FFFF"/>
              </a:solidFill>
            </a:endParaRPr>
          </a:p>
          <a:p>
            <a:pPr indent="-311150" lvl="0" marL="457200" rtl="0" algn="l">
              <a:spcBef>
                <a:spcPts val="0"/>
              </a:spcBef>
              <a:spcAft>
                <a:spcPts val="0"/>
              </a:spcAft>
              <a:buClr>
                <a:srgbClr val="0000FF"/>
              </a:buClr>
              <a:buSzPts val="1300"/>
              <a:buAutoNum type="arabicPeriod"/>
            </a:pPr>
            <a:r>
              <a:rPr lang="en">
                <a:solidFill>
                  <a:srgbClr val="0000FF"/>
                </a:solidFill>
              </a:rPr>
              <a:t>Lax Incense</a:t>
            </a:r>
            <a:endParaRPr>
              <a:solidFill>
                <a:srgbClr val="0000FF"/>
              </a:solidFill>
            </a:endParaRPr>
          </a:p>
          <a:p>
            <a:pPr indent="-311150" lvl="0" marL="457200" rtl="0" algn="l">
              <a:spcBef>
                <a:spcPts val="0"/>
              </a:spcBef>
              <a:spcAft>
                <a:spcPts val="0"/>
              </a:spcAft>
              <a:buClr>
                <a:srgbClr val="FF00FF"/>
              </a:buClr>
              <a:buSzPts val="1300"/>
              <a:buAutoNum type="arabicPeriod"/>
            </a:pPr>
            <a:r>
              <a:rPr lang="en">
                <a:solidFill>
                  <a:srgbClr val="FF00FF"/>
                </a:solidFill>
              </a:rPr>
              <a:t>Sea Incense</a:t>
            </a:r>
            <a:endParaRPr>
              <a:solidFill>
                <a:srgbClr val="FF00FF"/>
              </a:solidFill>
            </a:endParaRPr>
          </a:p>
        </p:txBody>
      </p:sp>
      <p:pic>
        <p:nvPicPr>
          <p:cNvPr id="1570" name="Google Shape;1570;p103"/>
          <p:cNvPicPr preferRelativeResize="0"/>
          <p:nvPr/>
        </p:nvPicPr>
        <p:blipFill>
          <a:blip r:embed="rId3">
            <a:alphaModFix/>
          </a:blip>
          <a:stretch>
            <a:fillRect/>
          </a:stretch>
        </p:blipFill>
        <p:spPr>
          <a:xfrm>
            <a:off x="1752325" y="777850"/>
            <a:ext cx="1085225" cy="1085225"/>
          </a:xfrm>
          <a:prstGeom prst="rect">
            <a:avLst/>
          </a:prstGeom>
          <a:noFill/>
          <a:ln>
            <a:noFill/>
          </a:ln>
        </p:spPr>
      </p:pic>
      <p:pic>
        <p:nvPicPr>
          <p:cNvPr id="1571" name="Google Shape;1571;p103"/>
          <p:cNvPicPr preferRelativeResize="0"/>
          <p:nvPr/>
        </p:nvPicPr>
        <p:blipFill>
          <a:blip r:embed="rId4">
            <a:alphaModFix/>
          </a:blip>
          <a:stretch>
            <a:fillRect/>
          </a:stretch>
        </p:blipFill>
        <p:spPr>
          <a:xfrm>
            <a:off x="2944875" y="785154"/>
            <a:ext cx="1070637" cy="1070637"/>
          </a:xfrm>
          <a:prstGeom prst="rect">
            <a:avLst/>
          </a:prstGeom>
          <a:noFill/>
          <a:ln>
            <a:noFill/>
          </a:ln>
        </p:spPr>
      </p:pic>
      <p:pic>
        <p:nvPicPr>
          <p:cNvPr id="1572" name="Google Shape;1572;p103"/>
          <p:cNvPicPr preferRelativeResize="0"/>
          <p:nvPr/>
        </p:nvPicPr>
        <p:blipFill>
          <a:blip r:embed="rId5">
            <a:alphaModFix/>
          </a:blip>
          <a:stretch>
            <a:fillRect/>
          </a:stretch>
        </p:blipFill>
        <p:spPr>
          <a:xfrm>
            <a:off x="4142325" y="785149"/>
            <a:ext cx="1070625" cy="1070643"/>
          </a:xfrm>
          <a:prstGeom prst="rect">
            <a:avLst/>
          </a:prstGeom>
          <a:noFill/>
          <a:ln>
            <a:noFill/>
          </a:ln>
        </p:spPr>
      </p:pic>
      <p:pic>
        <p:nvPicPr>
          <p:cNvPr id="1573" name="Google Shape;1573;p103"/>
          <p:cNvPicPr preferRelativeResize="0"/>
          <p:nvPr/>
        </p:nvPicPr>
        <p:blipFill>
          <a:blip r:embed="rId6">
            <a:alphaModFix/>
          </a:blip>
          <a:stretch>
            <a:fillRect/>
          </a:stretch>
        </p:blipFill>
        <p:spPr>
          <a:xfrm>
            <a:off x="5276525" y="785150"/>
            <a:ext cx="1085225" cy="1085225"/>
          </a:xfrm>
          <a:prstGeom prst="rect">
            <a:avLst/>
          </a:prstGeom>
          <a:noFill/>
          <a:ln>
            <a:noFill/>
          </a:ln>
        </p:spPr>
      </p:pic>
      <p:pic>
        <p:nvPicPr>
          <p:cNvPr id="1574" name="Google Shape;1574;p103"/>
          <p:cNvPicPr preferRelativeResize="0"/>
          <p:nvPr/>
        </p:nvPicPr>
        <p:blipFill>
          <a:blip r:embed="rId7">
            <a:alphaModFix/>
          </a:blip>
          <a:stretch>
            <a:fillRect/>
          </a:stretch>
        </p:blipFill>
        <p:spPr>
          <a:xfrm>
            <a:off x="6425325" y="792462"/>
            <a:ext cx="1070625" cy="1070625"/>
          </a:xfrm>
          <a:prstGeom prst="rect">
            <a:avLst/>
          </a:prstGeom>
          <a:noFill/>
          <a:ln>
            <a:noFill/>
          </a:ln>
        </p:spPr>
      </p:pic>
      <p:pic>
        <p:nvPicPr>
          <p:cNvPr id="1575" name="Google Shape;1575;p103"/>
          <p:cNvPicPr preferRelativeResize="0"/>
          <p:nvPr/>
        </p:nvPicPr>
        <p:blipFill>
          <a:blip r:embed="rId8">
            <a:alphaModFix/>
          </a:blip>
          <a:stretch>
            <a:fillRect/>
          </a:stretch>
        </p:blipFill>
        <p:spPr>
          <a:xfrm>
            <a:off x="7559525" y="792450"/>
            <a:ext cx="1063350" cy="1063350"/>
          </a:xfrm>
          <a:prstGeom prst="rect">
            <a:avLst/>
          </a:prstGeom>
          <a:noFill/>
          <a:ln>
            <a:noFill/>
          </a:ln>
        </p:spPr>
      </p:pic>
      <p:sp>
        <p:nvSpPr>
          <p:cNvPr id="1576" name="Google Shape;1576;p103"/>
          <p:cNvSpPr txBox="1"/>
          <p:nvPr/>
        </p:nvSpPr>
        <p:spPr>
          <a:xfrm>
            <a:off x="1861975" y="442400"/>
            <a:ext cx="65340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 1F                                 2F                             3F                           4F                         5F                           6F</a:t>
            </a:r>
            <a:endParaRPr sz="1300">
              <a:solidFill>
                <a:schemeClr val="dk2"/>
              </a:solidFill>
              <a:latin typeface="Calibri"/>
              <a:ea typeface="Calibri"/>
              <a:cs typeface="Calibri"/>
              <a:sym typeface="Calibri"/>
            </a:endParaRPr>
          </a:p>
        </p:txBody>
      </p:sp>
      <p:pic>
        <p:nvPicPr>
          <p:cNvPr id="1577" name="Google Shape;1577;p103"/>
          <p:cNvPicPr preferRelativeResize="0"/>
          <p:nvPr/>
        </p:nvPicPr>
        <p:blipFill>
          <a:blip r:embed="rId9">
            <a:alphaModFix/>
          </a:blip>
          <a:stretch>
            <a:fillRect/>
          </a:stretch>
        </p:blipFill>
        <p:spPr>
          <a:xfrm>
            <a:off x="254000" y="2296550"/>
            <a:ext cx="1683650" cy="2523550"/>
          </a:xfrm>
          <a:prstGeom prst="rect">
            <a:avLst/>
          </a:prstGeom>
          <a:noFill/>
          <a:ln>
            <a:noFill/>
          </a:ln>
        </p:spPr>
      </p:pic>
      <p:pic>
        <p:nvPicPr>
          <p:cNvPr id="1578" name="Google Shape;1578;p103"/>
          <p:cNvPicPr preferRelativeResize="0"/>
          <p:nvPr/>
        </p:nvPicPr>
        <p:blipFill>
          <a:blip r:embed="rId10">
            <a:alphaModFix/>
          </a:blip>
          <a:stretch>
            <a:fillRect/>
          </a:stretch>
        </p:blipFill>
        <p:spPr>
          <a:xfrm>
            <a:off x="1966300" y="2345050"/>
            <a:ext cx="1747900" cy="2479000"/>
          </a:xfrm>
          <a:prstGeom prst="rect">
            <a:avLst/>
          </a:prstGeom>
          <a:noFill/>
          <a:ln>
            <a:noFill/>
          </a:ln>
        </p:spPr>
      </p:pic>
      <p:pic>
        <p:nvPicPr>
          <p:cNvPr id="1579" name="Google Shape;1579;p103"/>
          <p:cNvPicPr preferRelativeResize="0"/>
          <p:nvPr/>
        </p:nvPicPr>
        <p:blipFill>
          <a:blip r:embed="rId11">
            <a:alphaModFix/>
          </a:blip>
          <a:stretch>
            <a:fillRect/>
          </a:stretch>
        </p:blipFill>
        <p:spPr>
          <a:xfrm>
            <a:off x="3719025" y="2360550"/>
            <a:ext cx="1705947" cy="2448001"/>
          </a:xfrm>
          <a:prstGeom prst="rect">
            <a:avLst/>
          </a:prstGeom>
          <a:noFill/>
          <a:ln>
            <a:noFill/>
          </a:ln>
        </p:spPr>
      </p:pic>
      <p:pic>
        <p:nvPicPr>
          <p:cNvPr id="1580" name="Google Shape;1580;p103"/>
          <p:cNvPicPr preferRelativeResize="0"/>
          <p:nvPr/>
        </p:nvPicPr>
        <p:blipFill>
          <a:blip r:embed="rId12">
            <a:alphaModFix/>
          </a:blip>
          <a:stretch>
            <a:fillRect/>
          </a:stretch>
        </p:blipFill>
        <p:spPr>
          <a:xfrm>
            <a:off x="5499050" y="3443775"/>
            <a:ext cx="1798100" cy="1380275"/>
          </a:xfrm>
          <a:prstGeom prst="rect">
            <a:avLst/>
          </a:prstGeom>
          <a:noFill/>
          <a:ln>
            <a:noFill/>
          </a:ln>
        </p:spPr>
      </p:pic>
      <p:cxnSp>
        <p:nvCxnSpPr>
          <p:cNvPr id="1581" name="Google Shape;1581;p103"/>
          <p:cNvCxnSpPr/>
          <p:nvPr/>
        </p:nvCxnSpPr>
        <p:spPr>
          <a:xfrm rot="10800000">
            <a:off x="2800200" y="918925"/>
            <a:ext cx="2887800" cy="1263900"/>
          </a:xfrm>
          <a:prstGeom prst="straightConnector1">
            <a:avLst/>
          </a:prstGeom>
          <a:noFill/>
          <a:ln cap="flat" cmpd="sng" w="9525">
            <a:solidFill>
              <a:srgbClr val="FF0000"/>
            </a:solidFill>
            <a:prstDash val="solid"/>
            <a:round/>
            <a:headEnd len="med" w="med" type="none"/>
            <a:tailEnd len="med" w="med" type="none"/>
          </a:ln>
        </p:spPr>
      </p:cxnSp>
      <p:cxnSp>
        <p:nvCxnSpPr>
          <p:cNvPr id="1582" name="Google Shape;1582;p103"/>
          <p:cNvCxnSpPr/>
          <p:nvPr/>
        </p:nvCxnSpPr>
        <p:spPr>
          <a:xfrm rot="10800000">
            <a:off x="2989800" y="1662650"/>
            <a:ext cx="2698200" cy="758400"/>
          </a:xfrm>
          <a:prstGeom prst="straightConnector1">
            <a:avLst/>
          </a:prstGeom>
          <a:noFill/>
          <a:ln cap="flat" cmpd="sng" w="9525">
            <a:solidFill>
              <a:srgbClr val="FF9900"/>
            </a:solidFill>
            <a:prstDash val="solid"/>
            <a:round/>
            <a:headEnd len="med" w="med" type="none"/>
            <a:tailEnd len="med" w="med" type="none"/>
          </a:ln>
        </p:spPr>
      </p:cxnSp>
      <p:cxnSp>
        <p:nvCxnSpPr>
          <p:cNvPr id="1583" name="Google Shape;1583;p103"/>
          <p:cNvCxnSpPr/>
          <p:nvPr/>
        </p:nvCxnSpPr>
        <p:spPr>
          <a:xfrm rot="10800000">
            <a:off x="4181025" y="1409875"/>
            <a:ext cx="1502100" cy="1234800"/>
          </a:xfrm>
          <a:prstGeom prst="straightConnector1">
            <a:avLst/>
          </a:prstGeom>
          <a:noFill/>
          <a:ln cap="flat" cmpd="sng" w="9525">
            <a:solidFill>
              <a:srgbClr val="00FF00"/>
            </a:solidFill>
            <a:prstDash val="solid"/>
            <a:round/>
            <a:headEnd len="med" w="med" type="none"/>
            <a:tailEnd len="med" w="med" type="none"/>
          </a:ln>
        </p:spPr>
      </p:cxnSp>
      <p:cxnSp>
        <p:nvCxnSpPr>
          <p:cNvPr id="1584" name="Google Shape;1584;p103"/>
          <p:cNvCxnSpPr/>
          <p:nvPr/>
        </p:nvCxnSpPr>
        <p:spPr>
          <a:xfrm flipH="1" rot="10800000">
            <a:off x="7302025" y="1560650"/>
            <a:ext cx="787500" cy="1288200"/>
          </a:xfrm>
          <a:prstGeom prst="straightConnector1">
            <a:avLst/>
          </a:prstGeom>
          <a:noFill/>
          <a:ln cap="flat" cmpd="sng" w="9525">
            <a:solidFill>
              <a:srgbClr val="00FFFF"/>
            </a:solidFill>
            <a:prstDash val="solid"/>
            <a:round/>
            <a:headEnd len="med" w="med" type="none"/>
            <a:tailEnd len="med" w="med" type="none"/>
          </a:ln>
        </p:spPr>
      </p:cxnSp>
      <p:cxnSp>
        <p:nvCxnSpPr>
          <p:cNvPr id="1585" name="Google Shape;1585;p103"/>
          <p:cNvCxnSpPr/>
          <p:nvPr/>
        </p:nvCxnSpPr>
        <p:spPr>
          <a:xfrm flipH="1" rot="10800000">
            <a:off x="6858350" y="1735600"/>
            <a:ext cx="107100" cy="1351500"/>
          </a:xfrm>
          <a:prstGeom prst="straightConnector1">
            <a:avLst/>
          </a:prstGeom>
          <a:noFill/>
          <a:ln cap="flat" cmpd="sng" w="9525">
            <a:solidFill>
              <a:srgbClr val="0000FF"/>
            </a:solidFill>
            <a:prstDash val="solid"/>
            <a:round/>
            <a:headEnd len="med" w="med" type="none"/>
            <a:tailEnd len="med" w="med" type="none"/>
          </a:ln>
        </p:spPr>
      </p:cxnSp>
      <p:cxnSp>
        <p:nvCxnSpPr>
          <p:cNvPr id="1586" name="Google Shape;1586;p103"/>
          <p:cNvCxnSpPr/>
          <p:nvPr/>
        </p:nvCxnSpPr>
        <p:spPr>
          <a:xfrm rot="10800000">
            <a:off x="5571400" y="1735600"/>
            <a:ext cx="102000" cy="1473000"/>
          </a:xfrm>
          <a:prstGeom prst="straightConnector1">
            <a:avLst/>
          </a:prstGeom>
          <a:noFill/>
          <a:ln cap="flat" cmpd="sng" w="9525">
            <a:solidFill>
              <a:srgbClr val="FF00FF"/>
            </a:solidFill>
            <a:prstDash val="solid"/>
            <a:round/>
            <a:headEnd len="med" w="med" type="none"/>
            <a:tailEnd len="med" w="med" type="none"/>
          </a:ln>
        </p:spPr>
      </p:cxnSp>
      <p:sp>
        <p:nvSpPr>
          <p:cNvPr id="1587" name="Google Shape;1587;p103"/>
          <p:cNvSpPr txBox="1"/>
          <p:nvPr/>
        </p:nvSpPr>
        <p:spPr>
          <a:xfrm>
            <a:off x="7481900" y="3160000"/>
            <a:ext cx="1419600" cy="14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Fall down the </a:t>
            </a:r>
            <a:r>
              <a:rPr lang="en" sz="1300">
                <a:solidFill>
                  <a:schemeClr val="dk2"/>
                </a:solidFill>
                <a:latin typeface="Calibri"/>
                <a:ea typeface="Calibri"/>
                <a:cs typeface="Calibri"/>
                <a:sym typeface="Calibri"/>
              </a:rPr>
              <a:t>southernmost</a:t>
            </a:r>
            <a:r>
              <a:rPr lang="en" sz="1300">
                <a:solidFill>
                  <a:schemeClr val="dk2"/>
                </a:solidFill>
                <a:latin typeface="Calibri"/>
                <a:ea typeface="Calibri"/>
                <a:cs typeface="Calibri"/>
                <a:sym typeface="Calibri"/>
              </a:rPr>
              <a:t> holes on the way down.</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Leave out the western exit on 1F to exterior.</a:t>
            </a:r>
            <a:endParaRPr sz="1300">
              <a:solidFill>
                <a:schemeClr val="dk2"/>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04"/>
          <p:cNvSpPr txBox="1"/>
          <p:nvPr>
            <p:ph type="title"/>
          </p:nvPr>
        </p:nvSpPr>
        <p:spPr>
          <a:xfrm>
            <a:off x="153125" y="145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Mt. Pyre Exterior</a:t>
            </a:r>
            <a:endParaRPr/>
          </a:p>
        </p:txBody>
      </p:sp>
      <p:sp>
        <p:nvSpPr>
          <p:cNvPr id="1593" name="Google Shape;1593;p10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4" name="Google Shape;1594;p104"/>
          <p:cNvPicPr preferRelativeResize="0"/>
          <p:nvPr/>
        </p:nvPicPr>
        <p:blipFill>
          <a:blip r:embed="rId3">
            <a:alphaModFix/>
          </a:blip>
          <a:stretch>
            <a:fillRect/>
          </a:stretch>
        </p:blipFill>
        <p:spPr>
          <a:xfrm>
            <a:off x="794844" y="2080750"/>
            <a:ext cx="2684600" cy="2147675"/>
          </a:xfrm>
          <a:prstGeom prst="rect">
            <a:avLst/>
          </a:prstGeom>
          <a:noFill/>
          <a:ln>
            <a:noFill/>
          </a:ln>
        </p:spPr>
      </p:pic>
      <p:pic>
        <p:nvPicPr>
          <p:cNvPr id="1595" name="Google Shape;1595;p104"/>
          <p:cNvPicPr preferRelativeResize="0"/>
          <p:nvPr/>
        </p:nvPicPr>
        <p:blipFill>
          <a:blip r:embed="rId4">
            <a:alphaModFix/>
          </a:blip>
          <a:stretch>
            <a:fillRect/>
          </a:stretch>
        </p:blipFill>
        <p:spPr>
          <a:xfrm>
            <a:off x="4638451" y="1036550"/>
            <a:ext cx="2337350" cy="3137374"/>
          </a:xfrm>
          <a:prstGeom prst="rect">
            <a:avLst/>
          </a:prstGeom>
          <a:noFill/>
          <a:ln>
            <a:noFill/>
          </a:ln>
        </p:spPr>
      </p:pic>
      <p:sp>
        <p:nvSpPr>
          <p:cNvPr id="1596" name="Google Shape;1596;p104"/>
          <p:cNvSpPr/>
          <p:nvPr/>
        </p:nvSpPr>
        <p:spPr>
          <a:xfrm>
            <a:off x="5819250" y="3500300"/>
            <a:ext cx="53400" cy="68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97" name="Google Shape;1597;p104"/>
          <p:cNvSpPr txBox="1"/>
          <p:nvPr/>
        </p:nvSpPr>
        <p:spPr>
          <a:xfrm>
            <a:off x="5478925" y="3310725"/>
            <a:ext cx="13662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TM48 Skill Swap</a:t>
            </a:r>
            <a:endParaRPr sz="700">
              <a:solidFill>
                <a:srgbClr val="FF0000"/>
              </a:solidFill>
              <a:latin typeface="Calibri"/>
              <a:ea typeface="Calibri"/>
              <a:cs typeface="Calibri"/>
              <a:sym typeface="Calibri"/>
            </a:endParaRPr>
          </a:p>
        </p:txBody>
      </p:sp>
      <p:sp>
        <p:nvSpPr>
          <p:cNvPr id="1598" name="Google Shape;1598;p104"/>
          <p:cNvSpPr/>
          <p:nvPr/>
        </p:nvSpPr>
        <p:spPr>
          <a:xfrm>
            <a:off x="6329725" y="1944600"/>
            <a:ext cx="72900" cy="68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99" name="Google Shape;1599;p104"/>
          <p:cNvSpPr txBox="1"/>
          <p:nvPr/>
        </p:nvSpPr>
        <p:spPr>
          <a:xfrm>
            <a:off x="5974450" y="1740375"/>
            <a:ext cx="9576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Max Potion</a:t>
            </a:r>
            <a:endParaRPr sz="800">
              <a:solidFill>
                <a:srgbClr val="FF0000"/>
              </a:solidFill>
              <a:latin typeface="Calibri"/>
              <a:ea typeface="Calibri"/>
              <a:cs typeface="Calibri"/>
              <a:sym typeface="Calibri"/>
            </a:endParaRPr>
          </a:p>
        </p:txBody>
      </p:sp>
      <p:sp>
        <p:nvSpPr>
          <p:cNvPr id="1600" name="Google Shape;1600;p104"/>
          <p:cNvSpPr/>
          <p:nvPr/>
        </p:nvSpPr>
        <p:spPr>
          <a:xfrm>
            <a:off x="5148350" y="1477900"/>
            <a:ext cx="145800" cy="147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01" name="Google Shape;1601;p104"/>
          <p:cNvSpPr txBox="1"/>
          <p:nvPr/>
        </p:nvSpPr>
        <p:spPr>
          <a:xfrm>
            <a:off x="4919875" y="1252838"/>
            <a:ext cx="12252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Ultra Ball</a:t>
            </a:r>
            <a:endParaRPr sz="800">
              <a:solidFill>
                <a:srgbClr val="FF0000"/>
              </a:solidFill>
              <a:latin typeface="Calibri"/>
              <a:ea typeface="Calibri"/>
              <a:cs typeface="Calibri"/>
              <a:sym typeface="Calibri"/>
            </a:endParaRPr>
          </a:p>
        </p:txBody>
      </p:sp>
      <p:sp>
        <p:nvSpPr>
          <p:cNvPr id="1602" name="Google Shape;1602;p104"/>
          <p:cNvSpPr/>
          <p:nvPr/>
        </p:nvSpPr>
        <p:spPr>
          <a:xfrm>
            <a:off x="5576175" y="2346175"/>
            <a:ext cx="145800" cy="147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03" name="Google Shape;1603;p104"/>
          <p:cNvSpPr txBox="1"/>
          <p:nvPr/>
        </p:nvSpPr>
        <p:spPr>
          <a:xfrm>
            <a:off x="5352475" y="2129425"/>
            <a:ext cx="20274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Max Ether</a:t>
            </a:r>
            <a:endParaRPr sz="800">
              <a:solidFill>
                <a:srgbClr val="FF0000"/>
              </a:solidFill>
              <a:latin typeface="Calibri"/>
              <a:ea typeface="Calibri"/>
              <a:cs typeface="Calibri"/>
              <a:sym typeface="Calibri"/>
            </a:endParaRPr>
          </a:p>
        </p:txBody>
      </p:sp>
      <p:sp>
        <p:nvSpPr>
          <p:cNvPr id="1604" name="Google Shape;1604;p104"/>
          <p:cNvSpPr txBox="1"/>
          <p:nvPr/>
        </p:nvSpPr>
        <p:spPr>
          <a:xfrm>
            <a:off x="1152175" y="836175"/>
            <a:ext cx="25719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Continue up all of the stairs to reach the summit.</a:t>
            </a:r>
            <a:endParaRPr sz="1300">
              <a:solidFill>
                <a:schemeClr val="dk2"/>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05"/>
          <p:cNvSpPr txBox="1"/>
          <p:nvPr>
            <p:ph type="title"/>
          </p:nvPr>
        </p:nvSpPr>
        <p:spPr>
          <a:xfrm>
            <a:off x="158000" y="126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Mt. Pyre Summit</a:t>
            </a:r>
            <a:endParaRPr/>
          </a:p>
        </p:txBody>
      </p:sp>
      <p:sp>
        <p:nvSpPr>
          <p:cNvPr id="1610" name="Google Shape;1610;p105"/>
          <p:cNvSpPr txBox="1"/>
          <p:nvPr>
            <p:ph idx="1" type="body"/>
          </p:nvPr>
        </p:nvSpPr>
        <p:spPr>
          <a:xfrm>
            <a:off x="483700" y="2443313"/>
            <a:ext cx="23853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 to Route 123 just south of Mt. Pyre after this. (Walk, Fly to Lilycove).</a:t>
            </a:r>
            <a:endParaRPr/>
          </a:p>
        </p:txBody>
      </p:sp>
      <p:pic>
        <p:nvPicPr>
          <p:cNvPr id="1611" name="Google Shape;1611;p105"/>
          <p:cNvPicPr preferRelativeResize="0"/>
          <p:nvPr/>
        </p:nvPicPr>
        <p:blipFill>
          <a:blip r:embed="rId3">
            <a:alphaModFix/>
          </a:blip>
          <a:stretch>
            <a:fillRect/>
          </a:stretch>
        </p:blipFill>
        <p:spPr>
          <a:xfrm>
            <a:off x="2142637" y="692699"/>
            <a:ext cx="2866738" cy="1741325"/>
          </a:xfrm>
          <a:prstGeom prst="rect">
            <a:avLst/>
          </a:prstGeom>
          <a:noFill/>
          <a:ln>
            <a:noFill/>
          </a:ln>
        </p:spPr>
      </p:pic>
      <p:pic>
        <p:nvPicPr>
          <p:cNvPr id="1612" name="Google Shape;1612;p105"/>
          <p:cNvPicPr preferRelativeResize="0"/>
          <p:nvPr/>
        </p:nvPicPr>
        <p:blipFill>
          <a:blip r:embed="rId4">
            <a:alphaModFix/>
          </a:blip>
          <a:stretch>
            <a:fillRect/>
          </a:stretch>
        </p:blipFill>
        <p:spPr>
          <a:xfrm>
            <a:off x="5115299" y="485175"/>
            <a:ext cx="3308120" cy="2448000"/>
          </a:xfrm>
          <a:prstGeom prst="rect">
            <a:avLst/>
          </a:prstGeom>
          <a:noFill/>
          <a:ln>
            <a:noFill/>
          </a:ln>
        </p:spPr>
      </p:pic>
      <p:pic>
        <p:nvPicPr>
          <p:cNvPr id="1613" name="Google Shape;1613;p105"/>
          <p:cNvPicPr preferRelativeResize="0"/>
          <p:nvPr/>
        </p:nvPicPr>
        <p:blipFill>
          <a:blip r:embed="rId5">
            <a:alphaModFix/>
          </a:blip>
          <a:stretch>
            <a:fillRect/>
          </a:stretch>
        </p:blipFill>
        <p:spPr>
          <a:xfrm>
            <a:off x="3204575" y="2453475"/>
            <a:ext cx="1804800" cy="2427676"/>
          </a:xfrm>
          <a:prstGeom prst="rect">
            <a:avLst/>
          </a:prstGeom>
          <a:noFill/>
          <a:ln>
            <a:noFill/>
          </a:ln>
        </p:spPr>
      </p:pic>
      <p:sp>
        <p:nvSpPr>
          <p:cNvPr id="1614" name="Google Shape;1614;p105"/>
          <p:cNvSpPr/>
          <p:nvPr/>
        </p:nvSpPr>
        <p:spPr>
          <a:xfrm>
            <a:off x="5678275" y="2090450"/>
            <a:ext cx="121500" cy="150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5" name="Google Shape;1615;p105"/>
          <p:cNvSpPr txBox="1"/>
          <p:nvPr/>
        </p:nvSpPr>
        <p:spPr>
          <a:xfrm>
            <a:off x="5547025" y="1876550"/>
            <a:ext cx="5298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Calibri"/>
                <a:ea typeface="Calibri"/>
                <a:cs typeface="Calibri"/>
                <a:sym typeface="Calibri"/>
              </a:rPr>
              <a:t>Zinc</a:t>
            </a:r>
            <a:endParaRPr sz="900">
              <a:solidFill>
                <a:srgbClr val="FF0000"/>
              </a:solidFill>
              <a:latin typeface="Calibri"/>
              <a:ea typeface="Calibri"/>
              <a:cs typeface="Calibri"/>
              <a:sym typeface="Calibri"/>
            </a:endParaRPr>
          </a:p>
        </p:txBody>
      </p:sp>
      <p:sp>
        <p:nvSpPr>
          <p:cNvPr id="1616" name="Google Shape;1616;p105"/>
          <p:cNvSpPr/>
          <p:nvPr/>
        </p:nvSpPr>
        <p:spPr>
          <a:xfrm>
            <a:off x="7559675" y="938275"/>
            <a:ext cx="72900" cy="77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7" name="Google Shape;1617;p105"/>
          <p:cNvSpPr txBox="1"/>
          <p:nvPr/>
        </p:nvSpPr>
        <p:spPr>
          <a:xfrm>
            <a:off x="7287425" y="879925"/>
            <a:ext cx="9819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Calibri"/>
                <a:ea typeface="Calibri"/>
                <a:cs typeface="Calibri"/>
                <a:sym typeface="Calibri"/>
              </a:rPr>
              <a:t>Rare Candy</a:t>
            </a:r>
            <a:endParaRPr sz="800">
              <a:solidFill>
                <a:srgbClr val="FF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06"/>
          <p:cNvSpPr txBox="1"/>
          <p:nvPr>
            <p:ph type="title"/>
          </p:nvPr>
        </p:nvSpPr>
        <p:spPr>
          <a:xfrm>
            <a:off x="123950" y="126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123 (East)</a:t>
            </a:r>
            <a:endParaRPr/>
          </a:p>
        </p:txBody>
      </p:sp>
      <p:sp>
        <p:nvSpPr>
          <p:cNvPr id="1623" name="Google Shape;1623;p106"/>
          <p:cNvSpPr txBox="1"/>
          <p:nvPr>
            <p:ph idx="1" type="body"/>
          </p:nvPr>
        </p:nvSpPr>
        <p:spPr>
          <a:xfrm>
            <a:off x="4676800" y="1990725"/>
            <a:ext cx="3648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FFFF00"/>
              </a:buClr>
              <a:buSzPts val="1300"/>
              <a:buAutoNum type="arabicPeriod"/>
            </a:pPr>
            <a:r>
              <a:rPr lang="en">
                <a:solidFill>
                  <a:srgbClr val="FFFF00"/>
                </a:solidFill>
              </a:rPr>
              <a:t>Rare Candy</a:t>
            </a:r>
            <a:endParaRPr>
              <a:solidFill>
                <a:srgbClr val="FFFF00"/>
              </a:solidFill>
            </a:endParaRPr>
          </a:p>
          <a:p>
            <a:pPr indent="-311150" lvl="0" marL="457200" rtl="0" algn="l">
              <a:spcBef>
                <a:spcPts val="0"/>
              </a:spcBef>
              <a:spcAft>
                <a:spcPts val="0"/>
              </a:spcAft>
              <a:buClr>
                <a:srgbClr val="FF0000"/>
              </a:buClr>
              <a:buSzPts val="1300"/>
              <a:buAutoNum type="arabicPeriod"/>
            </a:pPr>
            <a:r>
              <a:rPr lang="en">
                <a:solidFill>
                  <a:srgbClr val="FF0000"/>
                </a:solidFill>
              </a:rPr>
              <a:t>PP Up</a:t>
            </a:r>
            <a:endParaRPr>
              <a:solidFill>
                <a:srgbClr val="FF0000"/>
              </a:solidFill>
            </a:endParaRPr>
          </a:p>
          <a:p>
            <a:pPr indent="-311150" lvl="0" marL="457200" rtl="0" algn="l">
              <a:spcBef>
                <a:spcPts val="0"/>
              </a:spcBef>
              <a:spcAft>
                <a:spcPts val="0"/>
              </a:spcAft>
              <a:buClr>
                <a:srgbClr val="FF9900"/>
              </a:buClr>
              <a:buSzPts val="1300"/>
              <a:buAutoNum type="arabicPeriod"/>
            </a:pPr>
            <a:r>
              <a:rPr lang="en">
                <a:solidFill>
                  <a:srgbClr val="FF9900"/>
                </a:solidFill>
              </a:rPr>
              <a:t>TM19 Giga Drain (Girl NPC) - show her a grass type pokemon</a:t>
            </a:r>
            <a:endParaRPr>
              <a:solidFill>
                <a:srgbClr val="FF9900"/>
              </a:solidFill>
            </a:endParaRPr>
          </a:p>
          <a:p>
            <a:pPr indent="-311150" lvl="0" marL="457200" rtl="0" algn="l">
              <a:spcBef>
                <a:spcPts val="0"/>
              </a:spcBef>
              <a:spcAft>
                <a:spcPts val="0"/>
              </a:spcAft>
              <a:buClr>
                <a:srgbClr val="0000FF"/>
              </a:buClr>
              <a:buSzPts val="1300"/>
              <a:buAutoNum type="arabicPeriod"/>
            </a:pPr>
            <a:r>
              <a:rPr lang="en">
                <a:solidFill>
                  <a:srgbClr val="0000FF"/>
                </a:solidFill>
              </a:rPr>
              <a:t>Hyper Potion</a:t>
            </a:r>
            <a:endParaRPr>
              <a:solidFill>
                <a:srgbClr val="0000FF"/>
              </a:solidFill>
            </a:endParaRPr>
          </a:p>
          <a:p>
            <a:pPr indent="-311150" lvl="0" marL="457200" rtl="0" algn="l">
              <a:spcBef>
                <a:spcPts val="0"/>
              </a:spcBef>
              <a:spcAft>
                <a:spcPts val="0"/>
              </a:spcAft>
              <a:buClr>
                <a:srgbClr val="00FF00"/>
              </a:buClr>
              <a:buSzPts val="1300"/>
              <a:buAutoNum type="arabicPeriod"/>
            </a:pPr>
            <a:r>
              <a:rPr lang="en">
                <a:solidFill>
                  <a:srgbClr val="00FF00"/>
                </a:solidFill>
              </a:rPr>
              <a:t>Super Repel</a:t>
            </a:r>
            <a:endParaRPr>
              <a:solidFill>
                <a:srgbClr val="00FF00"/>
              </a:solidFill>
            </a:endParaRPr>
          </a:p>
          <a:p>
            <a:pPr indent="-311150" lvl="0" marL="457200" rtl="0" algn="l">
              <a:spcBef>
                <a:spcPts val="0"/>
              </a:spcBef>
              <a:spcAft>
                <a:spcPts val="0"/>
              </a:spcAft>
              <a:buClr>
                <a:srgbClr val="00FFFF"/>
              </a:buClr>
              <a:buSzPts val="1300"/>
              <a:buAutoNum type="arabicPeriod"/>
            </a:pPr>
            <a:r>
              <a:rPr lang="en">
                <a:solidFill>
                  <a:srgbClr val="00FFFF"/>
                </a:solidFill>
              </a:rPr>
              <a:t>Elixir</a:t>
            </a:r>
            <a:endParaRPr>
              <a:solidFill>
                <a:srgbClr val="00FFFF"/>
              </a:solidFill>
            </a:endParaRPr>
          </a:p>
          <a:p>
            <a:pPr indent="-311150" lvl="0" marL="457200" rtl="0" algn="l">
              <a:spcBef>
                <a:spcPts val="0"/>
              </a:spcBef>
              <a:spcAft>
                <a:spcPts val="0"/>
              </a:spcAft>
              <a:buClr>
                <a:srgbClr val="9900FF"/>
              </a:buClr>
              <a:buSzPts val="1300"/>
              <a:buAutoNum type="arabicPeriod"/>
            </a:pPr>
            <a:r>
              <a:rPr lang="en">
                <a:solidFill>
                  <a:srgbClr val="9900FF"/>
                </a:solidFill>
              </a:rPr>
              <a:t>Calcium</a:t>
            </a:r>
            <a:endParaRPr>
              <a:solidFill>
                <a:srgbClr val="9900FF"/>
              </a:solidFill>
            </a:endParaRPr>
          </a:p>
          <a:p>
            <a:pPr indent="-311150" lvl="0" marL="457200" rtl="0" algn="l">
              <a:spcBef>
                <a:spcPts val="0"/>
              </a:spcBef>
              <a:spcAft>
                <a:spcPts val="0"/>
              </a:spcAft>
              <a:buClr>
                <a:srgbClr val="FF00FF"/>
              </a:buClr>
              <a:buSzPts val="1300"/>
              <a:buAutoNum type="arabicPeriod"/>
            </a:pPr>
            <a:r>
              <a:rPr lang="en">
                <a:solidFill>
                  <a:srgbClr val="FF00FF"/>
                </a:solidFill>
              </a:rPr>
              <a:t>Revival Herb</a:t>
            </a:r>
            <a:endParaRPr>
              <a:solidFill>
                <a:srgbClr val="FF00FF"/>
              </a:solidFill>
            </a:endParaRPr>
          </a:p>
          <a:p>
            <a:pPr indent="-311150" lvl="0" marL="457200" rtl="0" algn="l">
              <a:spcBef>
                <a:spcPts val="0"/>
              </a:spcBef>
              <a:spcAft>
                <a:spcPts val="0"/>
              </a:spcAft>
              <a:buClr>
                <a:srgbClr val="000000"/>
              </a:buClr>
              <a:buSzPts val="1300"/>
              <a:buAutoNum type="arabicPeriod"/>
            </a:pPr>
            <a:r>
              <a:rPr lang="en">
                <a:solidFill>
                  <a:srgbClr val="000000"/>
                </a:solidFill>
              </a:rPr>
              <a:t>PP Up </a:t>
            </a:r>
            <a:endParaRPr>
              <a:solidFill>
                <a:srgbClr val="000000"/>
              </a:solidFill>
            </a:endParaRPr>
          </a:p>
        </p:txBody>
      </p:sp>
      <p:pic>
        <p:nvPicPr>
          <p:cNvPr id="1624" name="Google Shape;1624;p106"/>
          <p:cNvPicPr preferRelativeResize="0"/>
          <p:nvPr/>
        </p:nvPicPr>
        <p:blipFill>
          <a:blip r:embed="rId3">
            <a:alphaModFix/>
          </a:blip>
          <a:stretch>
            <a:fillRect/>
          </a:stretch>
        </p:blipFill>
        <p:spPr>
          <a:xfrm>
            <a:off x="1126400" y="682200"/>
            <a:ext cx="7600950" cy="1085850"/>
          </a:xfrm>
          <a:prstGeom prst="rect">
            <a:avLst/>
          </a:prstGeom>
          <a:noFill/>
          <a:ln>
            <a:noFill/>
          </a:ln>
        </p:spPr>
      </p:pic>
      <p:sp>
        <p:nvSpPr>
          <p:cNvPr id="1625" name="Google Shape;1625;p106"/>
          <p:cNvSpPr txBox="1"/>
          <p:nvPr/>
        </p:nvSpPr>
        <p:spPr>
          <a:xfrm>
            <a:off x="3237750" y="158075"/>
            <a:ext cx="56637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There’s an absurd amount of items and the graphic is huge because of ORAS. I’m just going to list them.</a:t>
            </a:r>
            <a:endParaRPr sz="1300">
              <a:solidFill>
                <a:schemeClr val="dk2"/>
              </a:solidFill>
              <a:latin typeface="Calibri"/>
              <a:ea typeface="Calibri"/>
              <a:cs typeface="Calibri"/>
              <a:sym typeface="Calibri"/>
            </a:endParaRPr>
          </a:p>
        </p:txBody>
      </p:sp>
      <p:pic>
        <p:nvPicPr>
          <p:cNvPr id="1626" name="Google Shape;1626;p106"/>
          <p:cNvPicPr preferRelativeResize="0"/>
          <p:nvPr/>
        </p:nvPicPr>
        <p:blipFill>
          <a:blip r:embed="rId4">
            <a:alphaModFix/>
          </a:blip>
          <a:stretch>
            <a:fillRect/>
          </a:stretch>
        </p:blipFill>
        <p:spPr>
          <a:xfrm>
            <a:off x="323550" y="2664125"/>
            <a:ext cx="2109425" cy="2059800"/>
          </a:xfrm>
          <a:prstGeom prst="rect">
            <a:avLst/>
          </a:prstGeom>
          <a:noFill/>
          <a:ln>
            <a:noFill/>
          </a:ln>
        </p:spPr>
      </p:pic>
      <p:pic>
        <p:nvPicPr>
          <p:cNvPr id="1627" name="Google Shape;1627;p106"/>
          <p:cNvPicPr preferRelativeResize="0"/>
          <p:nvPr/>
        </p:nvPicPr>
        <p:blipFill>
          <a:blip r:embed="rId5">
            <a:alphaModFix/>
          </a:blip>
          <a:stretch>
            <a:fillRect/>
          </a:stretch>
        </p:blipFill>
        <p:spPr>
          <a:xfrm>
            <a:off x="2476725" y="2718425"/>
            <a:ext cx="2008349" cy="2020051"/>
          </a:xfrm>
          <a:prstGeom prst="rect">
            <a:avLst/>
          </a:prstGeom>
          <a:noFill/>
          <a:ln>
            <a:noFill/>
          </a:ln>
        </p:spPr>
      </p:pic>
      <p:cxnSp>
        <p:nvCxnSpPr>
          <p:cNvPr id="1628" name="Google Shape;1628;p106"/>
          <p:cNvCxnSpPr/>
          <p:nvPr/>
        </p:nvCxnSpPr>
        <p:spPr>
          <a:xfrm rot="10800000">
            <a:off x="4248925" y="1575200"/>
            <a:ext cx="19500" cy="29100"/>
          </a:xfrm>
          <a:prstGeom prst="straightConnector1">
            <a:avLst/>
          </a:prstGeom>
          <a:noFill/>
          <a:ln cap="flat" cmpd="sng" w="9525">
            <a:solidFill>
              <a:srgbClr val="FF00FF"/>
            </a:solidFill>
            <a:prstDash val="solid"/>
            <a:round/>
            <a:headEnd len="med" w="med" type="none"/>
            <a:tailEnd len="med" w="med" type="none"/>
          </a:ln>
        </p:spPr>
      </p:cxnSp>
      <p:cxnSp>
        <p:nvCxnSpPr>
          <p:cNvPr id="1629" name="Google Shape;1629;p106"/>
          <p:cNvCxnSpPr/>
          <p:nvPr/>
        </p:nvCxnSpPr>
        <p:spPr>
          <a:xfrm rot="10800000">
            <a:off x="3480750" y="1517050"/>
            <a:ext cx="14700" cy="19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106"/>
          <p:cNvSpPr/>
          <p:nvPr/>
        </p:nvSpPr>
        <p:spPr>
          <a:xfrm>
            <a:off x="4219800" y="1550825"/>
            <a:ext cx="77700" cy="672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1" name="Google Shape;1631;p106"/>
          <p:cNvSpPr/>
          <p:nvPr/>
        </p:nvSpPr>
        <p:spPr>
          <a:xfrm>
            <a:off x="5211550" y="1147475"/>
            <a:ext cx="77700" cy="672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2" name="Google Shape;1632;p106"/>
          <p:cNvSpPr/>
          <p:nvPr/>
        </p:nvSpPr>
        <p:spPr>
          <a:xfrm>
            <a:off x="5187250" y="719500"/>
            <a:ext cx="77700" cy="672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3" name="Google Shape;1633;p106"/>
          <p:cNvSpPr/>
          <p:nvPr/>
        </p:nvSpPr>
        <p:spPr>
          <a:xfrm>
            <a:off x="3456550" y="1482775"/>
            <a:ext cx="77700" cy="67200"/>
          </a:xfrm>
          <a:prstGeom prst="ellipse">
            <a:avLst/>
          </a:prstGeom>
          <a:solidFill>
            <a:srgbClr val="00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4" name="Google Shape;1634;p106"/>
          <p:cNvSpPr/>
          <p:nvPr/>
        </p:nvSpPr>
        <p:spPr>
          <a:xfrm>
            <a:off x="6971525" y="1386425"/>
            <a:ext cx="77700" cy="67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5" name="Google Shape;1635;p106"/>
          <p:cNvSpPr/>
          <p:nvPr/>
        </p:nvSpPr>
        <p:spPr>
          <a:xfrm>
            <a:off x="2829400" y="1127875"/>
            <a:ext cx="77700" cy="672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6" name="Google Shape;1636;p106"/>
          <p:cNvSpPr/>
          <p:nvPr/>
        </p:nvSpPr>
        <p:spPr>
          <a:xfrm>
            <a:off x="8658375" y="1477900"/>
            <a:ext cx="77700" cy="67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7" name="Google Shape;1637;p106"/>
          <p:cNvSpPr/>
          <p:nvPr/>
        </p:nvSpPr>
        <p:spPr>
          <a:xfrm>
            <a:off x="8600050" y="1633475"/>
            <a:ext cx="77700" cy="672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8" name="Google Shape;1638;p106"/>
          <p:cNvSpPr/>
          <p:nvPr/>
        </p:nvSpPr>
        <p:spPr>
          <a:xfrm>
            <a:off x="6035400" y="1465375"/>
            <a:ext cx="121800" cy="102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9" name="Google Shape;1639;p106"/>
          <p:cNvSpPr txBox="1"/>
          <p:nvPr/>
        </p:nvSpPr>
        <p:spPr>
          <a:xfrm>
            <a:off x="807025" y="1842525"/>
            <a:ext cx="3966900" cy="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Note: You must come here twice to get all the items. You can get the first 8 items in one go.</a:t>
            </a:r>
            <a:endParaRPr b="1" sz="1300">
              <a:solidFill>
                <a:schemeClr val="dk2"/>
              </a:solidFill>
              <a:latin typeface="Calibri"/>
              <a:ea typeface="Calibri"/>
              <a:cs typeface="Calibri"/>
              <a:sym typeface="Calibri"/>
            </a:endParaRPr>
          </a:p>
        </p:txBody>
      </p:sp>
      <p:sp>
        <p:nvSpPr>
          <p:cNvPr id="1640" name="Google Shape;1640;p106"/>
          <p:cNvSpPr txBox="1"/>
          <p:nvPr/>
        </p:nvSpPr>
        <p:spPr>
          <a:xfrm>
            <a:off x="7318175" y="1130525"/>
            <a:ext cx="22332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Mt. Pyre/</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Route 121</a:t>
            </a:r>
            <a:endParaRPr sz="900">
              <a:latin typeface="Calibri"/>
              <a:ea typeface="Calibri"/>
              <a:cs typeface="Calibri"/>
              <a:sym typeface="Calibri"/>
            </a:endParaRPr>
          </a:p>
        </p:txBody>
      </p:sp>
      <p:cxnSp>
        <p:nvCxnSpPr>
          <p:cNvPr id="1641" name="Google Shape;1641;p106"/>
          <p:cNvCxnSpPr/>
          <p:nvPr/>
        </p:nvCxnSpPr>
        <p:spPr>
          <a:xfrm rot="10800000">
            <a:off x="7646550" y="961825"/>
            <a:ext cx="0" cy="225900"/>
          </a:xfrm>
          <a:prstGeom prst="straightConnector1">
            <a:avLst/>
          </a:prstGeom>
          <a:noFill/>
          <a:ln cap="flat" cmpd="sng" w="9525">
            <a:solidFill>
              <a:schemeClr val="dk2"/>
            </a:solidFill>
            <a:prstDash val="solid"/>
            <a:round/>
            <a:headEnd len="med" w="med" type="none"/>
            <a:tailEnd len="med" w="med" type="triangle"/>
          </a:ln>
        </p:spPr>
      </p:cxnSp>
      <p:sp>
        <p:nvSpPr>
          <p:cNvPr id="1642" name="Google Shape;1642;p106"/>
          <p:cNvSpPr txBox="1"/>
          <p:nvPr/>
        </p:nvSpPr>
        <p:spPr>
          <a:xfrm>
            <a:off x="7008500" y="3921425"/>
            <a:ext cx="15999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2"/>
                </a:solidFill>
                <a:latin typeface="Calibri"/>
                <a:ea typeface="Calibri"/>
                <a:cs typeface="Calibri"/>
                <a:sym typeface="Calibri"/>
              </a:rPr>
              <a:t>Trainers on next slide</a:t>
            </a:r>
            <a:endParaRPr sz="1300" u="sng">
              <a:solidFill>
                <a:schemeClr val="dk2"/>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07"/>
          <p:cNvSpPr txBox="1"/>
          <p:nvPr>
            <p:ph type="title"/>
          </p:nvPr>
        </p:nvSpPr>
        <p:spPr>
          <a:xfrm>
            <a:off x="259650" y="251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123 (East) Trainers</a:t>
            </a:r>
            <a:endParaRPr/>
          </a:p>
        </p:txBody>
      </p:sp>
      <p:sp>
        <p:nvSpPr>
          <p:cNvPr id="1648" name="Google Shape;1648;p10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9" name="Google Shape;1649;p107"/>
          <p:cNvPicPr preferRelativeResize="0"/>
          <p:nvPr/>
        </p:nvPicPr>
        <p:blipFill>
          <a:blip r:embed="rId3">
            <a:alphaModFix/>
          </a:blip>
          <a:stretch>
            <a:fillRect/>
          </a:stretch>
        </p:blipFill>
        <p:spPr>
          <a:xfrm>
            <a:off x="440350" y="1158886"/>
            <a:ext cx="1846400" cy="2767464"/>
          </a:xfrm>
          <a:prstGeom prst="rect">
            <a:avLst/>
          </a:prstGeom>
          <a:noFill/>
          <a:ln>
            <a:noFill/>
          </a:ln>
        </p:spPr>
      </p:pic>
      <p:pic>
        <p:nvPicPr>
          <p:cNvPr id="1650" name="Google Shape;1650;p107"/>
          <p:cNvPicPr preferRelativeResize="0"/>
          <p:nvPr/>
        </p:nvPicPr>
        <p:blipFill>
          <a:blip r:embed="rId4">
            <a:alphaModFix/>
          </a:blip>
          <a:stretch>
            <a:fillRect/>
          </a:stretch>
        </p:blipFill>
        <p:spPr>
          <a:xfrm>
            <a:off x="2329225" y="1156269"/>
            <a:ext cx="1761675" cy="2770082"/>
          </a:xfrm>
          <a:prstGeom prst="rect">
            <a:avLst/>
          </a:prstGeom>
          <a:noFill/>
          <a:ln>
            <a:noFill/>
          </a:ln>
        </p:spPr>
      </p:pic>
      <p:pic>
        <p:nvPicPr>
          <p:cNvPr id="1651" name="Google Shape;1651;p107"/>
          <p:cNvPicPr preferRelativeResize="0"/>
          <p:nvPr/>
        </p:nvPicPr>
        <p:blipFill>
          <a:blip r:embed="rId5">
            <a:alphaModFix/>
          </a:blip>
          <a:stretch>
            <a:fillRect/>
          </a:stretch>
        </p:blipFill>
        <p:spPr>
          <a:xfrm>
            <a:off x="4176769" y="1139900"/>
            <a:ext cx="1887731" cy="2770074"/>
          </a:xfrm>
          <a:prstGeom prst="rect">
            <a:avLst/>
          </a:prstGeom>
          <a:noFill/>
          <a:ln>
            <a:noFill/>
          </a:ln>
        </p:spPr>
      </p:pic>
      <p:pic>
        <p:nvPicPr>
          <p:cNvPr id="1652" name="Google Shape;1652;p107"/>
          <p:cNvPicPr preferRelativeResize="0"/>
          <p:nvPr/>
        </p:nvPicPr>
        <p:blipFill>
          <a:blip r:embed="rId6">
            <a:alphaModFix/>
          </a:blip>
          <a:stretch>
            <a:fillRect/>
          </a:stretch>
        </p:blipFill>
        <p:spPr>
          <a:xfrm>
            <a:off x="6180250" y="1115200"/>
            <a:ext cx="2015975" cy="27947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108"/>
          <p:cNvSpPr txBox="1"/>
          <p:nvPr>
            <p:ph type="title"/>
          </p:nvPr>
        </p:nvSpPr>
        <p:spPr>
          <a:xfrm>
            <a:off x="143400" y="130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Magma Hideout (</a:t>
            </a:r>
            <a:r>
              <a:rPr lang="en"/>
              <a:t>Jagged</a:t>
            </a:r>
            <a:r>
              <a:rPr lang="en"/>
              <a:t> Pass)</a:t>
            </a:r>
            <a:endParaRPr/>
          </a:p>
        </p:txBody>
      </p:sp>
      <p:sp>
        <p:nvSpPr>
          <p:cNvPr id="1658" name="Google Shape;1658;p10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9" name="Google Shape;1659;p108"/>
          <p:cNvPicPr preferRelativeResize="0"/>
          <p:nvPr/>
        </p:nvPicPr>
        <p:blipFill>
          <a:blip r:embed="rId3">
            <a:alphaModFix/>
          </a:blip>
          <a:stretch>
            <a:fillRect/>
          </a:stretch>
        </p:blipFill>
        <p:spPr>
          <a:xfrm>
            <a:off x="3115629" y="2071050"/>
            <a:ext cx="4906646" cy="2523250"/>
          </a:xfrm>
          <a:prstGeom prst="rect">
            <a:avLst/>
          </a:prstGeom>
          <a:noFill/>
          <a:ln>
            <a:noFill/>
          </a:ln>
        </p:spPr>
      </p:pic>
      <p:sp>
        <p:nvSpPr>
          <p:cNvPr id="1660" name="Google Shape;1660;p108"/>
          <p:cNvSpPr txBox="1"/>
          <p:nvPr/>
        </p:nvSpPr>
        <p:spPr>
          <a:xfrm>
            <a:off x="5381200" y="331675"/>
            <a:ext cx="48276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Bring Mach Bike</a:t>
            </a:r>
            <a:endParaRPr b="1" sz="1300">
              <a:solidFill>
                <a:schemeClr val="dk2"/>
              </a:solidFill>
              <a:latin typeface="Calibri"/>
              <a:ea typeface="Calibri"/>
              <a:cs typeface="Calibri"/>
              <a:sym typeface="Calibri"/>
            </a:endParaRPr>
          </a:p>
        </p:txBody>
      </p:sp>
      <p:pic>
        <p:nvPicPr>
          <p:cNvPr id="1661" name="Google Shape;1661;p108"/>
          <p:cNvPicPr preferRelativeResize="0"/>
          <p:nvPr/>
        </p:nvPicPr>
        <p:blipFill>
          <a:blip r:embed="rId4">
            <a:alphaModFix/>
          </a:blip>
          <a:stretch>
            <a:fillRect/>
          </a:stretch>
        </p:blipFill>
        <p:spPr>
          <a:xfrm>
            <a:off x="5824145" y="788145"/>
            <a:ext cx="2851625" cy="1225275"/>
          </a:xfrm>
          <a:prstGeom prst="rect">
            <a:avLst/>
          </a:prstGeom>
          <a:noFill/>
          <a:ln>
            <a:noFill/>
          </a:ln>
        </p:spPr>
      </p:pic>
      <p:sp>
        <p:nvSpPr>
          <p:cNvPr id="1662" name="Google Shape;1662;p108"/>
          <p:cNvSpPr txBox="1"/>
          <p:nvPr/>
        </p:nvSpPr>
        <p:spPr>
          <a:xfrm>
            <a:off x="262525" y="666025"/>
            <a:ext cx="53913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Fly to Lavaridge, then take the cable car up mt chimney. Go south into </a:t>
            </a:r>
            <a:r>
              <a:rPr lang="en" sz="800">
                <a:solidFill>
                  <a:schemeClr val="dk2"/>
                </a:solidFill>
                <a:latin typeface="Calibri"/>
                <a:ea typeface="Calibri"/>
                <a:cs typeface="Calibri"/>
                <a:sym typeface="Calibri"/>
              </a:rPr>
              <a:t>jagged</a:t>
            </a:r>
            <a:r>
              <a:rPr lang="en" sz="800">
                <a:solidFill>
                  <a:schemeClr val="dk2"/>
                </a:solidFill>
                <a:latin typeface="Calibri"/>
                <a:ea typeface="Calibri"/>
                <a:cs typeface="Calibri"/>
                <a:sym typeface="Calibri"/>
              </a:rPr>
              <a:t> pass and enter the new cave entrance with the </a:t>
            </a:r>
            <a:r>
              <a:rPr lang="en" sz="800">
                <a:solidFill>
                  <a:schemeClr val="dk2"/>
                </a:solidFill>
                <a:latin typeface="Calibri"/>
                <a:ea typeface="Calibri"/>
                <a:cs typeface="Calibri"/>
                <a:sym typeface="Calibri"/>
              </a:rPr>
              <a:t>magma</a:t>
            </a:r>
            <a:r>
              <a:rPr lang="en" sz="800">
                <a:solidFill>
                  <a:schemeClr val="dk2"/>
                </a:solidFill>
                <a:latin typeface="Calibri"/>
                <a:ea typeface="Calibri"/>
                <a:cs typeface="Calibri"/>
                <a:sym typeface="Calibri"/>
              </a:rPr>
              <a:t> seal. All the grunts in here are pretty trash. I’m not going to list all of them, there are a LOT. I’m only going to put the Admin/Boss Fight. </a:t>
            </a:r>
            <a:r>
              <a:rPr b="1" lang="en" sz="800">
                <a:solidFill>
                  <a:schemeClr val="dk2"/>
                </a:solidFill>
                <a:latin typeface="Calibri"/>
                <a:ea typeface="Calibri"/>
                <a:cs typeface="Calibri"/>
                <a:sym typeface="Calibri"/>
              </a:rPr>
              <a:t>Both fights happen back to back on BF4.</a:t>
            </a:r>
            <a:endParaRPr b="1" sz="800">
              <a:solidFill>
                <a:schemeClr val="dk2"/>
              </a:solidFill>
              <a:latin typeface="Calibri"/>
              <a:ea typeface="Calibri"/>
              <a:cs typeface="Calibri"/>
              <a:sym typeface="Calibri"/>
            </a:endParaRPr>
          </a:p>
          <a:p>
            <a:pPr indent="0" lvl="0" marL="0" rtl="0" algn="l">
              <a:spcBef>
                <a:spcPts val="0"/>
              </a:spcBef>
              <a:spcAft>
                <a:spcPts val="0"/>
              </a:spcAft>
              <a:buNone/>
            </a:pPr>
            <a:r>
              <a:t/>
            </a:r>
            <a:endParaRPr b="1" sz="800">
              <a:solidFill>
                <a:schemeClr val="dk2"/>
              </a:solidFill>
              <a:latin typeface="Calibri"/>
              <a:ea typeface="Calibri"/>
              <a:cs typeface="Calibri"/>
              <a:sym typeface="Calibri"/>
            </a:endParaRPr>
          </a:p>
          <a:p>
            <a:pPr indent="0" lvl="0" marL="0" rtl="0" algn="l">
              <a:spcBef>
                <a:spcPts val="0"/>
              </a:spcBef>
              <a:spcAft>
                <a:spcPts val="0"/>
              </a:spcAft>
              <a:buNone/>
            </a:pPr>
            <a:r>
              <a:rPr b="1" lang="en" sz="800">
                <a:solidFill>
                  <a:schemeClr val="dk2"/>
                </a:solidFill>
                <a:latin typeface="Calibri"/>
                <a:ea typeface="Calibri"/>
                <a:cs typeface="Calibri"/>
                <a:sym typeface="Calibri"/>
              </a:rPr>
              <a:t>Follow ALL green paths first, then take the south exit in 1F, then follow all light blue paths. Go through B3F, then follow red path to the end. Beat Maxie then use Escape on B5F. You will not miss any items if you follow the path. None are hidden.</a:t>
            </a:r>
            <a:endParaRPr b="1" sz="800">
              <a:solidFill>
                <a:schemeClr val="dk2"/>
              </a:solidFill>
              <a:latin typeface="Calibri"/>
              <a:ea typeface="Calibri"/>
              <a:cs typeface="Calibri"/>
              <a:sym typeface="Calibri"/>
            </a:endParaRPr>
          </a:p>
        </p:txBody>
      </p:sp>
      <p:sp>
        <p:nvSpPr>
          <p:cNvPr id="1663" name="Google Shape;1663;p108"/>
          <p:cNvSpPr/>
          <p:nvPr/>
        </p:nvSpPr>
        <p:spPr>
          <a:xfrm>
            <a:off x="3849437" y="2589744"/>
            <a:ext cx="601400" cy="672325"/>
          </a:xfrm>
          <a:custGeom>
            <a:rect b="b" l="l" r="r" t="t"/>
            <a:pathLst>
              <a:path extrusionOk="0" h="26893" w="24056">
                <a:moveTo>
                  <a:pt x="5676" y="26310"/>
                </a:moveTo>
                <a:cubicBezTo>
                  <a:pt x="5676" y="22809"/>
                  <a:pt x="7218" y="18848"/>
                  <a:pt x="5481" y="15809"/>
                </a:cubicBezTo>
                <a:cubicBezTo>
                  <a:pt x="4615" y="14294"/>
                  <a:pt x="1234" y="15499"/>
                  <a:pt x="620" y="13865"/>
                </a:cubicBezTo>
                <a:cubicBezTo>
                  <a:pt x="-1045" y="9432"/>
                  <a:pt x="693" y="1596"/>
                  <a:pt x="5287" y="447"/>
                </a:cubicBezTo>
                <a:cubicBezTo>
                  <a:pt x="10935" y="-965"/>
                  <a:pt x="18732" y="1149"/>
                  <a:pt x="21816" y="6086"/>
                </a:cubicBezTo>
                <a:cubicBezTo>
                  <a:pt x="25491" y="11969"/>
                  <a:pt x="23885" y="20163"/>
                  <a:pt x="22205" y="26893"/>
                </a:cubicBezTo>
              </a:path>
            </a:pathLst>
          </a:custGeom>
          <a:noFill/>
          <a:ln cap="flat" cmpd="sng" w="9525">
            <a:solidFill>
              <a:srgbClr val="00FF00"/>
            </a:solidFill>
            <a:prstDash val="solid"/>
            <a:round/>
            <a:headEnd len="med" w="med" type="none"/>
            <a:tailEnd len="med" w="med" type="none"/>
          </a:ln>
        </p:spPr>
      </p:sp>
      <p:sp>
        <p:nvSpPr>
          <p:cNvPr id="1664" name="Google Shape;1664;p108"/>
          <p:cNvSpPr/>
          <p:nvPr/>
        </p:nvSpPr>
        <p:spPr>
          <a:xfrm>
            <a:off x="4997650" y="2362700"/>
            <a:ext cx="437550" cy="730825"/>
          </a:xfrm>
          <a:custGeom>
            <a:rect b="b" l="l" r="r" t="t"/>
            <a:pathLst>
              <a:path extrusionOk="0" h="29233" w="17502">
                <a:moveTo>
                  <a:pt x="0" y="0"/>
                </a:moveTo>
                <a:cubicBezTo>
                  <a:pt x="2426" y="2426"/>
                  <a:pt x="6098" y="3889"/>
                  <a:pt x="9529" y="3889"/>
                </a:cubicBezTo>
                <a:cubicBezTo>
                  <a:pt x="12225" y="3889"/>
                  <a:pt x="17502" y="2555"/>
                  <a:pt x="17502" y="5251"/>
                </a:cubicBezTo>
                <a:cubicBezTo>
                  <a:pt x="17502" y="11033"/>
                  <a:pt x="2570" y="5475"/>
                  <a:pt x="1167" y="11084"/>
                </a:cubicBezTo>
                <a:cubicBezTo>
                  <a:pt x="368" y="14277"/>
                  <a:pt x="3336" y="18289"/>
                  <a:pt x="6417" y="19446"/>
                </a:cubicBezTo>
                <a:cubicBezTo>
                  <a:pt x="9142" y="20470"/>
                  <a:pt x="13155" y="18923"/>
                  <a:pt x="14974" y="21196"/>
                </a:cubicBezTo>
                <a:cubicBezTo>
                  <a:pt x="16206" y="22735"/>
                  <a:pt x="12153" y="23961"/>
                  <a:pt x="10890" y="25475"/>
                </a:cubicBezTo>
                <a:cubicBezTo>
                  <a:pt x="9935" y="26621"/>
                  <a:pt x="9843" y="28984"/>
                  <a:pt x="8362" y="29169"/>
                </a:cubicBezTo>
                <a:cubicBezTo>
                  <a:pt x="6303" y="29426"/>
                  <a:pt x="4428" y="27136"/>
                  <a:pt x="3500" y="25280"/>
                </a:cubicBezTo>
              </a:path>
            </a:pathLst>
          </a:custGeom>
          <a:noFill/>
          <a:ln cap="flat" cmpd="sng" w="9525">
            <a:solidFill>
              <a:srgbClr val="00FF00"/>
            </a:solidFill>
            <a:prstDash val="solid"/>
            <a:round/>
            <a:headEnd len="med" w="med" type="none"/>
            <a:tailEnd len="med" w="med" type="none"/>
          </a:ln>
        </p:spPr>
      </p:sp>
      <p:sp>
        <p:nvSpPr>
          <p:cNvPr id="1665" name="Google Shape;1665;p108"/>
          <p:cNvSpPr/>
          <p:nvPr/>
        </p:nvSpPr>
        <p:spPr>
          <a:xfrm>
            <a:off x="5908938" y="2703000"/>
            <a:ext cx="124200" cy="311150"/>
          </a:xfrm>
          <a:custGeom>
            <a:rect b="b" l="l" r="r" t="t"/>
            <a:pathLst>
              <a:path extrusionOk="0" h="12446" w="4968">
                <a:moveTo>
                  <a:pt x="2635" y="12446"/>
                </a:moveTo>
                <a:cubicBezTo>
                  <a:pt x="2635" y="8972"/>
                  <a:pt x="-323" y="5782"/>
                  <a:pt x="107" y="2334"/>
                </a:cubicBezTo>
                <a:cubicBezTo>
                  <a:pt x="329" y="550"/>
                  <a:pt x="3171" y="0"/>
                  <a:pt x="4968" y="0"/>
                </a:cubicBezTo>
              </a:path>
            </a:pathLst>
          </a:custGeom>
          <a:noFill/>
          <a:ln cap="flat" cmpd="sng" w="9525">
            <a:solidFill>
              <a:srgbClr val="00FF00"/>
            </a:solidFill>
            <a:prstDash val="solid"/>
            <a:round/>
            <a:headEnd len="med" w="med" type="none"/>
            <a:tailEnd len="med" w="med" type="none"/>
          </a:ln>
        </p:spPr>
      </p:sp>
      <p:sp>
        <p:nvSpPr>
          <p:cNvPr id="1666" name="Google Shape;1666;p108"/>
          <p:cNvSpPr/>
          <p:nvPr/>
        </p:nvSpPr>
        <p:spPr>
          <a:xfrm>
            <a:off x="5977584" y="2638760"/>
            <a:ext cx="611225" cy="375400"/>
          </a:xfrm>
          <a:custGeom>
            <a:rect b="b" l="l" r="r" t="t"/>
            <a:pathLst>
              <a:path extrusionOk="0" h="15016" w="24449">
                <a:moveTo>
                  <a:pt x="84" y="15016"/>
                </a:moveTo>
                <a:cubicBezTo>
                  <a:pt x="84" y="13412"/>
                  <a:pt x="-251" y="10912"/>
                  <a:pt x="1251" y="10349"/>
                </a:cubicBezTo>
                <a:cubicBezTo>
                  <a:pt x="3236" y="9605"/>
                  <a:pt x="5029" y="12363"/>
                  <a:pt x="7085" y="12877"/>
                </a:cubicBezTo>
                <a:cubicBezTo>
                  <a:pt x="10190" y="13653"/>
                  <a:pt x="13414" y="11710"/>
                  <a:pt x="16614" y="11710"/>
                </a:cubicBezTo>
                <a:cubicBezTo>
                  <a:pt x="18826" y="11710"/>
                  <a:pt x="21497" y="13676"/>
                  <a:pt x="23225" y="12294"/>
                </a:cubicBezTo>
                <a:cubicBezTo>
                  <a:pt x="26323" y="9817"/>
                  <a:pt x="22666" y="-2922"/>
                  <a:pt x="20892" y="626"/>
                </a:cubicBezTo>
              </a:path>
            </a:pathLst>
          </a:custGeom>
          <a:noFill/>
          <a:ln cap="flat" cmpd="sng" w="9525">
            <a:solidFill>
              <a:srgbClr val="00FF00"/>
            </a:solidFill>
            <a:prstDash val="solid"/>
            <a:round/>
            <a:headEnd len="med" w="med" type="none"/>
            <a:tailEnd len="med" w="med" type="none"/>
          </a:ln>
        </p:spPr>
      </p:sp>
      <p:sp>
        <p:nvSpPr>
          <p:cNvPr id="1667" name="Google Shape;1667;p108"/>
          <p:cNvSpPr/>
          <p:nvPr/>
        </p:nvSpPr>
        <p:spPr>
          <a:xfrm>
            <a:off x="6276225" y="2727325"/>
            <a:ext cx="54925" cy="218775"/>
          </a:xfrm>
          <a:custGeom>
            <a:rect b="b" l="l" r="r" t="t"/>
            <a:pathLst>
              <a:path extrusionOk="0" h="8751" w="2197">
                <a:moveTo>
                  <a:pt x="0" y="8751"/>
                </a:moveTo>
                <a:cubicBezTo>
                  <a:pt x="2855" y="8036"/>
                  <a:pt x="2483" y="2632"/>
                  <a:pt x="1167" y="0"/>
                </a:cubicBezTo>
              </a:path>
            </a:pathLst>
          </a:custGeom>
          <a:noFill/>
          <a:ln cap="flat" cmpd="sng" w="9525">
            <a:solidFill>
              <a:srgbClr val="00FF00"/>
            </a:solidFill>
            <a:prstDash val="solid"/>
            <a:round/>
            <a:headEnd len="med" w="med" type="none"/>
            <a:tailEnd len="med" w="med" type="none"/>
          </a:ln>
        </p:spPr>
      </p:sp>
      <p:sp>
        <p:nvSpPr>
          <p:cNvPr id="1668" name="Google Shape;1668;p108"/>
          <p:cNvSpPr/>
          <p:nvPr/>
        </p:nvSpPr>
        <p:spPr>
          <a:xfrm>
            <a:off x="7043401" y="2581475"/>
            <a:ext cx="569750" cy="243875"/>
          </a:xfrm>
          <a:custGeom>
            <a:rect b="b" l="l" r="r" t="t"/>
            <a:pathLst>
              <a:path extrusionOk="0" h="9755" w="22790">
                <a:moveTo>
                  <a:pt x="22790" y="0"/>
                </a:moveTo>
                <a:cubicBezTo>
                  <a:pt x="18688" y="6838"/>
                  <a:pt x="1030" y="-523"/>
                  <a:pt x="38" y="7389"/>
                </a:cubicBezTo>
                <a:cubicBezTo>
                  <a:pt x="-266" y="9811"/>
                  <a:pt x="4811" y="8449"/>
                  <a:pt x="7233" y="8751"/>
                </a:cubicBezTo>
                <a:cubicBezTo>
                  <a:pt x="11486" y="9282"/>
                  <a:pt x="17035" y="11001"/>
                  <a:pt x="20068" y="7973"/>
                </a:cubicBezTo>
              </a:path>
            </a:pathLst>
          </a:custGeom>
          <a:noFill/>
          <a:ln cap="flat" cmpd="sng" w="9525">
            <a:solidFill>
              <a:srgbClr val="00FFFF"/>
            </a:solidFill>
            <a:prstDash val="solid"/>
            <a:round/>
            <a:headEnd len="med" w="med" type="none"/>
            <a:tailEnd len="med" w="med" type="none"/>
          </a:ln>
        </p:spPr>
      </p:sp>
      <p:sp>
        <p:nvSpPr>
          <p:cNvPr id="1669" name="Google Shape;1669;p108"/>
          <p:cNvSpPr/>
          <p:nvPr/>
        </p:nvSpPr>
        <p:spPr>
          <a:xfrm>
            <a:off x="5080300" y="3004425"/>
            <a:ext cx="175025" cy="267375"/>
          </a:xfrm>
          <a:custGeom>
            <a:rect b="b" l="l" r="r" t="t"/>
            <a:pathLst>
              <a:path extrusionOk="0" h="10695" w="7001">
                <a:moveTo>
                  <a:pt x="0" y="0"/>
                </a:moveTo>
                <a:cubicBezTo>
                  <a:pt x="0" y="4261"/>
                  <a:pt x="2740" y="10695"/>
                  <a:pt x="7001" y="10695"/>
                </a:cubicBezTo>
              </a:path>
            </a:pathLst>
          </a:custGeom>
          <a:noFill/>
          <a:ln cap="flat" cmpd="sng" w="9525">
            <a:solidFill>
              <a:srgbClr val="00FFFF"/>
            </a:solidFill>
            <a:prstDash val="solid"/>
            <a:round/>
            <a:headEnd len="med" w="med" type="none"/>
            <a:tailEnd len="med" w="med" type="none"/>
          </a:ln>
        </p:spPr>
      </p:sp>
      <p:sp>
        <p:nvSpPr>
          <p:cNvPr id="1670" name="Google Shape;1670;p108"/>
          <p:cNvSpPr/>
          <p:nvPr/>
        </p:nvSpPr>
        <p:spPr>
          <a:xfrm>
            <a:off x="3996175" y="4030200"/>
            <a:ext cx="243075" cy="233375"/>
          </a:xfrm>
          <a:custGeom>
            <a:rect b="b" l="l" r="r" t="t"/>
            <a:pathLst>
              <a:path extrusionOk="0" h="9335" w="9723">
                <a:moveTo>
                  <a:pt x="9723" y="9335"/>
                </a:moveTo>
                <a:cubicBezTo>
                  <a:pt x="9723" y="7455"/>
                  <a:pt x="7364" y="6344"/>
                  <a:pt x="5834" y="5251"/>
                </a:cubicBezTo>
                <a:cubicBezTo>
                  <a:pt x="3705" y="3730"/>
                  <a:pt x="2616" y="0"/>
                  <a:pt x="0" y="0"/>
                </a:cubicBezTo>
              </a:path>
            </a:pathLst>
          </a:custGeom>
          <a:noFill/>
          <a:ln cap="flat" cmpd="sng" w="9525">
            <a:solidFill>
              <a:srgbClr val="00FFFF"/>
            </a:solidFill>
            <a:prstDash val="solid"/>
            <a:round/>
            <a:headEnd len="med" w="med" type="none"/>
            <a:tailEnd len="med" w="med" type="none"/>
          </a:ln>
        </p:spPr>
      </p:sp>
      <p:sp>
        <p:nvSpPr>
          <p:cNvPr id="1671" name="Google Shape;1671;p108"/>
          <p:cNvSpPr/>
          <p:nvPr/>
        </p:nvSpPr>
        <p:spPr>
          <a:xfrm>
            <a:off x="4057779" y="3816300"/>
            <a:ext cx="298150" cy="228500"/>
          </a:xfrm>
          <a:custGeom>
            <a:rect b="b" l="l" r="r" t="t"/>
            <a:pathLst>
              <a:path extrusionOk="0" h="9140" w="11926">
                <a:moveTo>
                  <a:pt x="64" y="9140"/>
                </a:moveTo>
                <a:cubicBezTo>
                  <a:pt x="64" y="6876"/>
                  <a:pt x="-191" y="3887"/>
                  <a:pt x="1620" y="2528"/>
                </a:cubicBezTo>
                <a:cubicBezTo>
                  <a:pt x="4450" y="406"/>
                  <a:pt x="8495" y="860"/>
                  <a:pt x="11926" y="0"/>
                </a:cubicBezTo>
              </a:path>
            </a:pathLst>
          </a:custGeom>
          <a:noFill/>
          <a:ln cap="flat" cmpd="sng" w="9525">
            <a:solidFill>
              <a:srgbClr val="00FFFF"/>
            </a:solidFill>
            <a:prstDash val="solid"/>
            <a:round/>
            <a:headEnd len="med" w="med" type="none"/>
            <a:tailEnd len="med" w="med" type="none"/>
          </a:ln>
        </p:spPr>
      </p:sp>
      <p:sp>
        <p:nvSpPr>
          <p:cNvPr id="1672" name="Google Shape;1672;p108"/>
          <p:cNvSpPr/>
          <p:nvPr/>
        </p:nvSpPr>
        <p:spPr>
          <a:xfrm>
            <a:off x="7058950" y="2795375"/>
            <a:ext cx="495875" cy="436000"/>
          </a:xfrm>
          <a:custGeom>
            <a:rect b="b" l="l" r="r" t="t"/>
            <a:pathLst>
              <a:path extrusionOk="0" h="17440" w="19835">
                <a:moveTo>
                  <a:pt x="19835" y="0"/>
                </a:moveTo>
                <a:cubicBezTo>
                  <a:pt x="16011" y="3824"/>
                  <a:pt x="19770" y="11928"/>
                  <a:pt x="15946" y="15752"/>
                </a:cubicBezTo>
                <a:cubicBezTo>
                  <a:pt x="12187" y="19511"/>
                  <a:pt x="5315" y="15752"/>
                  <a:pt x="0" y="15752"/>
                </a:cubicBezTo>
              </a:path>
            </a:pathLst>
          </a:custGeom>
          <a:noFill/>
          <a:ln cap="flat" cmpd="sng" w="9525">
            <a:solidFill>
              <a:srgbClr val="FF0000"/>
            </a:solidFill>
            <a:prstDash val="solid"/>
            <a:round/>
            <a:headEnd len="med" w="med" type="none"/>
            <a:tailEnd len="med" w="med" type="none"/>
          </a:ln>
        </p:spPr>
      </p:sp>
      <p:sp>
        <p:nvSpPr>
          <p:cNvPr id="1673" name="Google Shape;1673;p108"/>
          <p:cNvSpPr/>
          <p:nvPr/>
        </p:nvSpPr>
        <p:spPr>
          <a:xfrm>
            <a:off x="4814908" y="3841101"/>
            <a:ext cx="722025" cy="293550"/>
          </a:xfrm>
          <a:custGeom>
            <a:rect b="b" l="l" r="r" t="t"/>
            <a:pathLst>
              <a:path extrusionOk="0" h="11742" w="28881">
                <a:moveTo>
                  <a:pt x="28118" y="1925"/>
                </a:moveTo>
                <a:cubicBezTo>
                  <a:pt x="28118" y="4583"/>
                  <a:pt x="29630" y="7589"/>
                  <a:pt x="28312" y="9898"/>
                </a:cubicBezTo>
                <a:cubicBezTo>
                  <a:pt x="27007" y="12184"/>
                  <a:pt x="23087" y="11898"/>
                  <a:pt x="20534" y="11259"/>
                </a:cubicBezTo>
                <a:cubicBezTo>
                  <a:pt x="18597" y="10774"/>
                  <a:pt x="18194" y="8023"/>
                  <a:pt x="17033" y="6398"/>
                </a:cubicBezTo>
                <a:cubicBezTo>
                  <a:pt x="14455" y="2789"/>
                  <a:pt x="9324" y="-1187"/>
                  <a:pt x="5171" y="369"/>
                </a:cubicBezTo>
                <a:cubicBezTo>
                  <a:pt x="2152" y="1500"/>
                  <a:pt x="-959" y="5767"/>
                  <a:pt x="310" y="8731"/>
                </a:cubicBezTo>
                <a:cubicBezTo>
                  <a:pt x="1391" y="11256"/>
                  <a:pt x="5423" y="12119"/>
                  <a:pt x="8088" y="11454"/>
                </a:cubicBezTo>
              </a:path>
            </a:pathLst>
          </a:custGeom>
          <a:noFill/>
          <a:ln cap="flat" cmpd="sng" w="9525">
            <a:solidFill>
              <a:srgbClr val="FF0000"/>
            </a:solidFill>
            <a:prstDash val="solid"/>
            <a:round/>
            <a:headEnd len="med" w="med" type="none"/>
            <a:tailEnd len="med" w="med" type="none"/>
          </a:ln>
        </p:spPr>
      </p:sp>
      <p:sp>
        <p:nvSpPr>
          <p:cNvPr id="1674" name="Google Shape;1674;p108"/>
          <p:cNvSpPr/>
          <p:nvPr/>
        </p:nvSpPr>
        <p:spPr>
          <a:xfrm>
            <a:off x="6035658" y="4239250"/>
            <a:ext cx="230875" cy="48625"/>
          </a:xfrm>
          <a:custGeom>
            <a:rect b="b" l="l" r="r" t="t"/>
            <a:pathLst>
              <a:path extrusionOk="0" h="1945" w="9235">
                <a:moveTo>
                  <a:pt x="9235" y="1945"/>
                </a:moveTo>
                <a:cubicBezTo>
                  <a:pt x="6214" y="1188"/>
                  <a:pt x="-662" y="3021"/>
                  <a:pt x="95" y="0"/>
                </a:cubicBezTo>
              </a:path>
            </a:pathLst>
          </a:custGeom>
          <a:noFill/>
          <a:ln cap="flat" cmpd="sng" w="9525">
            <a:solidFill>
              <a:srgbClr val="FF0000"/>
            </a:solidFill>
            <a:prstDash val="solid"/>
            <a:round/>
            <a:headEnd len="med" w="med" type="none"/>
            <a:tailEnd len="med" w="med" type="none"/>
          </a:ln>
        </p:spPr>
      </p:sp>
      <p:sp>
        <p:nvSpPr>
          <p:cNvPr id="1675" name="Google Shape;1675;p108"/>
          <p:cNvSpPr/>
          <p:nvPr/>
        </p:nvSpPr>
        <p:spPr>
          <a:xfrm>
            <a:off x="7055277" y="3043325"/>
            <a:ext cx="37700" cy="140975"/>
          </a:xfrm>
          <a:custGeom>
            <a:rect b="b" l="l" r="r" t="t"/>
            <a:pathLst>
              <a:path extrusionOk="0" h="5639" w="1508">
                <a:moveTo>
                  <a:pt x="925" y="5639"/>
                </a:moveTo>
                <a:cubicBezTo>
                  <a:pt x="-965" y="5639"/>
                  <a:pt x="663" y="1690"/>
                  <a:pt x="1508" y="0"/>
                </a:cubicBezTo>
              </a:path>
            </a:pathLst>
          </a:custGeom>
          <a:noFill/>
          <a:ln cap="flat" cmpd="sng" w="9525">
            <a:solidFill>
              <a:srgbClr val="FF0000"/>
            </a:solidFill>
            <a:prstDash val="solid"/>
            <a:round/>
            <a:headEnd len="med" w="med" type="none"/>
            <a:tailEnd len="med" w="med" type="none"/>
          </a:ln>
        </p:spPr>
      </p:sp>
      <p:sp>
        <p:nvSpPr>
          <p:cNvPr id="1676" name="Google Shape;1676;p108"/>
          <p:cNvSpPr/>
          <p:nvPr/>
        </p:nvSpPr>
        <p:spPr>
          <a:xfrm>
            <a:off x="3806421" y="2362962"/>
            <a:ext cx="739100" cy="515075"/>
          </a:xfrm>
          <a:custGeom>
            <a:rect b="b" l="l" r="r" t="t"/>
            <a:pathLst>
              <a:path extrusionOk="0" h="20603" w="29564">
                <a:moveTo>
                  <a:pt x="29564" y="3102"/>
                </a:moveTo>
                <a:cubicBezTo>
                  <a:pt x="29007" y="5333"/>
                  <a:pt x="25377" y="5072"/>
                  <a:pt x="23147" y="5630"/>
                </a:cubicBezTo>
                <a:cubicBezTo>
                  <a:pt x="19616" y="6513"/>
                  <a:pt x="15416" y="8213"/>
                  <a:pt x="12257" y="6407"/>
                </a:cubicBezTo>
                <a:cubicBezTo>
                  <a:pt x="9584" y="4879"/>
                  <a:pt x="7622" y="-1593"/>
                  <a:pt x="5257" y="379"/>
                </a:cubicBezTo>
                <a:cubicBezTo>
                  <a:pt x="-93" y="4839"/>
                  <a:pt x="6" y="13638"/>
                  <a:pt x="6" y="20603"/>
                </a:cubicBezTo>
              </a:path>
            </a:pathLst>
          </a:custGeom>
          <a:noFill/>
          <a:ln cap="flat" cmpd="sng" w="9525">
            <a:solidFill>
              <a:srgbClr val="00FF00"/>
            </a:solidFill>
            <a:prstDash val="solid"/>
            <a:round/>
            <a:headEnd len="med" w="med" type="none"/>
            <a:tailEnd len="med" w="med" type="none"/>
          </a:ln>
        </p:spPr>
      </p:sp>
      <p:pic>
        <p:nvPicPr>
          <p:cNvPr id="1677" name="Google Shape;1677;p108"/>
          <p:cNvPicPr preferRelativeResize="0"/>
          <p:nvPr/>
        </p:nvPicPr>
        <p:blipFill>
          <a:blip r:embed="rId5">
            <a:alphaModFix/>
          </a:blip>
          <a:stretch>
            <a:fillRect/>
          </a:stretch>
        </p:blipFill>
        <p:spPr>
          <a:xfrm>
            <a:off x="866525" y="1490150"/>
            <a:ext cx="1708925" cy="1981874"/>
          </a:xfrm>
          <a:prstGeom prst="rect">
            <a:avLst/>
          </a:prstGeom>
          <a:noFill/>
          <a:ln>
            <a:noFill/>
          </a:ln>
        </p:spPr>
      </p:pic>
      <p:pic>
        <p:nvPicPr>
          <p:cNvPr id="1678" name="Google Shape;1678;p108"/>
          <p:cNvPicPr preferRelativeResize="0"/>
          <p:nvPr/>
        </p:nvPicPr>
        <p:blipFill>
          <a:blip r:embed="rId6">
            <a:alphaModFix/>
          </a:blip>
          <a:stretch>
            <a:fillRect/>
          </a:stretch>
        </p:blipFill>
        <p:spPr>
          <a:xfrm>
            <a:off x="262525" y="3440950"/>
            <a:ext cx="2916924" cy="1409775"/>
          </a:xfrm>
          <a:prstGeom prst="rect">
            <a:avLst/>
          </a:prstGeom>
          <a:noFill/>
          <a:ln>
            <a:noFill/>
          </a:ln>
        </p:spPr>
      </p:pic>
      <p:sp>
        <p:nvSpPr>
          <p:cNvPr id="1679" name="Google Shape;1679;p108"/>
          <p:cNvSpPr txBox="1"/>
          <p:nvPr/>
        </p:nvSpPr>
        <p:spPr>
          <a:xfrm>
            <a:off x="2664125" y="1565388"/>
            <a:ext cx="2673900" cy="5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After</a:t>
            </a:r>
            <a:r>
              <a:rPr lang="en" sz="900">
                <a:solidFill>
                  <a:schemeClr val="dk2"/>
                </a:solidFill>
                <a:latin typeface="Calibri"/>
                <a:ea typeface="Calibri"/>
                <a:cs typeface="Calibri"/>
                <a:sym typeface="Calibri"/>
              </a:rPr>
              <a:t> you are done with this place, go to Slateport Harbor and talk to captain stern.</a:t>
            </a:r>
            <a:endParaRPr sz="900">
              <a:solidFill>
                <a:schemeClr val="dk2"/>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09"/>
          <p:cNvSpPr txBox="1"/>
          <p:nvPr>
            <p:ph type="title"/>
          </p:nvPr>
        </p:nvSpPr>
        <p:spPr>
          <a:xfrm>
            <a:off x="157975" y="1407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Aqua Hideout (Lilycove City, North East Corner)</a:t>
            </a:r>
            <a:endParaRPr/>
          </a:p>
        </p:txBody>
      </p:sp>
      <p:sp>
        <p:nvSpPr>
          <p:cNvPr id="1685" name="Google Shape;1685;p10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6" name="Google Shape;1686;p109"/>
          <p:cNvPicPr preferRelativeResize="0"/>
          <p:nvPr/>
        </p:nvPicPr>
        <p:blipFill>
          <a:blip r:embed="rId3">
            <a:alphaModFix/>
          </a:blip>
          <a:stretch>
            <a:fillRect/>
          </a:stretch>
        </p:blipFill>
        <p:spPr>
          <a:xfrm>
            <a:off x="294075" y="1308500"/>
            <a:ext cx="1057425" cy="1074025"/>
          </a:xfrm>
          <a:prstGeom prst="rect">
            <a:avLst/>
          </a:prstGeom>
          <a:noFill/>
          <a:ln>
            <a:noFill/>
          </a:ln>
        </p:spPr>
      </p:pic>
      <p:pic>
        <p:nvPicPr>
          <p:cNvPr id="1687" name="Google Shape;1687;p109"/>
          <p:cNvPicPr preferRelativeResize="0"/>
          <p:nvPr/>
        </p:nvPicPr>
        <p:blipFill>
          <a:blip r:embed="rId3">
            <a:alphaModFix/>
          </a:blip>
          <a:stretch>
            <a:fillRect/>
          </a:stretch>
        </p:blipFill>
        <p:spPr>
          <a:xfrm>
            <a:off x="1377649" y="1308502"/>
            <a:ext cx="1057425" cy="1074010"/>
          </a:xfrm>
          <a:prstGeom prst="rect">
            <a:avLst/>
          </a:prstGeom>
          <a:noFill/>
          <a:ln>
            <a:noFill/>
          </a:ln>
        </p:spPr>
      </p:pic>
      <p:sp>
        <p:nvSpPr>
          <p:cNvPr id="1688" name="Google Shape;1688;p109"/>
          <p:cNvSpPr txBox="1"/>
          <p:nvPr/>
        </p:nvSpPr>
        <p:spPr>
          <a:xfrm>
            <a:off x="364625" y="842400"/>
            <a:ext cx="1755000" cy="2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Two Electrode disguised as pokeballs</a:t>
            </a:r>
            <a:endParaRPr sz="1300">
              <a:solidFill>
                <a:schemeClr val="dk2"/>
              </a:solidFill>
              <a:latin typeface="Calibri"/>
              <a:ea typeface="Calibri"/>
              <a:cs typeface="Calibri"/>
              <a:sym typeface="Calibri"/>
            </a:endParaRPr>
          </a:p>
        </p:txBody>
      </p:sp>
      <p:pic>
        <p:nvPicPr>
          <p:cNvPr id="1689" name="Google Shape;1689;p109"/>
          <p:cNvPicPr preferRelativeResize="0"/>
          <p:nvPr/>
        </p:nvPicPr>
        <p:blipFill>
          <a:blip r:embed="rId4">
            <a:alphaModFix/>
          </a:blip>
          <a:stretch>
            <a:fillRect/>
          </a:stretch>
        </p:blipFill>
        <p:spPr>
          <a:xfrm>
            <a:off x="2620250" y="823050"/>
            <a:ext cx="1455475" cy="1559450"/>
          </a:xfrm>
          <a:prstGeom prst="rect">
            <a:avLst/>
          </a:prstGeom>
          <a:noFill/>
          <a:ln>
            <a:noFill/>
          </a:ln>
        </p:spPr>
      </p:pic>
      <p:pic>
        <p:nvPicPr>
          <p:cNvPr id="1690" name="Google Shape;1690;p109"/>
          <p:cNvPicPr preferRelativeResize="0"/>
          <p:nvPr/>
        </p:nvPicPr>
        <p:blipFill>
          <a:blip r:embed="rId5">
            <a:alphaModFix/>
          </a:blip>
          <a:stretch>
            <a:fillRect/>
          </a:stretch>
        </p:blipFill>
        <p:spPr>
          <a:xfrm>
            <a:off x="4208324" y="761550"/>
            <a:ext cx="3575167" cy="1682425"/>
          </a:xfrm>
          <a:prstGeom prst="rect">
            <a:avLst/>
          </a:prstGeom>
          <a:noFill/>
          <a:ln>
            <a:noFill/>
          </a:ln>
        </p:spPr>
      </p:pic>
      <p:pic>
        <p:nvPicPr>
          <p:cNvPr id="1691" name="Google Shape;1691;p109"/>
          <p:cNvPicPr preferRelativeResize="0"/>
          <p:nvPr/>
        </p:nvPicPr>
        <p:blipFill>
          <a:blip r:embed="rId6">
            <a:alphaModFix/>
          </a:blip>
          <a:stretch>
            <a:fillRect/>
          </a:stretch>
        </p:blipFill>
        <p:spPr>
          <a:xfrm>
            <a:off x="2657638" y="2611950"/>
            <a:ext cx="2506375" cy="1769200"/>
          </a:xfrm>
          <a:prstGeom prst="rect">
            <a:avLst/>
          </a:prstGeom>
          <a:noFill/>
          <a:ln>
            <a:noFill/>
          </a:ln>
        </p:spPr>
      </p:pic>
      <p:sp>
        <p:nvSpPr>
          <p:cNvPr id="1692" name="Google Shape;1692;p109"/>
          <p:cNvSpPr/>
          <p:nvPr/>
        </p:nvSpPr>
        <p:spPr>
          <a:xfrm>
            <a:off x="3315575" y="972300"/>
            <a:ext cx="506575" cy="1288300"/>
          </a:xfrm>
          <a:custGeom>
            <a:rect b="b" l="l" r="r" t="t"/>
            <a:pathLst>
              <a:path extrusionOk="0" h="51532" w="20263">
                <a:moveTo>
                  <a:pt x="0" y="51532"/>
                </a:moveTo>
                <a:cubicBezTo>
                  <a:pt x="1256" y="43980"/>
                  <a:pt x="972" y="36242"/>
                  <a:pt x="972" y="28586"/>
                </a:cubicBezTo>
                <a:cubicBezTo>
                  <a:pt x="972" y="24662"/>
                  <a:pt x="-25" y="19898"/>
                  <a:pt x="2528" y="16918"/>
                </a:cubicBezTo>
                <a:cubicBezTo>
                  <a:pt x="5525" y="13420"/>
                  <a:pt x="12688" y="16870"/>
                  <a:pt x="15945" y="13613"/>
                </a:cubicBezTo>
                <a:cubicBezTo>
                  <a:pt x="19258" y="10300"/>
                  <a:pt x="21541" y="4191"/>
                  <a:pt x="19446" y="0"/>
                </a:cubicBezTo>
              </a:path>
            </a:pathLst>
          </a:custGeom>
          <a:noFill/>
          <a:ln cap="flat" cmpd="sng" w="9525">
            <a:solidFill>
              <a:schemeClr val="dk2"/>
            </a:solidFill>
            <a:prstDash val="solid"/>
            <a:round/>
            <a:headEnd len="med" w="med" type="none"/>
            <a:tailEnd len="med" w="med" type="none"/>
          </a:ln>
        </p:spPr>
      </p:sp>
      <p:sp>
        <p:nvSpPr>
          <p:cNvPr id="1693" name="Google Shape;1693;p109"/>
          <p:cNvSpPr txBox="1"/>
          <p:nvPr/>
        </p:nvSpPr>
        <p:spPr>
          <a:xfrm>
            <a:off x="6281100" y="761550"/>
            <a:ext cx="174900" cy="1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a:t>
            </a:r>
            <a:endParaRPr sz="1300">
              <a:solidFill>
                <a:srgbClr val="00FF00"/>
              </a:solidFill>
              <a:latin typeface="Calibri"/>
              <a:ea typeface="Calibri"/>
              <a:cs typeface="Calibri"/>
              <a:sym typeface="Calibri"/>
            </a:endParaRPr>
          </a:p>
        </p:txBody>
      </p:sp>
      <p:sp>
        <p:nvSpPr>
          <p:cNvPr id="1694" name="Google Shape;1694;p109"/>
          <p:cNvSpPr/>
          <p:nvPr/>
        </p:nvSpPr>
        <p:spPr>
          <a:xfrm>
            <a:off x="6261650" y="1609175"/>
            <a:ext cx="48600" cy="5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95" name="Google Shape;1695;p109"/>
          <p:cNvSpPr txBox="1"/>
          <p:nvPr/>
        </p:nvSpPr>
        <p:spPr>
          <a:xfrm>
            <a:off x="6140100" y="1423763"/>
            <a:ext cx="9042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latin typeface="Calibri"/>
                <a:ea typeface="Calibri"/>
                <a:cs typeface="Calibri"/>
                <a:sym typeface="Calibri"/>
              </a:rPr>
              <a:t>Max Elixir</a:t>
            </a:r>
            <a:endParaRPr sz="600">
              <a:solidFill>
                <a:srgbClr val="FF0000"/>
              </a:solidFill>
              <a:latin typeface="Calibri"/>
              <a:ea typeface="Calibri"/>
              <a:cs typeface="Calibri"/>
              <a:sym typeface="Calibri"/>
            </a:endParaRPr>
          </a:p>
        </p:txBody>
      </p:sp>
      <p:sp>
        <p:nvSpPr>
          <p:cNvPr id="1696" name="Google Shape;1696;p109"/>
          <p:cNvSpPr txBox="1"/>
          <p:nvPr/>
        </p:nvSpPr>
        <p:spPr>
          <a:xfrm>
            <a:off x="5994250" y="1346625"/>
            <a:ext cx="1749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2</a:t>
            </a:r>
            <a:endParaRPr sz="1300">
              <a:solidFill>
                <a:srgbClr val="00FF00"/>
              </a:solidFill>
              <a:latin typeface="Calibri"/>
              <a:ea typeface="Calibri"/>
              <a:cs typeface="Calibri"/>
              <a:sym typeface="Calibri"/>
            </a:endParaRPr>
          </a:p>
        </p:txBody>
      </p:sp>
      <p:sp>
        <p:nvSpPr>
          <p:cNvPr id="1697" name="Google Shape;1697;p109"/>
          <p:cNvSpPr txBox="1"/>
          <p:nvPr/>
        </p:nvSpPr>
        <p:spPr>
          <a:xfrm>
            <a:off x="6013700" y="792425"/>
            <a:ext cx="1749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3</a:t>
            </a:r>
            <a:endParaRPr sz="1300">
              <a:solidFill>
                <a:srgbClr val="00FF00"/>
              </a:solidFill>
              <a:latin typeface="Calibri"/>
              <a:ea typeface="Calibri"/>
              <a:cs typeface="Calibri"/>
              <a:sym typeface="Calibri"/>
            </a:endParaRPr>
          </a:p>
        </p:txBody>
      </p:sp>
      <p:sp>
        <p:nvSpPr>
          <p:cNvPr id="1698" name="Google Shape;1698;p109"/>
          <p:cNvSpPr txBox="1"/>
          <p:nvPr/>
        </p:nvSpPr>
        <p:spPr>
          <a:xfrm>
            <a:off x="4389600" y="1990725"/>
            <a:ext cx="231000" cy="1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4</a:t>
            </a:r>
            <a:endParaRPr sz="1300">
              <a:solidFill>
                <a:srgbClr val="00FF00"/>
              </a:solidFill>
              <a:latin typeface="Calibri"/>
              <a:ea typeface="Calibri"/>
              <a:cs typeface="Calibri"/>
              <a:sym typeface="Calibri"/>
            </a:endParaRPr>
          </a:p>
        </p:txBody>
      </p:sp>
      <p:sp>
        <p:nvSpPr>
          <p:cNvPr id="1699" name="Google Shape;1699;p109"/>
          <p:cNvSpPr txBox="1"/>
          <p:nvPr/>
        </p:nvSpPr>
        <p:spPr>
          <a:xfrm>
            <a:off x="7063825" y="842400"/>
            <a:ext cx="1263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5</a:t>
            </a:r>
            <a:endParaRPr sz="1300">
              <a:solidFill>
                <a:srgbClr val="00FF00"/>
              </a:solidFill>
              <a:latin typeface="Calibri"/>
              <a:ea typeface="Calibri"/>
              <a:cs typeface="Calibri"/>
              <a:sym typeface="Calibri"/>
            </a:endParaRPr>
          </a:p>
        </p:txBody>
      </p:sp>
      <p:sp>
        <p:nvSpPr>
          <p:cNvPr id="1700" name="Google Shape;1700;p109"/>
          <p:cNvSpPr txBox="1"/>
          <p:nvPr/>
        </p:nvSpPr>
        <p:spPr>
          <a:xfrm>
            <a:off x="7268000" y="1133600"/>
            <a:ext cx="2310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6</a:t>
            </a:r>
            <a:endParaRPr sz="1300">
              <a:solidFill>
                <a:srgbClr val="00FF00"/>
              </a:solidFill>
              <a:latin typeface="Calibri"/>
              <a:ea typeface="Calibri"/>
              <a:cs typeface="Calibri"/>
              <a:sym typeface="Calibri"/>
            </a:endParaRPr>
          </a:p>
        </p:txBody>
      </p:sp>
      <p:sp>
        <p:nvSpPr>
          <p:cNvPr id="1701" name="Google Shape;1701;p109"/>
          <p:cNvSpPr txBox="1"/>
          <p:nvPr/>
        </p:nvSpPr>
        <p:spPr>
          <a:xfrm>
            <a:off x="7054075" y="1133600"/>
            <a:ext cx="145800" cy="1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7</a:t>
            </a:r>
            <a:endParaRPr sz="1300">
              <a:solidFill>
                <a:srgbClr val="00FF00"/>
              </a:solidFill>
              <a:latin typeface="Calibri"/>
              <a:ea typeface="Calibri"/>
              <a:cs typeface="Calibri"/>
              <a:sym typeface="Calibri"/>
            </a:endParaRPr>
          </a:p>
        </p:txBody>
      </p:sp>
      <p:sp>
        <p:nvSpPr>
          <p:cNvPr id="1702" name="Google Shape;1702;p109"/>
          <p:cNvSpPr/>
          <p:nvPr/>
        </p:nvSpPr>
        <p:spPr>
          <a:xfrm>
            <a:off x="5265050" y="1468175"/>
            <a:ext cx="48600" cy="5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03" name="Google Shape;1703;p109"/>
          <p:cNvSpPr txBox="1"/>
          <p:nvPr/>
        </p:nvSpPr>
        <p:spPr>
          <a:xfrm>
            <a:off x="5070575" y="1392825"/>
            <a:ext cx="13563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Nugget</a:t>
            </a:r>
            <a:endParaRPr sz="700">
              <a:solidFill>
                <a:srgbClr val="FF0000"/>
              </a:solidFill>
              <a:latin typeface="Calibri"/>
              <a:ea typeface="Calibri"/>
              <a:cs typeface="Calibri"/>
              <a:sym typeface="Calibri"/>
            </a:endParaRPr>
          </a:p>
        </p:txBody>
      </p:sp>
      <p:sp>
        <p:nvSpPr>
          <p:cNvPr id="1704" name="Google Shape;1704;p109"/>
          <p:cNvSpPr/>
          <p:nvPr/>
        </p:nvSpPr>
        <p:spPr>
          <a:xfrm>
            <a:off x="5265050" y="1392825"/>
            <a:ext cx="48600" cy="53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05" name="Google Shape;1705;p109"/>
          <p:cNvSpPr txBox="1"/>
          <p:nvPr/>
        </p:nvSpPr>
        <p:spPr>
          <a:xfrm>
            <a:off x="5164025" y="1133875"/>
            <a:ext cx="1755000" cy="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00"/>
                </a:solidFill>
                <a:latin typeface="Calibri"/>
                <a:ea typeface="Calibri"/>
                <a:cs typeface="Calibri"/>
                <a:sym typeface="Calibri"/>
              </a:rPr>
              <a:t>Master Ball</a:t>
            </a:r>
            <a:endParaRPr sz="900">
              <a:solidFill>
                <a:srgbClr val="FFFF00"/>
              </a:solidFill>
              <a:latin typeface="Calibri"/>
              <a:ea typeface="Calibri"/>
              <a:cs typeface="Calibri"/>
              <a:sym typeface="Calibri"/>
            </a:endParaRPr>
          </a:p>
        </p:txBody>
      </p:sp>
      <p:cxnSp>
        <p:nvCxnSpPr>
          <p:cNvPr id="1706" name="Google Shape;1706;p109"/>
          <p:cNvCxnSpPr/>
          <p:nvPr/>
        </p:nvCxnSpPr>
        <p:spPr>
          <a:xfrm flipH="1" rot="10800000">
            <a:off x="2187700" y="1434075"/>
            <a:ext cx="3174600" cy="136200"/>
          </a:xfrm>
          <a:prstGeom prst="straightConnector1">
            <a:avLst/>
          </a:prstGeom>
          <a:noFill/>
          <a:ln cap="flat" cmpd="sng" w="9525">
            <a:solidFill>
              <a:schemeClr val="dk2"/>
            </a:solidFill>
            <a:prstDash val="solid"/>
            <a:round/>
            <a:headEnd len="med" w="med" type="none"/>
            <a:tailEnd len="med" w="med" type="none"/>
          </a:ln>
        </p:spPr>
      </p:cxnSp>
      <p:cxnSp>
        <p:nvCxnSpPr>
          <p:cNvPr id="1707" name="Google Shape;1707;p109"/>
          <p:cNvCxnSpPr/>
          <p:nvPr/>
        </p:nvCxnSpPr>
        <p:spPr>
          <a:xfrm flipH="1" rot="10800000">
            <a:off x="1205650" y="1507150"/>
            <a:ext cx="4161600" cy="243000"/>
          </a:xfrm>
          <a:prstGeom prst="straightConnector1">
            <a:avLst/>
          </a:prstGeom>
          <a:noFill/>
          <a:ln cap="flat" cmpd="sng" w="9525">
            <a:solidFill>
              <a:schemeClr val="dk2"/>
            </a:solidFill>
            <a:prstDash val="solid"/>
            <a:round/>
            <a:headEnd len="med" w="med" type="none"/>
            <a:tailEnd len="med" w="med" type="none"/>
          </a:ln>
        </p:spPr>
      </p:cxnSp>
      <p:sp>
        <p:nvSpPr>
          <p:cNvPr id="1708" name="Google Shape;1708;p109"/>
          <p:cNvSpPr txBox="1"/>
          <p:nvPr/>
        </p:nvSpPr>
        <p:spPr>
          <a:xfrm>
            <a:off x="7054075" y="1662275"/>
            <a:ext cx="291600" cy="2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8</a:t>
            </a:r>
            <a:endParaRPr sz="1300">
              <a:solidFill>
                <a:srgbClr val="00FF00"/>
              </a:solidFill>
              <a:latin typeface="Calibri"/>
              <a:ea typeface="Calibri"/>
              <a:cs typeface="Calibri"/>
              <a:sym typeface="Calibri"/>
            </a:endParaRPr>
          </a:p>
        </p:txBody>
      </p:sp>
      <p:sp>
        <p:nvSpPr>
          <p:cNvPr id="1709" name="Google Shape;1709;p109"/>
          <p:cNvSpPr txBox="1"/>
          <p:nvPr/>
        </p:nvSpPr>
        <p:spPr>
          <a:xfrm>
            <a:off x="5741475" y="1217925"/>
            <a:ext cx="2310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9</a:t>
            </a:r>
            <a:endParaRPr sz="1300">
              <a:solidFill>
                <a:srgbClr val="00FF00"/>
              </a:solidFill>
              <a:latin typeface="Calibri"/>
              <a:ea typeface="Calibri"/>
              <a:cs typeface="Calibri"/>
              <a:sym typeface="Calibri"/>
            </a:endParaRPr>
          </a:p>
        </p:txBody>
      </p:sp>
      <p:sp>
        <p:nvSpPr>
          <p:cNvPr id="1710" name="Google Shape;1710;p109"/>
          <p:cNvSpPr txBox="1"/>
          <p:nvPr/>
        </p:nvSpPr>
        <p:spPr>
          <a:xfrm>
            <a:off x="7219325" y="1662575"/>
            <a:ext cx="4230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10</a:t>
            </a:r>
            <a:endParaRPr sz="1300">
              <a:solidFill>
                <a:srgbClr val="00FF00"/>
              </a:solidFill>
              <a:latin typeface="Calibri"/>
              <a:ea typeface="Calibri"/>
              <a:cs typeface="Calibri"/>
              <a:sym typeface="Calibri"/>
            </a:endParaRPr>
          </a:p>
        </p:txBody>
      </p:sp>
      <p:sp>
        <p:nvSpPr>
          <p:cNvPr id="1711" name="Google Shape;1711;p109"/>
          <p:cNvSpPr txBox="1"/>
          <p:nvPr/>
        </p:nvSpPr>
        <p:spPr>
          <a:xfrm>
            <a:off x="7441175" y="1115425"/>
            <a:ext cx="6465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11</a:t>
            </a:r>
            <a:endParaRPr sz="1300">
              <a:solidFill>
                <a:srgbClr val="00FF00"/>
              </a:solidFill>
              <a:latin typeface="Calibri"/>
              <a:ea typeface="Calibri"/>
              <a:cs typeface="Calibri"/>
              <a:sym typeface="Calibri"/>
            </a:endParaRPr>
          </a:p>
        </p:txBody>
      </p:sp>
      <p:sp>
        <p:nvSpPr>
          <p:cNvPr id="1712" name="Google Shape;1712;p109"/>
          <p:cNvSpPr txBox="1"/>
          <p:nvPr/>
        </p:nvSpPr>
        <p:spPr>
          <a:xfrm>
            <a:off x="7219325" y="692675"/>
            <a:ext cx="7002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12</a:t>
            </a:r>
            <a:endParaRPr sz="1300">
              <a:solidFill>
                <a:srgbClr val="00FF00"/>
              </a:solidFill>
              <a:latin typeface="Calibri"/>
              <a:ea typeface="Calibri"/>
              <a:cs typeface="Calibri"/>
              <a:sym typeface="Calibri"/>
            </a:endParaRPr>
          </a:p>
        </p:txBody>
      </p:sp>
      <p:sp>
        <p:nvSpPr>
          <p:cNvPr id="1713" name="Google Shape;1713;p109"/>
          <p:cNvSpPr txBox="1"/>
          <p:nvPr/>
        </p:nvSpPr>
        <p:spPr>
          <a:xfrm>
            <a:off x="6281100" y="1833650"/>
            <a:ext cx="506700" cy="2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13</a:t>
            </a:r>
            <a:endParaRPr sz="1300">
              <a:solidFill>
                <a:srgbClr val="00FF00"/>
              </a:solidFill>
              <a:latin typeface="Calibri"/>
              <a:ea typeface="Calibri"/>
              <a:cs typeface="Calibri"/>
              <a:sym typeface="Calibri"/>
            </a:endParaRPr>
          </a:p>
        </p:txBody>
      </p:sp>
      <p:sp>
        <p:nvSpPr>
          <p:cNvPr id="1714" name="Google Shape;1714;p109"/>
          <p:cNvSpPr/>
          <p:nvPr/>
        </p:nvSpPr>
        <p:spPr>
          <a:xfrm>
            <a:off x="2887750" y="3578075"/>
            <a:ext cx="68100" cy="7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5" name="Google Shape;1715;p109"/>
          <p:cNvSpPr txBox="1"/>
          <p:nvPr/>
        </p:nvSpPr>
        <p:spPr>
          <a:xfrm>
            <a:off x="2681325" y="3377525"/>
            <a:ext cx="9237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Calibri"/>
                <a:ea typeface="Calibri"/>
                <a:cs typeface="Calibri"/>
                <a:sym typeface="Calibri"/>
              </a:rPr>
              <a:t>Nest Ball</a:t>
            </a:r>
            <a:endParaRPr sz="700">
              <a:solidFill>
                <a:srgbClr val="FF0000"/>
              </a:solidFill>
              <a:latin typeface="Calibri"/>
              <a:ea typeface="Calibri"/>
              <a:cs typeface="Calibri"/>
              <a:sym typeface="Calibri"/>
            </a:endParaRPr>
          </a:p>
        </p:txBody>
      </p:sp>
      <p:sp>
        <p:nvSpPr>
          <p:cNvPr id="1716" name="Google Shape;1716;p109"/>
          <p:cNvSpPr txBox="1"/>
          <p:nvPr/>
        </p:nvSpPr>
        <p:spPr>
          <a:xfrm>
            <a:off x="3851300" y="3297275"/>
            <a:ext cx="5067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14</a:t>
            </a:r>
            <a:endParaRPr sz="1300">
              <a:solidFill>
                <a:srgbClr val="00FF00"/>
              </a:solidFill>
              <a:latin typeface="Calibri"/>
              <a:ea typeface="Calibri"/>
              <a:cs typeface="Calibri"/>
              <a:sym typeface="Calibri"/>
            </a:endParaRPr>
          </a:p>
        </p:txBody>
      </p:sp>
      <p:sp>
        <p:nvSpPr>
          <p:cNvPr id="1717" name="Google Shape;1717;p109"/>
          <p:cNvSpPr txBox="1"/>
          <p:nvPr/>
        </p:nvSpPr>
        <p:spPr>
          <a:xfrm>
            <a:off x="3408525" y="3299600"/>
            <a:ext cx="529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15</a:t>
            </a:r>
            <a:endParaRPr sz="1300">
              <a:solidFill>
                <a:srgbClr val="00FF00"/>
              </a:solidFill>
              <a:latin typeface="Calibri"/>
              <a:ea typeface="Calibri"/>
              <a:cs typeface="Calibri"/>
              <a:sym typeface="Calibri"/>
            </a:endParaRPr>
          </a:p>
        </p:txBody>
      </p:sp>
      <p:sp>
        <p:nvSpPr>
          <p:cNvPr id="1718" name="Google Shape;1718;p109"/>
          <p:cNvSpPr txBox="1"/>
          <p:nvPr/>
        </p:nvSpPr>
        <p:spPr>
          <a:xfrm>
            <a:off x="4808075" y="2927675"/>
            <a:ext cx="6465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16</a:t>
            </a:r>
            <a:endParaRPr sz="1300">
              <a:solidFill>
                <a:srgbClr val="00FF00"/>
              </a:solidFill>
              <a:latin typeface="Calibri"/>
              <a:ea typeface="Calibri"/>
              <a:cs typeface="Calibri"/>
              <a:sym typeface="Calibri"/>
            </a:endParaRPr>
          </a:p>
        </p:txBody>
      </p:sp>
      <p:cxnSp>
        <p:nvCxnSpPr>
          <p:cNvPr id="1719" name="Google Shape;1719;p109"/>
          <p:cNvCxnSpPr/>
          <p:nvPr/>
        </p:nvCxnSpPr>
        <p:spPr>
          <a:xfrm rot="10800000">
            <a:off x="5503250" y="918750"/>
            <a:ext cx="0" cy="160500"/>
          </a:xfrm>
          <a:prstGeom prst="straightConnector1">
            <a:avLst/>
          </a:prstGeom>
          <a:noFill/>
          <a:ln cap="flat" cmpd="sng" w="9525">
            <a:solidFill>
              <a:schemeClr val="dk2"/>
            </a:solidFill>
            <a:prstDash val="solid"/>
            <a:round/>
            <a:headEnd len="med" w="med" type="none"/>
            <a:tailEnd len="med" w="med" type="triangle"/>
          </a:ln>
        </p:spPr>
      </p:cxnSp>
      <p:cxnSp>
        <p:nvCxnSpPr>
          <p:cNvPr id="1720" name="Google Shape;1720;p109"/>
          <p:cNvCxnSpPr/>
          <p:nvPr/>
        </p:nvCxnSpPr>
        <p:spPr>
          <a:xfrm rot="10800000">
            <a:off x="5070575" y="923750"/>
            <a:ext cx="0" cy="170100"/>
          </a:xfrm>
          <a:prstGeom prst="straightConnector1">
            <a:avLst/>
          </a:prstGeom>
          <a:noFill/>
          <a:ln cap="flat" cmpd="sng" w="9525">
            <a:solidFill>
              <a:schemeClr val="dk2"/>
            </a:solidFill>
            <a:prstDash val="solid"/>
            <a:round/>
            <a:headEnd len="med" w="med" type="none"/>
            <a:tailEnd len="med" w="med" type="triangle"/>
          </a:ln>
        </p:spPr>
      </p:cxnSp>
      <p:sp>
        <p:nvSpPr>
          <p:cNvPr id="1721" name="Google Shape;1721;p109"/>
          <p:cNvSpPr txBox="1"/>
          <p:nvPr/>
        </p:nvSpPr>
        <p:spPr>
          <a:xfrm>
            <a:off x="3101675" y="2939825"/>
            <a:ext cx="6864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17</a:t>
            </a:r>
            <a:endParaRPr sz="1300">
              <a:solidFill>
                <a:srgbClr val="00FF00"/>
              </a:solidFill>
              <a:latin typeface="Calibri"/>
              <a:ea typeface="Calibri"/>
              <a:cs typeface="Calibri"/>
              <a:sym typeface="Calibri"/>
            </a:endParaRPr>
          </a:p>
        </p:txBody>
      </p:sp>
      <p:pic>
        <p:nvPicPr>
          <p:cNvPr id="1722" name="Google Shape;1722;p109"/>
          <p:cNvPicPr preferRelativeResize="0"/>
          <p:nvPr/>
        </p:nvPicPr>
        <p:blipFill>
          <a:blip r:embed="rId7">
            <a:alphaModFix/>
          </a:blip>
          <a:stretch>
            <a:fillRect/>
          </a:stretch>
        </p:blipFill>
        <p:spPr>
          <a:xfrm>
            <a:off x="5362295" y="2571761"/>
            <a:ext cx="3021900" cy="2180358"/>
          </a:xfrm>
          <a:prstGeom prst="rect">
            <a:avLst/>
          </a:prstGeom>
          <a:noFill/>
          <a:ln>
            <a:noFill/>
          </a:ln>
        </p:spPr>
      </p:pic>
      <p:sp>
        <p:nvSpPr>
          <p:cNvPr id="1723" name="Google Shape;1723;p109"/>
          <p:cNvSpPr txBox="1"/>
          <p:nvPr/>
        </p:nvSpPr>
        <p:spPr>
          <a:xfrm>
            <a:off x="442400" y="2659250"/>
            <a:ext cx="2100300" cy="8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Admin Matt is right after Teleporter 17.</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t/>
            </a:r>
            <a:endParaRPr b="1" sz="1300">
              <a:solidFill>
                <a:schemeClr val="dk2"/>
              </a:solidFill>
              <a:latin typeface="Calibri"/>
              <a:ea typeface="Calibri"/>
              <a:cs typeface="Calibri"/>
              <a:sym typeface="Calibri"/>
            </a:endParaRPr>
          </a:p>
          <a:p>
            <a:pPr indent="0" lvl="0" marL="0" rtl="0" algn="l">
              <a:spcBef>
                <a:spcPts val="0"/>
              </a:spcBef>
              <a:spcAft>
                <a:spcPts val="0"/>
              </a:spcAft>
              <a:buNone/>
            </a:pPr>
            <a:r>
              <a:rPr b="1" lang="en" sz="1300">
                <a:solidFill>
                  <a:schemeClr val="dk2"/>
                </a:solidFill>
                <a:latin typeface="Calibri"/>
                <a:ea typeface="Calibri"/>
                <a:cs typeface="Calibri"/>
                <a:sym typeface="Calibri"/>
              </a:rPr>
              <a:t>Leave through teleporter 18 then the stairs when Matt is defeated.</a:t>
            </a:r>
            <a:endParaRPr b="1" sz="1300">
              <a:solidFill>
                <a:schemeClr val="dk2"/>
              </a:solidFill>
              <a:latin typeface="Calibri"/>
              <a:ea typeface="Calibri"/>
              <a:cs typeface="Calibri"/>
              <a:sym typeface="Calibri"/>
            </a:endParaRPr>
          </a:p>
        </p:txBody>
      </p:sp>
      <p:sp>
        <p:nvSpPr>
          <p:cNvPr id="1724" name="Google Shape;1724;p109"/>
          <p:cNvSpPr txBox="1"/>
          <p:nvPr/>
        </p:nvSpPr>
        <p:spPr>
          <a:xfrm>
            <a:off x="4764275" y="3981825"/>
            <a:ext cx="7341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FF00"/>
                </a:solidFill>
                <a:latin typeface="Calibri"/>
                <a:ea typeface="Calibri"/>
                <a:cs typeface="Calibri"/>
                <a:sym typeface="Calibri"/>
              </a:rPr>
              <a:t>18</a:t>
            </a:r>
            <a:endParaRPr sz="1300">
              <a:solidFill>
                <a:srgbClr val="00FF00"/>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10"/>
          <p:cNvSpPr txBox="1"/>
          <p:nvPr>
            <p:ph type="title"/>
          </p:nvPr>
        </p:nvSpPr>
        <p:spPr>
          <a:xfrm>
            <a:off x="114225" y="96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124 (No Dive)</a:t>
            </a:r>
            <a:endParaRPr/>
          </a:p>
        </p:txBody>
      </p:sp>
      <p:sp>
        <p:nvSpPr>
          <p:cNvPr id="1730" name="Google Shape;1730;p11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1" name="Google Shape;1731;p110"/>
          <p:cNvPicPr preferRelativeResize="0"/>
          <p:nvPr/>
        </p:nvPicPr>
        <p:blipFill>
          <a:blip r:embed="rId3">
            <a:alphaModFix/>
          </a:blip>
          <a:stretch>
            <a:fillRect/>
          </a:stretch>
        </p:blipFill>
        <p:spPr>
          <a:xfrm>
            <a:off x="269700" y="1964075"/>
            <a:ext cx="2480125" cy="2869725"/>
          </a:xfrm>
          <a:prstGeom prst="rect">
            <a:avLst/>
          </a:prstGeom>
          <a:noFill/>
          <a:ln>
            <a:noFill/>
          </a:ln>
        </p:spPr>
      </p:pic>
      <p:pic>
        <p:nvPicPr>
          <p:cNvPr id="1732" name="Google Shape;1732;p110"/>
          <p:cNvPicPr preferRelativeResize="0"/>
          <p:nvPr/>
        </p:nvPicPr>
        <p:blipFill>
          <a:blip r:embed="rId4">
            <a:alphaModFix/>
          </a:blip>
          <a:stretch>
            <a:fillRect/>
          </a:stretch>
        </p:blipFill>
        <p:spPr>
          <a:xfrm>
            <a:off x="2816951" y="2002637"/>
            <a:ext cx="2050599" cy="2792600"/>
          </a:xfrm>
          <a:prstGeom prst="rect">
            <a:avLst/>
          </a:prstGeom>
          <a:noFill/>
          <a:ln>
            <a:noFill/>
          </a:ln>
        </p:spPr>
      </p:pic>
      <p:pic>
        <p:nvPicPr>
          <p:cNvPr id="1733" name="Google Shape;1733;p110"/>
          <p:cNvPicPr preferRelativeResize="0"/>
          <p:nvPr/>
        </p:nvPicPr>
        <p:blipFill>
          <a:blip r:embed="rId5">
            <a:alphaModFix/>
          </a:blip>
          <a:stretch>
            <a:fillRect/>
          </a:stretch>
        </p:blipFill>
        <p:spPr>
          <a:xfrm>
            <a:off x="4766275" y="2064900"/>
            <a:ext cx="1898875" cy="2730325"/>
          </a:xfrm>
          <a:prstGeom prst="rect">
            <a:avLst/>
          </a:prstGeom>
          <a:noFill/>
          <a:ln>
            <a:noFill/>
          </a:ln>
        </p:spPr>
      </p:pic>
      <p:sp>
        <p:nvSpPr>
          <p:cNvPr id="1734" name="Google Shape;1734;p110"/>
          <p:cNvSpPr txBox="1"/>
          <p:nvPr/>
        </p:nvSpPr>
        <p:spPr>
          <a:xfrm>
            <a:off x="3771950" y="243625"/>
            <a:ext cx="4905300" cy="7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We now have access to the Super Rod if you want to make a dash for </a:t>
            </a:r>
            <a:r>
              <a:rPr lang="en" sz="900">
                <a:solidFill>
                  <a:schemeClr val="dk2"/>
                </a:solidFill>
                <a:latin typeface="Calibri"/>
                <a:ea typeface="Calibri"/>
                <a:cs typeface="Calibri"/>
                <a:sym typeface="Calibri"/>
              </a:rPr>
              <a:t>Mossdeep City</a:t>
            </a:r>
            <a:r>
              <a:rPr lang="en" sz="900">
                <a:solidFill>
                  <a:schemeClr val="dk2"/>
                </a:solidFill>
                <a:latin typeface="Calibri"/>
                <a:ea typeface="Calibri"/>
                <a:cs typeface="Calibri"/>
                <a:sym typeface="Calibri"/>
              </a:rPr>
              <a:t> all the way across the water. </a:t>
            </a:r>
            <a:r>
              <a:rPr lang="en" sz="800">
                <a:solidFill>
                  <a:schemeClr val="dk2"/>
                </a:solidFill>
                <a:latin typeface="Calibri"/>
                <a:ea typeface="Calibri"/>
                <a:cs typeface="Calibri"/>
                <a:sym typeface="Calibri"/>
              </a:rPr>
              <a:t>It’s located </a:t>
            </a:r>
            <a:r>
              <a:rPr lang="en" sz="800">
                <a:solidFill>
                  <a:schemeClr val="dk2"/>
                </a:solidFill>
                <a:latin typeface="Calibri"/>
                <a:ea typeface="Calibri"/>
                <a:cs typeface="Calibri"/>
                <a:sym typeface="Calibri"/>
              </a:rPr>
              <a:t>in</a:t>
            </a:r>
            <a:r>
              <a:rPr lang="en" sz="800">
                <a:solidFill>
                  <a:schemeClr val="dk2"/>
                </a:solidFill>
                <a:latin typeface="Calibri"/>
                <a:ea typeface="Calibri"/>
                <a:cs typeface="Calibri"/>
                <a:sym typeface="Calibri"/>
              </a:rPr>
              <a:t> the North Eastern most house there. All trainers are skippable except the Swimmer Declan right at the start of the route. I haven’t been including pokemon you can find by Super Rod in the encounter lists because we didn’t have access to it yet AND haven’t been able to catch anything new with it, or couldn’t evolve already from a good rod.</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Pokemon you have access to via Super Rod </a:t>
            </a:r>
            <a:r>
              <a:rPr b="1" lang="en" sz="800">
                <a:solidFill>
                  <a:schemeClr val="dk2"/>
                </a:solidFill>
                <a:latin typeface="Calibri"/>
                <a:ea typeface="Calibri"/>
                <a:cs typeface="Calibri"/>
                <a:sym typeface="Calibri"/>
              </a:rPr>
              <a:t>right now</a:t>
            </a:r>
            <a:r>
              <a:rPr lang="en" sz="800">
                <a:solidFill>
                  <a:schemeClr val="dk2"/>
                </a:solidFill>
                <a:latin typeface="Calibri"/>
                <a:ea typeface="Calibri"/>
                <a:cs typeface="Calibri"/>
                <a:sym typeface="Calibri"/>
              </a:rPr>
              <a:t> that are </a:t>
            </a:r>
            <a:r>
              <a:rPr lang="en" sz="800" u="sng">
                <a:solidFill>
                  <a:schemeClr val="dk2"/>
                </a:solidFill>
                <a:latin typeface="Calibri"/>
                <a:ea typeface="Calibri"/>
                <a:cs typeface="Calibri"/>
                <a:sym typeface="Calibri"/>
              </a:rPr>
              <a:t>brand new</a:t>
            </a:r>
            <a:r>
              <a:rPr lang="en" sz="800">
                <a:solidFill>
                  <a:schemeClr val="dk2"/>
                </a:solidFill>
                <a:latin typeface="Calibri"/>
                <a:ea typeface="Calibri"/>
                <a:cs typeface="Calibri"/>
                <a:sym typeface="Calibri"/>
              </a:rPr>
              <a:t> is </a:t>
            </a:r>
            <a:r>
              <a:rPr b="1" lang="en" sz="800">
                <a:solidFill>
                  <a:schemeClr val="dk2"/>
                </a:solidFill>
                <a:latin typeface="Calibri"/>
                <a:ea typeface="Calibri"/>
                <a:cs typeface="Calibri"/>
                <a:sym typeface="Calibri"/>
              </a:rPr>
              <a:t>Staryu</a:t>
            </a:r>
            <a:r>
              <a:rPr lang="en" sz="800">
                <a:solidFill>
                  <a:schemeClr val="dk2"/>
                </a:solidFill>
                <a:latin typeface="Calibri"/>
                <a:ea typeface="Calibri"/>
                <a:cs typeface="Calibri"/>
                <a:sym typeface="Calibri"/>
              </a:rPr>
              <a:t> from fishing anywhere on Lilycove Beach. </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The only other brand new pokemon you can get with it, if you want to skip to them, are Corsola on Route 128, Luvdisc Route 128, and Horsea fishing anywhere west of Pacifidlog Town. (route 132)I’ll have those routes on later slides of course. But everything in the game (Town/City wise) is </a:t>
            </a:r>
            <a:r>
              <a:rPr lang="en" sz="800">
                <a:solidFill>
                  <a:schemeClr val="dk2"/>
                </a:solidFill>
                <a:latin typeface="Calibri"/>
                <a:ea typeface="Calibri"/>
                <a:cs typeface="Calibri"/>
                <a:sym typeface="Calibri"/>
              </a:rPr>
              <a:t>accessible</a:t>
            </a:r>
            <a:r>
              <a:rPr lang="en" sz="800">
                <a:solidFill>
                  <a:schemeClr val="dk2"/>
                </a:solidFill>
                <a:latin typeface="Calibri"/>
                <a:ea typeface="Calibri"/>
                <a:cs typeface="Calibri"/>
                <a:sym typeface="Calibri"/>
              </a:rPr>
              <a:t> at this point </a:t>
            </a:r>
            <a:r>
              <a:rPr lang="en" sz="800" u="sng">
                <a:solidFill>
                  <a:schemeClr val="dk2"/>
                </a:solidFill>
                <a:latin typeface="Calibri"/>
                <a:ea typeface="Calibri"/>
                <a:cs typeface="Calibri"/>
                <a:sym typeface="Calibri"/>
              </a:rPr>
              <a:t>except</a:t>
            </a:r>
            <a:r>
              <a:rPr lang="en" sz="800">
                <a:solidFill>
                  <a:schemeClr val="dk2"/>
                </a:solidFill>
                <a:latin typeface="Calibri"/>
                <a:ea typeface="Calibri"/>
                <a:cs typeface="Calibri"/>
                <a:sym typeface="Calibri"/>
              </a:rPr>
              <a:t> for underwater areas which includes Sootopolis City that holds no new pokemon from fishing at all.</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700">
              <a:solidFill>
                <a:schemeClr val="dk2"/>
              </a:solidFill>
              <a:latin typeface="Calibri"/>
              <a:ea typeface="Calibri"/>
              <a:cs typeface="Calibri"/>
              <a:sym typeface="Calibri"/>
            </a:endParaRPr>
          </a:p>
          <a:p>
            <a:pPr indent="0" lvl="0" marL="0" rtl="0" algn="l">
              <a:spcBef>
                <a:spcPts val="0"/>
              </a:spcBef>
              <a:spcAft>
                <a:spcPts val="0"/>
              </a:spcAft>
              <a:buNone/>
            </a:pPr>
            <a:r>
              <a:t/>
            </a:r>
            <a:endParaRPr sz="700">
              <a:solidFill>
                <a:schemeClr val="dk2"/>
              </a:solidFill>
              <a:latin typeface="Calibri"/>
              <a:ea typeface="Calibri"/>
              <a:cs typeface="Calibri"/>
              <a:sym typeface="Calibri"/>
            </a:endParaRPr>
          </a:p>
        </p:txBody>
      </p:sp>
      <p:sp>
        <p:nvSpPr>
          <p:cNvPr id="1735" name="Google Shape;1735;p110"/>
          <p:cNvSpPr txBox="1"/>
          <p:nvPr/>
        </p:nvSpPr>
        <p:spPr>
          <a:xfrm>
            <a:off x="1064675" y="991725"/>
            <a:ext cx="28149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Read Carefully —&gt;</a:t>
            </a:r>
            <a:endParaRPr sz="1300">
              <a:solidFill>
                <a:schemeClr val="dk2"/>
              </a:solidFill>
              <a:latin typeface="Calibri"/>
              <a:ea typeface="Calibri"/>
              <a:cs typeface="Calibri"/>
              <a:sym typeface="Calibri"/>
            </a:endParaRPr>
          </a:p>
        </p:txBody>
      </p:sp>
      <p:sp>
        <p:nvSpPr>
          <p:cNvPr id="1736" name="Google Shape;1736;p110"/>
          <p:cNvSpPr txBox="1"/>
          <p:nvPr/>
        </p:nvSpPr>
        <p:spPr>
          <a:xfrm>
            <a:off x="6606850" y="2358525"/>
            <a:ext cx="1852200" cy="11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There are no items on this route without using Dive which we do not have access to yet.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There is the Treasure Hunter’s house on an island just west of Mossdeep. You can trade shards for his evolution stones. We also need Dive for this.</a:t>
            </a:r>
            <a:endParaRPr sz="1300">
              <a:solidFill>
                <a:schemeClr val="dk2"/>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1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 125</a:t>
            </a:r>
            <a:endParaRPr/>
          </a:p>
        </p:txBody>
      </p:sp>
      <p:sp>
        <p:nvSpPr>
          <p:cNvPr id="1742" name="Google Shape;1742;p11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3" name="Google Shape;1743;p111"/>
          <p:cNvPicPr preferRelativeResize="0"/>
          <p:nvPr/>
        </p:nvPicPr>
        <p:blipFill>
          <a:blip r:embed="rId3">
            <a:alphaModFix/>
          </a:blip>
          <a:stretch>
            <a:fillRect/>
          </a:stretch>
        </p:blipFill>
        <p:spPr>
          <a:xfrm>
            <a:off x="4194100" y="446625"/>
            <a:ext cx="4438250" cy="2219125"/>
          </a:xfrm>
          <a:prstGeom prst="rect">
            <a:avLst/>
          </a:prstGeom>
          <a:noFill/>
          <a:ln>
            <a:noFill/>
          </a:ln>
        </p:spPr>
      </p:pic>
      <p:pic>
        <p:nvPicPr>
          <p:cNvPr id="1744" name="Google Shape;1744;p111"/>
          <p:cNvPicPr preferRelativeResize="0"/>
          <p:nvPr/>
        </p:nvPicPr>
        <p:blipFill>
          <a:blip r:embed="rId4">
            <a:alphaModFix/>
          </a:blip>
          <a:stretch>
            <a:fillRect/>
          </a:stretch>
        </p:blipFill>
        <p:spPr>
          <a:xfrm>
            <a:off x="5180200" y="2705650"/>
            <a:ext cx="1612248" cy="2115825"/>
          </a:xfrm>
          <a:prstGeom prst="rect">
            <a:avLst/>
          </a:prstGeom>
          <a:noFill/>
          <a:ln>
            <a:noFill/>
          </a:ln>
        </p:spPr>
      </p:pic>
      <p:pic>
        <p:nvPicPr>
          <p:cNvPr id="1745" name="Google Shape;1745;p111"/>
          <p:cNvPicPr preferRelativeResize="0"/>
          <p:nvPr/>
        </p:nvPicPr>
        <p:blipFill>
          <a:blip r:embed="rId5">
            <a:alphaModFix/>
          </a:blip>
          <a:stretch>
            <a:fillRect/>
          </a:stretch>
        </p:blipFill>
        <p:spPr>
          <a:xfrm>
            <a:off x="6833619" y="2731375"/>
            <a:ext cx="1647700" cy="2115826"/>
          </a:xfrm>
          <a:prstGeom prst="rect">
            <a:avLst/>
          </a:prstGeom>
          <a:noFill/>
          <a:ln>
            <a:noFill/>
          </a:ln>
        </p:spPr>
      </p:pic>
      <p:sp>
        <p:nvSpPr>
          <p:cNvPr id="1746" name="Google Shape;1746;p111"/>
          <p:cNvSpPr txBox="1"/>
          <p:nvPr/>
        </p:nvSpPr>
        <p:spPr>
          <a:xfrm>
            <a:off x="6391050" y="1123825"/>
            <a:ext cx="19338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Big Pearl</a:t>
            </a:r>
            <a:endParaRPr sz="1300">
              <a:solidFill>
                <a:srgbClr val="FF0000"/>
              </a:solidFill>
              <a:latin typeface="Calibri"/>
              <a:ea typeface="Calibri"/>
              <a:cs typeface="Calibri"/>
              <a:sym typeface="Calibri"/>
            </a:endParaRPr>
          </a:p>
        </p:txBody>
      </p:sp>
      <p:sp>
        <p:nvSpPr>
          <p:cNvPr id="1747" name="Google Shape;1747;p111"/>
          <p:cNvSpPr/>
          <p:nvPr/>
        </p:nvSpPr>
        <p:spPr>
          <a:xfrm>
            <a:off x="6718950" y="1408575"/>
            <a:ext cx="73500" cy="73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748" name="Google Shape;1748;p111"/>
          <p:cNvPicPr preferRelativeResize="0"/>
          <p:nvPr/>
        </p:nvPicPr>
        <p:blipFill>
          <a:blip r:embed="rId6">
            <a:alphaModFix/>
          </a:blip>
          <a:stretch>
            <a:fillRect/>
          </a:stretch>
        </p:blipFill>
        <p:spPr>
          <a:xfrm>
            <a:off x="1306550" y="2123775"/>
            <a:ext cx="2286049" cy="2647449"/>
          </a:xfrm>
          <a:prstGeom prst="rect">
            <a:avLst/>
          </a:prstGeom>
          <a:noFill/>
          <a:ln>
            <a:noFill/>
          </a:ln>
        </p:spPr>
      </p:pic>
      <p:sp>
        <p:nvSpPr>
          <p:cNvPr id="1749" name="Google Shape;1749;p111"/>
          <p:cNvSpPr/>
          <p:nvPr/>
        </p:nvSpPr>
        <p:spPr>
          <a:xfrm>
            <a:off x="5236725" y="1295700"/>
            <a:ext cx="426900" cy="39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50" name="Google Shape;1750;p111"/>
          <p:cNvSpPr txBox="1"/>
          <p:nvPr/>
        </p:nvSpPr>
        <p:spPr>
          <a:xfrm>
            <a:off x="5047475" y="1220250"/>
            <a:ext cx="1877700" cy="7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Shoal Cave</a:t>
            </a:r>
            <a:endParaRPr sz="13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